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notesMasterIdLst>
    <p:notesMasterId r:id="rId16"/>
  </p:notesMasterIdLst>
  <p:sldIdLst>
    <p:sldId id="256" r:id="rId2"/>
    <p:sldId id="257" r:id="rId3"/>
    <p:sldId id="258" r:id="rId4"/>
    <p:sldId id="267" r:id="rId5"/>
    <p:sldId id="265" r:id="rId6"/>
    <p:sldId id="259" r:id="rId7"/>
    <p:sldId id="274" r:id="rId8"/>
    <p:sldId id="272" r:id="rId9"/>
    <p:sldId id="266" r:id="rId10"/>
    <p:sldId id="261" r:id="rId11"/>
    <p:sldId id="268" r:id="rId12"/>
    <p:sldId id="273" r:id="rId13"/>
    <p:sldId id="271" r:id="rId14"/>
    <p:sldId id="27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4" autoAdjust="0"/>
    <p:restoredTop sz="94660"/>
  </p:normalViewPr>
  <p:slideViewPr>
    <p:cSldViewPr>
      <p:cViewPr>
        <p:scale>
          <a:sx n="76" d="100"/>
          <a:sy n="76" d="100"/>
        </p:scale>
        <p:origin x="-1782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E51E60-7FA9-42E4-A638-7918745570CB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770566-0915-40BF-A911-D232B1088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EA7A0-B448-4D5E-8426-47F472D54DA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8DAC5-F222-49AF-A027-230782B4A9E1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BDD87-BACE-458A-8463-FB641CDD1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50DD5-9AAD-4B44-82FA-9167B4A1BE17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F830-1891-4C32-B592-6748D85E6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2E784-CD72-49FE-B09F-5C01256D0C18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CE8F7-3048-450C-803F-C0F5954C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4D0D98A-C780-4EFE-987B-EC6FE3F4889C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039329D-9467-431B-B6F0-3CD8BBE0C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32FC8-F844-47C7-9AB3-71D6E09A5C96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CA501-C70F-45E1-B185-7966D2CE6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5BDE4-7755-4D2B-95EC-0140EC28CBD4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130ED-BDE8-415D-8903-6707507E3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7AEBE-C117-4BD6-A910-B2F5AFEAC49C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C42E9-1729-42E5-B776-59E51A771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1443B68-C138-45E3-A5E6-3ECC0E95DFAB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E31412-04EF-44E7-A968-B2CFA2EB3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23D3-1EAA-4EA9-B4DF-3469CD8C9D05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40927-905E-4FDC-B503-9006632FE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E65E6E9-F12F-43BB-A56C-9355A246C69A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66F9B23-F0C2-46DB-9DF2-C3A7718DB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" name="Прямая соединительная линия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CD84368-D1F4-43DC-8BBD-64E3305CC3AB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52CF451-B0A1-45C0-9904-4155D1B9E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4B3BB2-A7F1-45BD-AAE4-FD0EF600CF08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909035-EEC8-47E3-B7E4-94C3DCA8E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0" r:id="rId4"/>
    <p:sldLayoutId id="2147483921" r:id="rId5"/>
    <p:sldLayoutId id="2147483928" r:id="rId6"/>
    <p:sldLayoutId id="2147483922" r:id="rId7"/>
    <p:sldLayoutId id="2147483929" r:id="rId8"/>
    <p:sldLayoutId id="2147483930" r:id="rId9"/>
    <p:sldLayoutId id="2147483923" r:id="rId10"/>
    <p:sldLayoutId id="2147483924" r:id="rId11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1613" y="260350"/>
            <a:ext cx="7672387" cy="1152525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Garamond" pitchFamily="18" charset="0"/>
              </a:rPr>
              <a:t>Организация питания в дошкольных образовательных учреждениях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538" y="5373688"/>
            <a:ext cx="4030662" cy="719137"/>
          </a:xfrm>
        </p:spPr>
        <p:txBody>
          <a:bodyPr/>
          <a:lstStyle/>
          <a:p>
            <a:pPr eaLnBrk="1" hangingPunct="1"/>
            <a:endParaRPr lang="ru-RU" smtClean="0">
              <a:latin typeface="Garamond" pitchFamily="18" charset="0"/>
            </a:endParaRPr>
          </a:p>
          <a:p>
            <a:pPr eaLnBrk="1" hangingPunct="1"/>
            <a:r>
              <a:rPr lang="ru-RU" smtClean="0">
                <a:latin typeface="Garamond" pitchFamily="18" charset="0"/>
              </a:rPr>
              <a:t>ГБОУ детский сад № 1813   </a:t>
            </a:r>
          </a:p>
        </p:txBody>
      </p:sp>
      <p:pic>
        <p:nvPicPr>
          <p:cNvPr id="8196" name="Picture 3" descr="C:\Users\Владимир\Downloads\дети едят мороженое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1557338"/>
            <a:ext cx="36576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Основные принципы организации питания  в ДОУ: </a:t>
            </a:r>
            <a:endParaRPr lang="ru-RU" dirty="0"/>
          </a:p>
        </p:txBody>
      </p:sp>
      <p:sp>
        <p:nvSpPr>
          <p:cNvPr id="1741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71625"/>
            <a:ext cx="7239000" cy="4884738"/>
          </a:xfrm>
        </p:spPr>
        <p:txBody>
          <a:bodyPr/>
          <a:lstStyle/>
          <a:p>
            <a:pPr eaLnBrk="1" hangingPunct="1"/>
            <a:r>
              <a:rPr lang="ru-RU" sz="2200" smtClean="0"/>
              <a:t>Соответствие энергетической ценности рациона энергозатратам ребёнка;</a:t>
            </a:r>
          </a:p>
          <a:p>
            <a:pPr eaLnBrk="1" hangingPunct="1"/>
            <a:r>
              <a:rPr lang="ru-RU" sz="2200" smtClean="0"/>
              <a:t>Сбалансированность в рационе всех заменимых и незаменимых пищевых веществ</a:t>
            </a:r>
          </a:p>
          <a:p>
            <a:pPr eaLnBrk="1" hangingPunct="1"/>
            <a:r>
              <a:rPr lang="ru-RU" sz="2200" smtClean="0"/>
              <a:t>Максимальное разнообразие продуктов и блюд, обеспечивающих сбалансированность рациона</a:t>
            </a:r>
          </a:p>
          <a:p>
            <a:pPr eaLnBrk="1" hangingPunct="1"/>
            <a:r>
              <a:rPr lang="ru-RU" sz="2200" smtClean="0"/>
              <a:t> правильная кулинарная и технологическая обработка продуктов</a:t>
            </a:r>
          </a:p>
          <a:p>
            <a:pPr eaLnBrk="1" hangingPunct="1"/>
            <a:r>
              <a:rPr lang="ru-RU" sz="2200" smtClean="0"/>
              <a:t>Оптимальный режим питания, обстановка, формирующая у детей навыки культуры приема пищи</a:t>
            </a:r>
          </a:p>
          <a:p>
            <a:pPr eaLnBrk="1" hangingPunct="1"/>
            <a:r>
              <a:rPr lang="ru-RU" sz="2200" smtClean="0"/>
              <a:t>Соблюдение гигиенических требований к питанию детей в организованных коллективах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smtClean="0"/>
              <a:t>Организация  работы по пропаганде здорового питания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ru-RU" smtClean="0"/>
              <a:t>Соблюдается оптимальный режим питания</a:t>
            </a:r>
          </a:p>
          <a:p>
            <a:pPr eaLnBrk="1" hangingPunct="1"/>
            <a:r>
              <a:rPr lang="ru-RU" smtClean="0"/>
              <a:t>Проводится работа по формированию у детей навыков культуры питания</a:t>
            </a:r>
          </a:p>
          <a:p>
            <a:pPr eaLnBrk="1" hangingPunct="1"/>
            <a:r>
              <a:rPr lang="ru-RU" smtClean="0"/>
              <a:t>Проводятся  Дни открытых дверей на тему: « Организация питания»</a:t>
            </a:r>
          </a:p>
          <a:p>
            <a:pPr eaLnBrk="1" hangingPunct="1"/>
            <a:r>
              <a:rPr lang="ru-RU" smtClean="0"/>
              <a:t>Планируется  оформление информационных стендов по вопросам здорового питания 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Garamond" pitchFamily="18" charset="0"/>
              </a:rPr>
              <a:t>ДЛЯ ВАС РОДИТЕЛИ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19459" name="Объект 8" descr="C:\Users\Владимир\Downloads\игры по питанию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2625" y="1600200"/>
            <a:ext cx="3213100" cy="4572000"/>
          </a:xfrm>
        </p:spPr>
      </p:pic>
      <p:pic>
        <p:nvPicPr>
          <p:cNvPr id="19460" name="Объект 10" descr="C:\Users\Владимир\Downloads\питание в дс.jpg"/>
          <p:cNvPicPr>
            <a:picLocks noGr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2625" y="1600200"/>
            <a:ext cx="3206750" cy="4572000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          СЕРВИРОВКА  СТОЛА</a:t>
            </a:r>
            <a:endParaRPr lang="ru-RU" dirty="0"/>
          </a:p>
        </p:txBody>
      </p:sp>
      <p:pic>
        <p:nvPicPr>
          <p:cNvPr id="20483" name="Объект 4" descr="F:\209CDPFQ\H2090002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 t="14246"/>
          <a:stretch>
            <a:fillRect/>
          </a:stretch>
        </p:blipFill>
        <p:spPr>
          <a:xfrm>
            <a:off x="323528" y="2636912"/>
            <a:ext cx="3791272" cy="2785666"/>
          </a:xfrm>
        </p:spPr>
      </p:pic>
      <p:pic>
        <p:nvPicPr>
          <p:cNvPr id="20484" name="Объект 5" descr="F:\209CDPFQ\H2090001.JPG"/>
          <p:cNvPicPr>
            <a:picLocks noGrp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70374" y="2420888"/>
            <a:ext cx="3974033" cy="2836912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dirty="0" smtClean="0"/>
              <a:t>Работники пищеблока</a:t>
            </a:r>
            <a:endParaRPr lang="ru-RU" dirty="0"/>
          </a:p>
        </p:txBody>
      </p:sp>
      <p:pic>
        <p:nvPicPr>
          <p:cNvPr id="34818" name="Picture 2" descr="C:\Users\Белый Ветер\Desktop\День рождения  Нины Алексеевны\H19500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920" y="1268760"/>
            <a:ext cx="3677580" cy="4903440"/>
          </a:xfrm>
          <a:prstGeom prst="rect">
            <a:avLst/>
          </a:prstGeom>
          <a:noFill/>
        </p:spPr>
      </p:pic>
      <p:pic>
        <p:nvPicPr>
          <p:cNvPr id="34819" name="Picture 3" descr="C:\Users\Белый Ветер\Desktop\Стоп-снято87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924944"/>
            <a:ext cx="3657600" cy="27432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499992" y="1700808"/>
            <a:ext cx="4011216" cy="634082"/>
          </a:xfrm>
          <a:prstGeom prst="rect">
            <a:avLst/>
          </a:prstGeom>
        </p:spPr>
        <p:txBody>
          <a:bodyPr vert="horz" anchor="b">
            <a:normAutofit fontScale="700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День повара – поздравления детей!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hecke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Garamond" pitchFamily="18" charset="0"/>
              </a:rPr>
              <a:t>Рациональное питание дошкольников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ru-RU" smtClean="0">
                <a:latin typeface="Garamond" pitchFamily="18" charset="0"/>
              </a:rPr>
              <a:t>Одно из необходимых условий  гармоничного роста дошкольников</a:t>
            </a:r>
          </a:p>
          <a:p>
            <a:pPr eaLnBrk="1" hangingPunct="1"/>
            <a:r>
              <a:rPr lang="ru-RU" smtClean="0">
                <a:latin typeface="Garamond" pitchFamily="18" charset="0"/>
              </a:rPr>
              <a:t> физического и нервно-психического развития</a:t>
            </a:r>
          </a:p>
          <a:p>
            <a:pPr eaLnBrk="1" hangingPunct="1"/>
            <a:r>
              <a:rPr lang="ru-RU" smtClean="0">
                <a:latin typeface="Garamond" pitchFamily="18" charset="0"/>
              </a:rPr>
              <a:t> устойчивости к воздействию инфекций и других неблагоприятных факторов внешней среды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3716338"/>
            <a:ext cx="2039937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186737" cy="19288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Факторы определяющие  соответствие  питания принципам здорового образа жизни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539750" y="2565400"/>
            <a:ext cx="8143875" cy="3983038"/>
          </a:xfrm>
        </p:spPr>
        <p:txBody>
          <a:bodyPr/>
          <a:lstStyle/>
          <a:p>
            <a:pPr eaLnBrk="1" hangingPunct="1"/>
            <a:r>
              <a:rPr lang="ru-RU" smtClean="0"/>
              <a:t>Состав продуктов питания</a:t>
            </a:r>
          </a:p>
          <a:p>
            <a:pPr eaLnBrk="1" hangingPunct="1"/>
            <a:r>
              <a:rPr lang="ru-RU" smtClean="0"/>
              <a:t>Их качество и количество</a:t>
            </a:r>
          </a:p>
          <a:p>
            <a:pPr eaLnBrk="1" hangingPunct="1"/>
            <a:r>
              <a:rPr lang="ru-RU" smtClean="0"/>
              <a:t>Режим и организация</a:t>
            </a:r>
          </a:p>
          <a:p>
            <a:pPr eaLnBrk="1" hangingPunct="1"/>
            <a:endParaRPr lang="ru-RU" smtClean="0"/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5525" y="2349500"/>
            <a:ext cx="364172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5778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smtClean="0"/>
              <a:t>Оптимизация производственного контроля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1412875"/>
            <a:ext cx="8229600" cy="43894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Соблюдаются  все санитарные требования к состоянию:</a:t>
            </a:r>
          </a:p>
          <a:p>
            <a:pPr eaLnBrk="1" hangingPunct="1"/>
            <a:r>
              <a:rPr lang="ru-RU" dirty="0" smtClean="0"/>
              <a:t> Пищеблока</a:t>
            </a:r>
          </a:p>
          <a:p>
            <a:pPr eaLnBrk="1" hangingPunct="1"/>
            <a:r>
              <a:rPr lang="ru-RU" dirty="0" smtClean="0"/>
              <a:t>К поставляемым продуктам</a:t>
            </a:r>
          </a:p>
          <a:p>
            <a:pPr eaLnBrk="1" hangingPunct="1"/>
            <a:r>
              <a:rPr lang="ru-RU" dirty="0" smtClean="0"/>
              <a:t>К приготовлению и раздаче блюд</a:t>
            </a:r>
          </a:p>
          <a:p>
            <a:pPr eaLnBrk="1" hangingPunct="1"/>
            <a:r>
              <a:rPr lang="ru-RU" dirty="0" smtClean="0"/>
              <a:t>К личной гигиене персонала пищеблока</a:t>
            </a:r>
          </a:p>
          <a:p>
            <a:pPr eaLnBrk="1" hangingPunct="1"/>
            <a:r>
              <a:rPr lang="ru-RU" dirty="0" smtClean="0"/>
              <a:t>К организации приема пищи детьми в группе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060848"/>
            <a:ext cx="1493526" cy="23523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509120"/>
            <a:ext cx="3287712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Выполнение основных норм питания </a:t>
            </a:r>
            <a:endParaRPr lang="ru-RU" dirty="0"/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ru-RU" smtClean="0"/>
              <a:t>Выдерживается достаточное обеспечение калорийности важных пищевых компонентов</a:t>
            </a:r>
          </a:p>
          <a:p>
            <a:pPr eaLnBrk="1" hangingPunct="1"/>
            <a:r>
              <a:rPr lang="ru-RU" smtClean="0"/>
              <a:t>Используется максимальное разнообразие рациона</a:t>
            </a:r>
          </a:p>
          <a:p>
            <a:pPr eaLnBrk="1" hangingPunct="1"/>
            <a:r>
              <a:rPr lang="ru-RU" smtClean="0"/>
              <a:t>Проводится технологическая и кулинарная обработка продуктов</a:t>
            </a:r>
          </a:p>
          <a:p>
            <a:pPr eaLnBrk="1" hangingPunct="1"/>
            <a:r>
              <a:rPr lang="ru-RU" smtClean="0"/>
              <a:t>Пища, всегда имеет хорошие вкусовые качества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Условия рационального питания</a:t>
            </a: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ru-RU" smtClean="0"/>
              <a:t>Правильный подбор продуктов, обеспечивающий нормы физиологических потребностей детей;</a:t>
            </a:r>
          </a:p>
          <a:p>
            <a:pPr eaLnBrk="1" hangingPunct="1"/>
            <a:r>
              <a:rPr lang="ru-RU" smtClean="0"/>
              <a:t> Строгий режим питания, который должен предусматривать не менее 4-х приемов пищи;</a:t>
            </a:r>
          </a:p>
          <a:p>
            <a:pPr eaLnBrk="1" hangingPunct="1"/>
            <a:r>
              <a:rPr lang="ru-RU" smtClean="0"/>
              <a:t>Длительность промежутков между отдельными приемами пищи не должна превышать 3,5-4 часов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Garamond" pitchFamily="18" charset="0"/>
              </a:rPr>
              <a:t>ПРАВИЛА ПОВЕДЕНИЯ ЗА СТОЛОМ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14339" name="Объект 6" descr="C:\Users\Владимир\Downloads\медвежонок правила поведения за столом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341438"/>
            <a:ext cx="3236912" cy="4572000"/>
          </a:xfrm>
        </p:spPr>
      </p:pic>
      <p:pic>
        <p:nvPicPr>
          <p:cNvPr id="14340" name="Объект 7" descr="F:\Новая папкапортфолио детского сада\H1980045.JPG"/>
          <p:cNvPicPr>
            <a:picLocks noGrp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32363" y="836613"/>
            <a:ext cx="3600450" cy="2736850"/>
          </a:xfrm>
        </p:spPr>
      </p:pic>
      <p:pic>
        <p:nvPicPr>
          <p:cNvPr id="14341" name="Рисунок 8" descr="F:\209CDPFQ\H209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3933825"/>
            <a:ext cx="367188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431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smtClean="0"/>
              <a:t>Режим питания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042988" y="620713"/>
          <a:ext cx="7058025" cy="5799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620"/>
                <a:gridCol w="2736785"/>
                <a:gridCol w="2160620"/>
              </a:tblGrid>
              <a:tr h="36574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Трапеза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6" marR="91456" marT="45716" marB="4571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Группы</a:t>
                      </a:r>
                    </a:p>
                  </a:txBody>
                  <a:tcPr marL="121941" marR="121941" marT="34287" marB="342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Время</a:t>
                      </a:r>
                    </a:p>
                  </a:txBody>
                  <a:tcPr marL="121941" marR="121941" marT="34287" marB="34287" anchor="ctr" horzOverflow="overflow"/>
                </a:tc>
              </a:tr>
              <a:tr h="312406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Завтрак 1</a:t>
                      </a:r>
                    </a:p>
                    <a:p>
                      <a:pPr algn="ctr"/>
                      <a:endParaRPr lang="ru-RU" sz="1800" b="1" dirty="0"/>
                    </a:p>
                  </a:txBody>
                  <a:tcPr marL="91456" marR="91456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Младшая</a:t>
                      </a:r>
                    </a:p>
                  </a:txBody>
                  <a:tcPr marL="121941" marR="121941" marT="34287" marB="342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8.30-8.55</a:t>
                      </a:r>
                    </a:p>
                  </a:txBody>
                  <a:tcPr marL="121941" marR="121941" marT="34287" marB="34287" anchor="ctr" horzOverflow="overflow"/>
                </a:tc>
              </a:tr>
              <a:tr h="312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Средняя</a:t>
                      </a:r>
                    </a:p>
                  </a:txBody>
                  <a:tcPr marL="121941" marR="121941" marT="34287" marB="342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8.30-8.55</a:t>
                      </a:r>
                    </a:p>
                  </a:txBody>
                  <a:tcPr marL="121941" marR="121941" marT="34287" marB="34287" anchor="ctr" horzOverflow="overflow"/>
                </a:tc>
              </a:tr>
              <a:tr h="312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Старшая</a:t>
                      </a:r>
                    </a:p>
                  </a:txBody>
                  <a:tcPr marL="121941" marR="121941" marT="34287" marB="342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8.30-8.55</a:t>
                      </a:r>
                    </a:p>
                  </a:txBody>
                  <a:tcPr marL="121941" marR="121941" marT="34287" marB="34287" anchor="ctr" horzOverflow="overflow"/>
                </a:tc>
              </a:tr>
              <a:tr h="312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Подготовительная</a:t>
                      </a:r>
                    </a:p>
                  </a:txBody>
                  <a:tcPr marL="121941" marR="121941" marT="34287" marB="342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8.30-8.55</a:t>
                      </a:r>
                    </a:p>
                  </a:txBody>
                  <a:tcPr marL="121941" marR="121941" marT="34287" marB="34287" anchor="ctr" horzOverflow="overflow"/>
                </a:tc>
              </a:tr>
              <a:tr h="312406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Завтрак 2</a:t>
                      </a:r>
                    </a:p>
                    <a:p>
                      <a:pPr algn="ctr"/>
                      <a:endParaRPr lang="ru-RU" sz="1800" b="1" dirty="0"/>
                    </a:p>
                  </a:txBody>
                  <a:tcPr marL="91456" marR="91456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Младшая</a:t>
                      </a:r>
                    </a:p>
                  </a:txBody>
                  <a:tcPr marL="121941" marR="121941" marT="34287" marB="342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09.50.10.00</a:t>
                      </a:r>
                    </a:p>
                  </a:txBody>
                  <a:tcPr marL="121941" marR="121941" marT="34287" marB="34287" anchor="ctr" horzOverflow="overflow"/>
                </a:tc>
              </a:tr>
              <a:tr h="31240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Средняя</a:t>
                      </a:r>
                    </a:p>
                  </a:txBody>
                  <a:tcPr marL="121941" marR="121941" marT="34287" marB="342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10.00-10.10</a:t>
                      </a:r>
                    </a:p>
                  </a:txBody>
                  <a:tcPr marL="121941" marR="121941" marT="34287" marB="34287" anchor="ctr" horzOverflow="overflow"/>
                </a:tc>
              </a:tr>
              <a:tr h="31240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Старшая</a:t>
                      </a:r>
                    </a:p>
                  </a:txBody>
                  <a:tcPr marL="121941" marR="121941" marT="34287" marB="342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10.00-10.10</a:t>
                      </a:r>
                    </a:p>
                  </a:txBody>
                  <a:tcPr marL="121941" marR="121941" marT="34287" marB="34287" anchor="ctr" horzOverflow="overflow"/>
                </a:tc>
              </a:tr>
              <a:tr h="31240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Подготовительная</a:t>
                      </a:r>
                    </a:p>
                  </a:txBody>
                  <a:tcPr marL="121941" marR="121941" marT="34287" marB="342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10.10-10.20</a:t>
                      </a:r>
                    </a:p>
                  </a:txBody>
                  <a:tcPr marL="121941" marR="121941" marT="34287" marB="34287" anchor="ctr" horzOverflow="overflow"/>
                </a:tc>
              </a:tr>
              <a:tr h="327741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Обед</a:t>
                      </a:r>
                    </a:p>
                  </a:txBody>
                  <a:tcPr marL="121941" marR="121941" marT="34287" marB="342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Младшая</a:t>
                      </a:r>
                    </a:p>
                  </a:txBody>
                  <a:tcPr marL="121941" marR="121941" marT="34287" marB="342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12.10-12.40</a:t>
                      </a:r>
                    </a:p>
                  </a:txBody>
                  <a:tcPr marL="121941" marR="121941" marT="34287" marB="34287" anchor="ctr" horzOverflow="overflow"/>
                </a:tc>
              </a:tr>
              <a:tr h="312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Средняя</a:t>
                      </a:r>
                    </a:p>
                  </a:txBody>
                  <a:tcPr marL="121941" marR="121941" marT="34287" marB="342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12.15-12.45</a:t>
                      </a:r>
                    </a:p>
                  </a:txBody>
                  <a:tcPr marL="121941" marR="121941" marT="34287" marB="34287" anchor="ctr" horzOverflow="overflow"/>
                </a:tc>
              </a:tr>
              <a:tr h="312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Старшая</a:t>
                      </a:r>
                    </a:p>
                  </a:txBody>
                  <a:tcPr marL="121941" marR="121941" marT="34287" marB="342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12.20-12.50</a:t>
                      </a:r>
                    </a:p>
                  </a:txBody>
                  <a:tcPr marL="121941" marR="121941" marT="34287" marB="34287" anchor="ctr" horzOverflow="overflow"/>
                </a:tc>
              </a:tr>
              <a:tr h="327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Подготовительная</a:t>
                      </a:r>
                    </a:p>
                  </a:txBody>
                  <a:tcPr marL="121941" marR="121941" marT="34287" marB="342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12.30-13.00</a:t>
                      </a:r>
                    </a:p>
                  </a:txBody>
                  <a:tcPr marL="121941" marR="121941" marT="34287" marB="34287" anchor="ctr" horzOverflow="overflow"/>
                </a:tc>
              </a:tr>
              <a:tr h="327741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Полдник</a:t>
                      </a:r>
                    </a:p>
                  </a:txBody>
                  <a:tcPr marL="121941" marR="121941" marT="34287" marB="342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Младшая</a:t>
                      </a:r>
                    </a:p>
                  </a:txBody>
                  <a:tcPr marL="121941" marR="121941" marT="34287" marB="342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15.40-16.10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41" marR="121941" marT="34287" marB="34287" anchor="ctr" horzOverflow="overflow"/>
                </a:tc>
              </a:tr>
              <a:tr h="32774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Средняя</a:t>
                      </a:r>
                    </a:p>
                  </a:txBody>
                  <a:tcPr marL="121941" marR="121941" marT="34287" marB="342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15.30-16.00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41" marR="121941" marT="34287" marB="34287" anchor="ctr" horzOverflow="overflow"/>
                </a:tc>
              </a:tr>
              <a:tr h="32774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Старшая</a:t>
                      </a:r>
                    </a:p>
                  </a:txBody>
                  <a:tcPr marL="121941" marR="121941" marT="34287" marB="342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15.50-16.10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41" marR="121941" marT="34287" marB="34287" anchor="ctr" horzOverflow="overflow"/>
                </a:tc>
              </a:tr>
              <a:tr h="32774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Подготовительная</a:t>
                      </a:r>
                    </a:p>
                  </a:txBody>
                  <a:tcPr marL="121941" marR="121941" marT="34287" marB="342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15.45-16.05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41" marR="121941" marT="34287" marB="34287" anchor="ctr" horzOverflow="overflow"/>
                </a:tc>
              </a:tr>
              <a:tr h="342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Ужин</a:t>
                      </a:r>
                    </a:p>
                  </a:txBody>
                  <a:tcPr marL="121941" marR="121941" marT="34287" marB="342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 группы</a:t>
                      </a:r>
                    </a:p>
                  </a:txBody>
                  <a:tcPr marL="121941" marR="121941" marT="34287" marB="342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Ужин дома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41" marR="121941" marT="34287" marB="34287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Организация питьевого режима</a:t>
            </a: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ru-RU" smtClean="0"/>
              <a:t>Питьевой режим проводиться в соответствии с требованиями  СанПиН;</a:t>
            </a:r>
          </a:p>
          <a:p>
            <a:pPr eaLnBrk="1" hangingPunct="1"/>
            <a:r>
              <a:rPr lang="ru-RU" smtClean="0"/>
              <a:t>Питьевая вода доступна воспитанникам в течение всего времени нахождения в саду</a:t>
            </a:r>
          </a:p>
          <a:p>
            <a:pPr eaLnBrk="1" hangingPunct="1"/>
            <a:r>
              <a:rPr lang="ru-RU" smtClean="0"/>
              <a:t>Размеры потребления воды ребёнком зависят от времени года и двигательной активности ребёнка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926</TotalTime>
  <Words>368</Words>
  <Application>Microsoft Office PowerPoint</Application>
  <PresentationFormat>Экран (4:3)</PresentationFormat>
  <Paragraphs>114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Century Schoolbook</vt:lpstr>
      <vt:lpstr>Wingdings</vt:lpstr>
      <vt:lpstr>Wingdings 2</vt:lpstr>
      <vt:lpstr>Calibri</vt:lpstr>
      <vt:lpstr>Garamond</vt:lpstr>
      <vt:lpstr>Эркер</vt:lpstr>
      <vt:lpstr>Организация питания в дошкольных образовательных учреждениях</vt:lpstr>
      <vt:lpstr>Рациональное питание дошкольников</vt:lpstr>
      <vt:lpstr>Факторы определяющие  соответствие  питания принципам здорового образа жизни</vt:lpstr>
      <vt:lpstr>Оптимизация производственного контроля</vt:lpstr>
      <vt:lpstr>Выполнение основных норм питания </vt:lpstr>
      <vt:lpstr>Условия рационального питания</vt:lpstr>
      <vt:lpstr>ПРАВИЛА ПОВЕДЕНИЯ ЗА СТОЛОМ</vt:lpstr>
      <vt:lpstr>Режим питания</vt:lpstr>
      <vt:lpstr>Организация питьевого режима</vt:lpstr>
      <vt:lpstr>Основные принципы организации питания  в ДОУ: </vt:lpstr>
      <vt:lpstr>Организация  работы по пропаганде здорового питания</vt:lpstr>
      <vt:lpstr>ДЛЯ ВАС РОДИТЕЛИ</vt:lpstr>
      <vt:lpstr>               СЕРВИРОВКА  СТОЛА</vt:lpstr>
      <vt:lpstr>Работники пищеблока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питания в дошкольных образовательных учреждениях</dc:title>
  <dc:creator>Сафарова</dc:creator>
  <cp:lastModifiedBy>Белый Ветер</cp:lastModifiedBy>
  <cp:revision>82</cp:revision>
  <dcterms:created xsi:type="dcterms:W3CDTF">2010-02-07T12:11:39Z</dcterms:created>
  <dcterms:modified xsi:type="dcterms:W3CDTF">2012-12-10T11:22:10Z</dcterms:modified>
</cp:coreProperties>
</file>