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51" autoAdjust="0"/>
  </p:normalViewPr>
  <p:slideViewPr>
    <p:cSldViewPr snapToGrid="0" snapToObjects="1">
      <p:cViewPr>
        <p:scale>
          <a:sx n="50" d="100"/>
          <a:sy n="50" d="100"/>
        </p:scale>
        <p:origin x="-1728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64"/>
    </p:cViewPr>
  </p:sorterViewPr>
  <p:notesViewPr>
    <p:cSldViewPr snapToGrid="0" snapToObjects="1"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E83E91F-5DFC-4C36-B10D-2F63FFF9B99C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A61E6B1-0206-4C86-8D63-56895D07D5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815CA7-C2D0-4BE2-896B-02BFA4A3526F}" type="datetimeFigureOut">
              <a:rPr lang="ru-RU"/>
              <a:pPr>
                <a:defRPr/>
              </a:pPr>
              <a:t>09.12.2012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F5FF5D-E94D-4867-9DFC-6F85FB0E87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A35008-D547-4629-AF1C-00CB91689715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78451-22CC-44B1-95F2-137D390E60F2}" type="datetimeFigureOut">
              <a:rPr lang="ru-RU"/>
              <a:pPr>
                <a:defRPr/>
              </a:pPr>
              <a:t>09.12.2012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D7818-2A4A-4A9B-A466-5FE55672FE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E5F6E-EF56-43A9-99C5-A4CD478A3DD1}" type="datetimeFigureOut">
              <a:rPr lang="ru-RU"/>
              <a:pPr>
                <a:defRPr/>
              </a:pPr>
              <a:t>09.12.2012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A59C2-6402-4454-93F1-A70BCF0078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F4054-83E2-4B72-A9CA-4F1936E94834}" type="datetimeFigureOut">
              <a:rPr lang="ru-RU"/>
              <a:pPr>
                <a:defRPr/>
              </a:pPr>
              <a:t>09.12.2012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FF826-BFF4-4329-AD5D-0C1C971767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46158-9698-4E26-8DC4-E7D8F0E04FCC}" type="datetimeFigureOut">
              <a:rPr lang="ru-RU"/>
              <a:pPr>
                <a:defRPr/>
              </a:pPr>
              <a:t>09.12.2012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79477-3BB4-47B3-B118-9C70408465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3F6B7-EA18-43D6-AB18-ECBD96165F55}" type="datetimeFigureOut">
              <a:rPr lang="ru-RU"/>
              <a:pPr>
                <a:defRPr/>
              </a:pPr>
              <a:t>09.12.2012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3AD58-B97D-46BC-93E4-6D05708A08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CCED-AB7F-4179-9950-C70498324EA4}" type="datetimeFigureOut">
              <a:rPr lang="ru-RU"/>
              <a:pPr>
                <a:defRPr/>
              </a:pPr>
              <a:t>09.12.2012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AD09D-DB68-4BAD-A9ED-3206AF7DD3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A11D9-BCE5-4310-8EAF-BFC776B13CAB}" type="datetimeFigureOut">
              <a:rPr lang="ru-RU"/>
              <a:pPr>
                <a:defRPr/>
              </a:pPr>
              <a:t>09.12.2012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C1425-EEFB-458F-BE8D-8B24B848D3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41393-3298-4AFE-AB21-D891FC797EAA}" type="datetimeFigureOut">
              <a:rPr lang="ru-RU"/>
              <a:pPr>
                <a:defRPr/>
              </a:pPr>
              <a:t>09.12.2012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416A9-FE93-4082-B934-4A66134801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1FD2D-651D-4CC3-8F66-5690A57F66C5}" type="datetimeFigureOut">
              <a:rPr lang="ru-RU"/>
              <a:pPr>
                <a:defRPr/>
              </a:pPr>
              <a:t>09.12.2012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D805-F52D-421F-B4B8-411EFCB79A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2CAD3-A591-49FF-96BB-42DDE2DA1E01}" type="datetimeFigureOut">
              <a:rPr lang="ru-RU"/>
              <a:pPr>
                <a:defRPr/>
              </a:pPr>
              <a:t>09.12.2012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6A007-829B-4A21-A089-0C9117DD36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8D0DA-9734-4DDE-88E9-20CF6F87F68C}" type="datetimeFigureOut">
              <a:rPr lang="ru-RU"/>
              <a:pPr>
                <a:defRPr/>
              </a:pPr>
              <a:t>09.12.2012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F7D60-3F32-40B6-88B1-C4CC3840F5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1110A8-B670-4BE6-B19A-B46B73941373}" type="datetimeFigureOut">
              <a:rPr lang="ru-RU"/>
              <a:pPr>
                <a:defRPr/>
              </a:pPr>
              <a:t>09.12.2012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A5FF83-2109-418E-A70C-74A04886EA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0" r:id="rId2"/>
    <p:sldLayoutId id="2147483839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40" r:id="rId9"/>
    <p:sldLayoutId id="2147483836" r:id="rId10"/>
    <p:sldLayoutId id="2147483837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1029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95943"/>
            <a:ext cx="7851648" cy="121484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dirty="0" smtClean="0"/>
              <a:t>Муниципальное бюджетное дошкольное</a:t>
            </a:r>
            <a:br>
              <a:rPr lang="ru-RU" sz="1800" dirty="0" smtClean="0"/>
            </a:br>
            <a:r>
              <a:rPr lang="ru-RU" sz="1800" dirty="0" smtClean="0"/>
              <a:t>образовательное</a:t>
            </a:r>
            <a:br>
              <a:rPr lang="ru-RU" sz="1800" dirty="0" smtClean="0"/>
            </a:br>
            <a:r>
              <a:rPr lang="ru-RU" sz="1800" dirty="0" smtClean="0"/>
              <a:t>учреждение  центр развития ребенка –</a:t>
            </a:r>
            <a:br>
              <a:rPr lang="ru-RU" sz="1800" dirty="0" smtClean="0"/>
            </a:br>
            <a:r>
              <a:rPr lang="ru-RU" sz="1800" dirty="0" smtClean="0"/>
              <a:t>детский сад №44 «Золушка»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14563"/>
            <a:ext cx="7854950" cy="4429125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ru-RU" sz="3000" smtClean="0"/>
              <a:t>Здоровый образ жизни и утренняя гимнастика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3000" smtClean="0"/>
              <a:t>в семье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2200" smtClean="0"/>
              <a:t>(консультация для родителей)</a:t>
            </a:r>
          </a:p>
          <a:p>
            <a:pPr marR="0" eaLnBrk="1" hangingPunct="1">
              <a:lnSpc>
                <a:spcPct val="90000"/>
              </a:lnSpc>
            </a:pPr>
            <a:endParaRPr lang="ru-RU" sz="1900" smtClean="0"/>
          </a:p>
          <a:p>
            <a:pPr marR="0" eaLnBrk="1" hangingPunct="1">
              <a:lnSpc>
                <a:spcPct val="90000"/>
              </a:lnSpc>
            </a:pPr>
            <a:endParaRPr lang="ru-RU" sz="1900" smtClean="0"/>
          </a:p>
          <a:p>
            <a:pPr marR="0" eaLnBrk="1" hangingPunct="1">
              <a:lnSpc>
                <a:spcPct val="90000"/>
              </a:lnSpc>
            </a:pPr>
            <a:r>
              <a:rPr lang="ru-RU" sz="1900" smtClean="0"/>
              <a:t>Горбачева Т.М.,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1900" smtClean="0"/>
              <a:t>инструктор по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1900" smtClean="0">
                <a:latin typeface="Arial" charset="0"/>
              </a:rPr>
              <a:t>ф</a:t>
            </a:r>
            <a:r>
              <a:rPr lang="ru-RU" sz="1900" smtClean="0"/>
              <a:t>изической культуре</a:t>
            </a:r>
          </a:p>
          <a:p>
            <a:pPr marR="0" algn="ctr" eaLnBrk="1" hangingPunct="1">
              <a:lnSpc>
                <a:spcPct val="90000"/>
              </a:lnSpc>
            </a:pPr>
            <a:endParaRPr lang="ru-RU" sz="1900" smtClean="0"/>
          </a:p>
          <a:p>
            <a:pPr marR="0" algn="ctr" eaLnBrk="1" hangingPunct="1">
              <a:lnSpc>
                <a:spcPct val="90000"/>
              </a:lnSpc>
            </a:pPr>
            <a:r>
              <a:rPr lang="ru-RU" sz="1900" smtClean="0"/>
              <a:t>Старый Оскол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u-RU" sz="1900" smtClean="0"/>
              <a:t>2012</a:t>
            </a:r>
          </a:p>
        </p:txBody>
      </p:sp>
      <p:pic>
        <p:nvPicPr>
          <p:cNvPr id="5124" name="Picture 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3400" y="4164013"/>
            <a:ext cx="2160588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435" y="692044"/>
            <a:ext cx="7854215" cy="6552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smtClean="0"/>
              <a:t>У </a:t>
            </a:r>
            <a:r>
              <a:rPr lang="ru-RU" sz="2800" spc="300" smtClean="0"/>
              <a:t>каждого</a:t>
            </a:r>
            <a:r>
              <a:rPr lang="ru-RU" sz="2800" smtClean="0"/>
              <a:t> возраста свои физиологические возможности:</a:t>
            </a:r>
            <a:endParaRPr lang="ru-RU" sz="2800"/>
          </a:p>
        </p:txBody>
      </p:sp>
      <p:sp>
        <p:nvSpPr>
          <p:cNvPr id="23554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381125"/>
            <a:ext cx="4038600" cy="5476875"/>
          </a:xfrm>
        </p:spPr>
        <p:txBody>
          <a:bodyPr/>
          <a:lstStyle/>
          <a:p>
            <a:pPr algn="ctr" eaLnBrk="1" hangingPunct="1"/>
            <a:r>
              <a:rPr lang="ru-RU" sz="2400" smtClean="0"/>
              <a:t>КАЖДЫЙ ЧЛЕН СЕМЬИ ДОЛЖЕН ВКЛЮЧАТЬ В ЗАРЯДКУ УПРАЖНЕНИЯ, КОТОРЫЕ НЕОБХОДИМЫ И ПОЛЕЗНЫ ЕМУ.</a:t>
            </a:r>
          </a:p>
        </p:txBody>
      </p:sp>
      <p:sp>
        <p:nvSpPr>
          <p:cNvPr id="14340" name="Rectangle 14"/>
          <p:cNvSpPr>
            <a:spLocks noGrp="1"/>
          </p:cNvSpPr>
          <p:nvPr>
            <p:ph type="body" sz="half" idx="4294967295"/>
          </p:nvPr>
        </p:nvSpPr>
        <p:spPr>
          <a:xfrm>
            <a:off x="4648200" y="1654175"/>
            <a:ext cx="4038600" cy="4670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2000" smtClean="0"/>
              <a:t>Для дошкольников это – упражнения, стимулирующие развитие двигательных навыков.</a:t>
            </a:r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2000" smtClean="0"/>
              <a:t>  Для ребят постарше – предупреждающее нарушение осанки.</a:t>
            </a:r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2000" smtClean="0"/>
              <a:t>  Для дедушек и бабушек – упражнения, способствующих улучшению подвижности суставов.</a:t>
            </a:r>
          </a:p>
          <a:p>
            <a:pPr eaLnBrk="1" hangingPunct="1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ü"/>
            </a:pPr>
            <a:r>
              <a:rPr lang="ru-RU" sz="2000" smtClean="0"/>
              <a:t>  А  маме и папе полезно укреплять основные мышечные группы.</a:t>
            </a:r>
          </a:p>
          <a:p>
            <a:pPr>
              <a:lnSpc>
                <a:spcPct val="90000"/>
              </a:lnSpc>
            </a:pPr>
            <a:endParaRPr lang="ru-RU" sz="2000" smtClean="0"/>
          </a:p>
        </p:txBody>
      </p:sp>
      <p:pic>
        <p:nvPicPr>
          <p:cNvPr id="14341" name="Picture 15" descr="0d7cf6298fcc53be5b05ae470228fe2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96963" y="3784600"/>
            <a:ext cx="2825750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114300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u="sng" spc="300" dirty="0" smtClean="0"/>
              <a:t>САМЫМ</a:t>
            </a:r>
            <a:r>
              <a:rPr lang="ru-RU" i="1" u="sng" dirty="0" smtClean="0"/>
              <a:t> МАЛЕНЬКИМ</a:t>
            </a:r>
            <a:endParaRPr lang="ru-RU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928813"/>
            <a:ext cx="7854950" cy="3000375"/>
          </a:xfrm>
        </p:spPr>
        <p:txBody>
          <a:bodyPr/>
          <a:lstStyle/>
          <a:p>
            <a:pPr marR="0" algn="just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mtClean="0"/>
              <a:t>  </a:t>
            </a:r>
            <a:r>
              <a:rPr lang="ru-RU" i="1" smtClean="0"/>
              <a:t>Подбрасывать и ловить мяч (небольшой) двумя руками. Повторить 5-7 раз.</a:t>
            </a:r>
          </a:p>
          <a:p>
            <a:pPr marR="0" algn="just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i="1" smtClean="0"/>
              <a:t>  Перебрасывать мяч с одной руки на другую (сначала перед собой, затем над головой). Повторить 5-7 раз</a:t>
            </a:r>
          </a:p>
          <a:p>
            <a:pPr marR="0" algn="just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i="1" smtClean="0"/>
              <a:t>  Прыгать с поворотом на 180 и 360 градусов то в одну, то в другую сторону. Повторить 4-6 раз.</a:t>
            </a:r>
          </a:p>
        </p:txBody>
      </p:sp>
      <p:pic>
        <p:nvPicPr>
          <p:cNvPr id="15364" name="Picture 4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0800000">
            <a:off x="5319713" y="4779963"/>
            <a:ext cx="3314700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114300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i="1" u="sng" spc="300" dirty="0" smtClean="0"/>
              <a:t>подросткам</a:t>
            </a:r>
            <a:endParaRPr lang="ru-RU" sz="6600" i="1" u="sng" spc="300" dirty="0"/>
          </a:p>
        </p:txBody>
      </p:sp>
      <p:sp>
        <p:nvSpPr>
          <p:cNvPr id="2662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85938"/>
            <a:ext cx="7854950" cy="3214687"/>
          </a:xfrm>
        </p:spPr>
        <p:txBody>
          <a:bodyPr/>
          <a:lstStyle/>
          <a:p>
            <a:pPr marR="0" algn="l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000" smtClean="0"/>
              <a:t>  </a:t>
            </a:r>
            <a:r>
              <a:rPr lang="ru-RU" sz="2000" i="1" smtClean="0"/>
              <a:t>И.п. – лежа на полу лицом вниз, руки вперед. И приподняв руки над полом, медленно отвести их назад (вдоль туловища); вернуться в и.п.. Дыхание произвольное. Повторить 4-8 раз.</a:t>
            </a:r>
          </a:p>
          <a:p>
            <a:pPr marR="0" algn="l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000" i="1" smtClean="0"/>
              <a:t>  И.п. – лежа на полу лицом вниз, руки в стороны. Приподняв руки и голову над полом, поднять правую ногу, держать 4-6 секунд. Вернуться в и.п.. То же левой ногой. Повторить 3-6 раз каждой ногой.</a:t>
            </a:r>
          </a:p>
          <a:p>
            <a:pPr marR="0" algn="l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000" i="1" smtClean="0"/>
              <a:t>  И.п. – лежа на спине, прямые руки за головой. Приподняв прямые ноги над полом, делать ими движения вверх-вниз («ножницы») с небольшой амплитудой. Повторить 15-20 раз.</a:t>
            </a:r>
          </a:p>
          <a:p>
            <a:pPr marR="0" algn="l" eaLnBrk="1" hangingPunct="1">
              <a:buFont typeface="Wingdings" pitchFamily="2" charset="2"/>
              <a:buChar char="Ø"/>
            </a:pPr>
            <a:endParaRPr lang="ru-RU" sz="2000" i="1" smtClean="0"/>
          </a:p>
        </p:txBody>
      </p:sp>
      <p:pic>
        <p:nvPicPr>
          <p:cNvPr id="16388" name="Picture 4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0800000">
            <a:off x="5319713" y="5030788"/>
            <a:ext cx="33147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1785938"/>
            <a:ext cx="7772400" cy="3214687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i="1" dirty="0" smtClean="0"/>
              <a:t>  И.п. </a:t>
            </a:r>
            <a:r>
              <a:rPr lang="ru-RU" dirty="0" smtClean="0"/>
              <a:t> - стоя, ноги врозь. Присесть на левой ноге, руки на колене; вернуться в и.п.. То же на правой ноге. Дыхание произвольное. Повторить 3-10 раз на каждой ноге.</a:t>
            </a:r>
          </a:p>
          <a:p>
            <a:pPr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i="1" dirty="0" smtClean="0"/>
              <a:t>  И.п. – лежа на полу, руки вдоль туловища, ноги выпрямлены. Круговые движения сомкнутыми ногами (ноги согнуть, выпрямить вверх, опустить в и.п.. Дыхание произвольное. Повторить 6-30 раз.</a:t>
            </a:r>
          </a:p>
          <a:p>
            <a:pPr eaLnBrk="1" fontAlgn="auto" hangingPunct="1">
              <a:spcAft>
                <a:spcPts val="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i="1" dirty="0" smtClean="0"/>
              <a:t>  И.п. – сидя на полу, руки назад. Опираясь на прямые руки и ноги, приподнять таз; держать 4-7 секунд, вернуться в и.п.. Дыхание произвольное. Повторить 3=10 раз.</a:t>
            </a:r>
            <a:endParaRPr lang="ru-RU" i="1" dirty="0"/>
          </a:p>
        </p:txBody>
      </p:sp>
      <p:pic>
        <p:nvPicPr>
          <p:cNvPr id="17411" name="Заголовок 1"/>
          <p:cNvPicPr>
            <a:picLocks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23875" y="420688"/>
            <a:ext cx="77851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10800000">
            <a:off x="5319713" y="5000625"/>
            <a:ext cx="33147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92869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i="1" u="sng" spc="300" dirty="0" smtClean="0"/>
              <a:t>БАБУШКАМ И ДЕДУШКАМ</a:t>
            </a:r>
            <a:endParaRPr lang="ru-RU" sz="4800" i="1" u="sng" spc="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14500"/>
            <a:ext cx="7854950" cy="3214688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200" i="1" smtClean="0"/>
              <a:t>  И.п. – стоя, ноги врозь, руки опущены. Медленно поднимать руки вверх, поворачивая ладони вверх-вниз, сжимая и разжимая пальцы, затем расслабляя, опустить руки в и.п.. Дыхание произвольное. Повторить 4-6 раз.</a:t>
            </a:r>
          </a:p>
          <a:p>
            <a:pPr marR="0" algn="l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200" i="1" smtClean="0"/>
              <a:t>  И.п. – стоя, ноги врозь, руки на поясе. Круговые движения тазом. Дыхание произвольное. Повторить 10-30 раз в каждую сторону.</a:t>
            </a:r>
          </a:p>
          <a:p>
            <a:pPr marR="0" algn="l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ru-RU" sz="2200" i="1" smtClean="0"/>
              <a:t>  И.п. – стоя и держась за опору, ноги врозь. Присесть, не отрывая пяток от пола, и сделать 3-5 пружинящих  движений. Встать, поднимаясь на носках. Дыхание произвольное. Повторить 5-10 раз.</a:t>
            </a:r>
          </a:p>
          <a:p>
            <a:pPr marR="0" algn="l" eaLnBrk="1" hangingPunct="1">
              <a:lnSpc>
                <a:spcPct val="80000"/>
              </a:lnSpc>
              <a:buClr>
                <a:srgbClr val="FF0000"/>
              </a:buClr>
            </a:pPr>
            <a:endParaRPr lang="ru-RU" sz="2200" i="1" smtClean="0"/>
          </a:p>
          <a:p>
            <a:pPr marR="0" algn="l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endParaRPr lang="ru-RU" sz="2200" i="1" smtClean="0"/>
          </a:p>
        </p:txBody>
      </p:sp>
      <p:pic>
        <p:nvPicPr>
          <p:cNvPr id="18436" name="Picture 4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0800000">
            <a:off x="5319713" y="5000625"/>
            <a:ext cx="3314700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321471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СОВМЕСТНОЕ ВЫПОЛНЕНИЕ УПРАЖНЕНИЙ – ПРЕКРАСНАЯ ШКОЛА К СЕМЕЙНОМУ КОЛЛЕКТИВУ, К ДЕЯТЕЛЬНОСТИ «ВМЕСТЕ».</a:t>
            </a:r>
            <a:endParaRPr lang="ru-RU" sz="4000" i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714752"/>
            <a:ext cx="7854696" cy="121444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УДАЧИ ВАМ!!!</a:t>
            </a:r>
            <a:endParaRPr lang="ru-RU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9460" name="Picture 4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10800000">
            <a:off x="5319713" y="5000625"/>
            <a:ext cx="33147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>
          <a:xfrm>
            <a:off x="530225" y="1801813"/>
            <a:ext cx="7772400" cy="484187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63848"/>
            <a:ext cx="7772400" cy="118770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smtClean="0"/>
              <a:t>Забота о развитии и здоровье ребенка начинается с организации здорового образа жизни в семье.</a:t>
            </a:r>
            <a:endParaRPr lang="ru-RU" sz="4000"/>
          </a:p>
        </p:txBody>
      </p:sp>
      <p:pic>
        <p:nvPicPr>
          <p:cNvPr id="6148" name="Picture 11" descr="Lovely_illustration_of_Happy_family_with_love_wall"/>
          <p:cNvPicPr>
            <a:picLocks noChangeAspect="1" noChangeArrowheads="1"/>
          </p:cNvPicPr>
          <p:nvPr/>
        </p:nvPicPr>
        <p:blipFill>
          <a:blip r:embed="rId2" cstate="screen"/>
          <a:srcRect l="-4471" r="-2825" b="-10846"/>
          <a:stretch>
            <a:fillRect/>
          </a:stretch>
        </p:blipFill>
        <p:spPr bwMode="auto">
          <a:xfrm>
            <a:off x="2208213" y="2717800"/>
            <a:ext cx="4440237" cy="271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00042"/>
            <a:ext cx="7772400" cy="8572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/>
              <a:t>Здоровый образ жизни: </a:t>
            </a:r>
            <a:endParaRPr lang="ru-RU"/>
          </a:p>
        </p:txBody>
      </p:sp>
      <p:sp>
        <p:nvSpPr>
          <p:cNvPr id="16386" name="Текст 2"/>
          <p:cNvSpPr>
            <a:spLocks noGrp="1"/>
          </p:cNvSpPr>
          <p:nvPr>
            <p:ph type="body" idx="1"/>
          </p:nvPr>
        </p:nvSpPr>
        <p:spPr>
          <a:xfrm>
            <a:off x="357188" y="4286250"/>
            <a:ext cx="7772400" cy="2143125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v"/>
            </a:pPr>
            <a:r>
              <a:rPr lang="ru-RU" sz="1800" smtClean="0"/>
              <a:t>благоприятный эмоциональный климат в семье;</a:t>
            </a:r>
          </a:p>
          <a:p>
            <a:pPr marL="457200" indent="-457200" eaLnBrk="1" hangingPunct="1">
              <a:buFont typeface="Wingdings" pitchFamily="2" charset="2"/>
              <a:buChar char="v"/>
            </a:pPr>
            <a:r>
              <a:rPr lang="ru-RU" sz="1800" smtClean="0"/>
              <a:t>дружеское, доброжелательное отношение родителей друг к другу и к ребенку;</a:t>
            </a:r>
          </a:p>
          <a:p>
            <a:pPr marL="457200" indent="-457200" eaLnBrk="1" hangingPunct="1">
              <a:buFont typeface="Wingdings" pitchFamily="2" charset="2"/>
              <a:buChar char="v"/>
            </a:pPr>
            <a:r>
              <a:rPr lang="ru-RU" sz="1800" smtClean="0"/>
              <a:t>правильно организованное рациональное питание;</a:t>
            </a:r>
          </a:p>
          <a:p>
            <a:pPr marL="457200" indent="-457200" eaLnBrk="1" hangingPunct="1">
              <a:buFont typeface="Wingdings" pitchFamily="2" charset="2"/>
              <a:buChar char="v"/>
            </a:pPr>
            <a:r>
              <a:rPr lang="ru-RU" sz="1800" smtClean="0"/>
              <a:t>использование движений, физических упражнений на воздухе;</a:t>
            </a:r>
          </a:p>
          <a:p>
            <a:pPr marL="457200" indent="-457200" eaLnBrk="1" hangingPunct="1">
              <a:buFont typeface="Wingdings" pitchFamily="2" charset="2"/>
              <a:buChar char="v"/>
            </a:pPr>
            <a:r>
              <a:rPr lang="ru-RU" sz="1800" smtClean="0"/>
              <a:t>достаточная трудовая активность; образное поведение взрослых.</a:t>
            </a:r>
          </a:p>
        </p:txBody>
      </p:sp>
      <p:pic>
        <p:nvPicPr>
          <p:cNvPr id="7172" name="Picture 9" descr="istock_000012525535xsmall"/>
          <p:cNvPicPr>
            <a:picLocks noChangeAspect="1" noChangeArrowheads="1"/>
          </p:cNvPicPr>
          <p:nvPr/>
        </p:nvPicPr>
        <p:blipFill>
          <a:blip r:embed="rId3" cstate="screen"/>
          <a:srcRect b="-9276"/>
          <a:stretch>
            <a:fillRect/>
          </a:stretch>
        </p:blipFill>
        <p:spPr bwMode="auto">
          <a:xfrm>
            <a:off x="207963" y="1706563"/>
            <a:ext cx="2857500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1" descr="crianca-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086475" y="1427163"/>
            <a:ext cx="27178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3" descr="dieta-1135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376613" y="1625600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hlinkClick r:id="" action="ppaction://noaction" highlightClick="1"/>
          </p:cNvPr>
          <p:cNvSpPr>
            <a:spLocks noGrp="1"/>
          </p:cNvSpPr>
          <p:nvPr>
            <p:ph type="title"/>
          </p:nvPr>
        </p:nvSpPr>
        <p:spPr>
          <a:xfrm>
            <a:off x="530352" y="-230066"/>
            <a:ext cx="7772400" cy="211065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smtClean="0"/>
              <a:t>Отрицательно действуют на нервную систему и на личность детей разногласия взрослых:</a:t>
            </a:r>
            <a:endParaRPr lang="ru-RU" sz="4400"/>
          </a:p>
        </p:txBody>
      </p:sp>
      <p:sp>
        <p:nvSpPr>
          <p:cNvPr id="17410" name="Текст 2"/>
          <p:cNvSpPr>
            <a:spLocks noGrp="1"/>
          </p:cNvSpPr>
          <p:nvPr>
            <p:ph type="body" idx="1"/>
          </p:nvPr>
        </p:nvSpPr>
        <p:spPr>
          <a:xfrm>
            <a:off x="285750" y="4786313"/>
            <a:ext cx="8016875" cy="1643062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smtClean="0"/>
              <a:t>   отец слишком строг, а мать мягка;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mtClean="0"/>
              <a:t>   когда родители проводят одну линию в воспитании, а</a:t>
            </a:r>
          </a:p>
          <a:p>
            <a:pPr eaLnBrk="1" hangingPunct="1"/>
            <a:r>
              <a:rPr lang="ru-RU" smtClean="0"/>
              <a:t>      бабушка другую и т.д.                                      </a:t>
            </a:r>
          </a:p>
        </p:txBody>
      </p:sp>
      <p:pic>
        <p:nvPicPr>
          <p:cNvPr id="8196" name="Picture 13" descr="dieta-154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33575" y="1947863"/>
            <a:ext cx="527685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327"/>
            <a:ext cx="7772400" cy="15716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smtClean="0"/>
              <a:t>От личных качеств родителей зависит многое:</a:t>
            </a:r>
            <a:endParaRPr lang="ru-RU" sz="4000"/>
          </a:p>
        </p:txBody>
      </p:sp>
      <p:sp>
        <p:nvSpPr>
          <p:cNvPr id="18434" name="Текст 2"/>
          <p:cNvSpPr>
            <a:spLocks noGrp="1"/>
          </p:cNvSpPr>
          <p:nvPr>
            <p:ph type="body" idx="1"/>
          </p:nvPr>
        </p:nvSpPr>
        <p:spPr>
          <a:xfrm rot="10800000" flipV="1">
            <a:off x="571500" y="1841500"/>
            <a:ext cx="5089525" cy="4802188"/>
          </a:xfrm>
        </p:spPr>
        <p:txBody>
          <a:bodyPr/>
          <a:lstStyle/>
          <a:p>
            <a:pPr marL="495300" indent="-495300" eaLnBrk="1" hangingPunct="1">
              <a:buFont typeface="Wingdings" pitchFamily="2" charset="2"/>
              <a:buChar char="v"/>
            </a:pPr>
            <a:r>
              <a:rPr lang="ru-RU" sz="2600" smtClean="0"/>
              <a:t>  умение общаться с       ребенком;</a:t>
            </a:r>
          </a:p>
          <a:p>
            <a:pPr marL="495300" indent="-495300" eaLnBrk="1" hangingPunct="1">
              <a:buFont typeface="Wingdings" pitchFamily="2" charset="2"/>
              <a:buChar char="v"/>
            </a:pPr>
            <a:r>
              <a:rPr lang="ru-RU" sz="2600" smtClean="0"/>
              <a:t>  что  заинтересовало ребенка;</a:t>
            </a:r>
          </a:p>
          <a:p>
            <a:pPr marL="495300" indent="-495300" eaLnBrk="1" hangingPunct="1">
              <a:buFont typeface="Wingdings" pitchFamily="2" charset="2"/>
              <a:buChar char="v"/>
            </a:pPr>
            <a:r>
              <a:rPr lang="ru-RU" sz="2600" smtClean="0"/>
              <a:t>  поддержать и развить его интерес;</a:t>
            </a:r>
          </a:p>
          <a:p>
            <a:pPr marL="495300" indent="-495300" eaLnBrk="1" hangingPunct="1">
              <a:buFont typeface="Wingdings" pitchFamily="2" charset="2"/>
              <a:buChar char="v"/>
            </a:pPr>
            <a:r>
              <a:rPr lang="ru-RU" sz="2600" smtClean="0"/>
              <a:t>  подсказать новые варианты использования движения;</a:t>
            </a:r>
          </a:p>
          <a:p>
            <a:pPr marL="495300" indent="-495300" eaLnBrk="1" hangingPunct="1">
              <a:buFont typeface="Wingdings" pitchFamily="2" charset="2"/>
              <a:buChar char="v"/>
            </a:pPr>
            <a:r>
              <a:rPr lang="ru-RU" sz="2600" smtClean="0"/>
              <a:t> новые способы его выполнения </a:t>
            </a:r>
          </a:p>
        </p:txBody>
      </p:sp>
      <p:pic>
        <p:nvPicPr>
          <p:cNvPr id="9220" name="Picture 7" descr="320_best-3"/>
          <p:cNvPicPr>
            <a:picLocks noChangeAspect="1" noChangeArrowheads="1"/>
          </p:cNvPicPr>
          <p:nvPr/>
        </p:nvPicPr>
        <p:blipFill>
          <a:blip r:embed="rId2" cstate="screen"/>
          <a:srcRect b="-62709"/>
          <a:stretch>
            <a:fillRect/>
          </a:stretch>
        </p:blipFill>
        <p:spPr bwMode="auto">
          <a:xfrm>
            <a:off x="5661025" y="2924175"/>
            <a:ext cx="3048000" cy="371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31756"/>
            <a:ext cx="7772400" cy="8572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/>
              <a:t>Большую роль играет:</a:t>
            </a:r>
            <a:endParaRPr lang="ru-RU"/>
          </a:p>
        </p:txBody>
      </p:sp>
      <p:sp>
        <p:nvSpPr>
          <p:cNvPr id="19458" name="Текст 2"/>
          <p:cNvSpPr>
            <a:spLocks noGrp="1"/>
          </p:cNvSpPr>
          <p:nvPr>
            <p:ph type="body" idx="1"/>
          </p:nvPr>
        </p:nvSpPr>
        <p:spPr>
          <a:xfrm>
            <a:off x="530225" y="4500563"/>
            <a:ext cx="7899400" cy="142875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sz="2800" smtClean="0"/>
              <a:t>  увлеченность родителей спортом;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800" smtClean="0"/>
              <a:t>  умение показать движение;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ru-RU" sz="2800" smtClean="0"/>
              <a:t>  увлечь ребенка игрой в догонялки,</a:t>
            </a:r>
          </a:p>
          <a:p>
            <a:pPr algn="just" eaLnBrk="1" hangingPunct="1"/>
            <a:r>
              <a:rPr lang="ru-RU" sz="2800" smtClean="0"/>
              <a:t>     мяч и т.д.</a:t>
            </a:r>
          </a:p>
        </p:txBody>
      </p:sp>
      <p:pic>
        <p:nvPicPr>
          <p:cNvPr id="10244" name="Picture 7" descr="bottom-dark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22500" y="1643063"/>
            <a:ext cx="4000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-52411"/>
            <a:ext cx="7772400" cy="17145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smtClean="0"/>
              <a:t>Чтобы создать условия, в которых ребенок удовлетворил бы свою потребность в двигательной активности:</a:t>
            </a:r>
            <a:endParaRPr lang="ru-RU" sz="3200"/>
          </a:p>
        </p:txBody>
      </p:sp>
      <p:sp>
        <p:nvSpPr>
          <p:cNvPr id="20482" name="Текст 2"/>
          <p:cNvSpPr>
            <a:spLocks noGrp="1"/>
          </p:cNvSpPr>
          <p:nvPr>
            <p:ph type="body" idx="1"/>
          </p:nvPr>
        </p:nvSpPr>
        <p:spPr>
          <a:xfrm>
            <a:off x="603250" y="1785938"/>
            <a:ext cx="3851275" cy="3429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sz="2400" smtClean="0"/>
              <a:t>  </a:t>
            </a:r>
            <a:r>
              <a:rPr lang="ru-RU" sz="2800" smtClean="0"/>
              <a:t>следует не        препятствовать движениям ребенка;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800" smtClean="0"/>
              <a:t>  поощрять инициативу;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800" smtClean="0"/>
              <a:t>  использовать игрушки,              модульные</a:t>
            </a:r>
          </a:p>
          <a:p>
            <a:pPr eaLnBrk="1" hangingPunct="1"/>
            <a:r>
              <a:rPr lang="ru-RU" sz="2800" smtClean="0"/>
              <a:t>конструкции.</a:t>
            </a:r>
          </a:p>
        </p:txBody>
      </p:sp>
      <p:pic>
        <p:nvPicPr>
          <p:cNvPr id="11268" name="Picture 7" descr="125694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017963" y="30892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39972"/>
            <a:ext cx="7772400" cy="136245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smtClean="0"/>
              <a:t>У каждого члена семьи могут быть излюбленные виды физической культуры:</a:t>
            </a:r>
            <a:endParaRPr lang="ru-RU" sz="4000"/>
          </a:p>
        </p:txBody>
      </p:sp>
      <p:sp>
        <p:nvSpPr>
          <p:cNvPr id="21506" name="Текст 2"/>
          <p:cNvSpPr>
            <a:spLocks noGrp="1"/>
          </p:cNvSpPr>
          <p:nvPr>
            <p:ph type="body" idx="1"/>
          </p:nvPr>
        </p:nvSpPr>
        <p:spPr>
          <a:xfrm>
            <a:off x="242888" y="2498725"/>
            <a:ext cx="4643437" cy="4002088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sz="2800" smtClean="0"/>
              <a:t>  мама спешит в бассейн;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800" smtClean="0"/>
              <a:t>  папа -  на теннисный корт;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800" smtClean="0"/>
              <a:t>  дочь  - на занятия в гимнастический зал;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800" smtClean="0"/>
              <a:t>  бабушка и дедушка – на загородные прогулки.</a:t>
            </a:r>
          </a:p>
        </p:txBody>
      </p:sp>
      <p:pic>
        <p:nvPicPr>
          <p:cNvPr id="12292" name="Picture 8" descr="0_77d99_fbcdebb4_XL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886325" y="2498725"/>
            <a:ext cx="3775075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-1878"/>
            <a:ext cx="7772400" cy="188690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smtClean="0"/>
              <a:t>Но есть вид физической культуры, который полезен и необходим каждому. </a:t>
            </a:r>
            <a:br>
              <a:rPr lang="ru-RU" sz="2800" smtClean="0"/>
            </a:br>
            <a:r>
              <a:rPr lang="ru-RU" sz="2800" smtClean="0"/>
              <a:t> УТРЕННЯЯ ГИМНАСТИКА.</a:t>
            </a:r>
            <a:endParaRPr lang="ru-RU" sz="28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8288" y="2405063"/>
            <a:ext cx="4129087" cy="39417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3200" smtClean="0"/>
              <a:t>   помогает организму пробудиться от сна;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3200" smtClean="0"/>
              <a:t>  способствует повышению работоспособности;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3200" smtClean="0"/>
              <a:t>  улучшает самочувствие;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3200" smtClean="0"/>
              <a:t>  дает бодрость.</a:t>
            </a:r>
            <a:br>
              <a:rPr lang="ru-RU" sz="3200" smtClean="0"/>
            </a:br>
            <a:endParaRPr lang="ru-RU" sz="3200" smtClean="0"/>
          </a:p>
        </p:txBody>
      </p:sp>
      <p:pic>
        <p:nvPicPr>
          <p:cNvPr id="13316" name="Picture 7" descr="Ris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33975" y="2405063"/>
            <a:ext cx="274320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доровый образ жизна и утренняя гимнастика в семь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Здоровый образ жизна и утренняя гимнастика в семье</Template>
  <TotalTime>2</TotalTime>
  <Words>774</Words>
  <Application>Microsoft Office PowerPoint</Application>
  <PresentationFormat>Экран (4:3)</PresentationFormat>
  <Paragraphs>73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Constantia</vt:lpstr>
      <vt:lpstr>Wingdings 2</vt:lpstr>
      <vt:lpstr>Wingdings</vt:lpstr>
      <vt:lpstr>Здоровый образ жизна и утренняя гимнастика в семье</vt:lpstr>
      <vt:lpstr>Муниципальное бюджетное дошкольное образовательное учреждение  центр развития ребенка – детский сад №44 «Золушка»</vt:lpstr>
      <vt:lpstr>Забота о развитии и здоровье ребенка начинается с организации здорового образа жизни в семье.</vt:lpstr>
      <vt:lpstr>Здоровый образ жизни: </vt:lpstr>
      <vt:lpstr>Отрицательно действуют на нервную систему и на личность детей разногласия взрослых:</vt:lpstr>
      <vt:lpstr>От личных качеств родителей зависит многое:</vt:lpstr>
      <vt:lpstr>Большую роль играет:</vt:lpstr>
      <vt:lpstr>Чтобы создать условия, в которых ребенок удовлетворил бы свою потребность в двигательной активности:</vt:lpstr>
      <vt:lpstr>У каждого члена семьи могут быть излюбленные виды физической культуры:</vt:lpstr>
      <vt:lpstr>Но есть вид физической культуры, который полезен и необходим каждому.   УТРЕННЯЯ ГИМНАСТИКА.</vt:lpstr>
      <vt:lpstr>У каждого возраста свои физиологические возможности:</vt:lpstr>
      <vt:lpstr>САМЫМ МАЛЕНЬКИМ</vt:lpstr>
      <vt:lpstr>подросткам</vt:lpstr>
      <vt:lpstr>Слайд 13</vt:lpstr>
      <vt:lpstr>БАБУШКАМ И ДЕДУШКАМ</vt:lpstr>
      <vt:lpstr>СОВМЕСТНОЕ ВЫПОЛНЕНИЕ УПРАЖНЕНИЙ – ПРЕКРАСНАЯ ШКОЛА К СЕМЕЙНОМУ КОЛЛЕКТИВУ, К ДЕЯТЕЛЬНОСТИ «ВМЕСТЕ».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 центр развития ребенка – детский сад №44 «Золушка»</dc:title>
  <dc:creator>Татьяна</dc:creator>
  <cp:lastModifiedBy>Татьяна</cp:lastModifiedBy>
  <cp:revision>1</cp:revision>
  <dcterms:created xsi:type="dcterms:W3CDTF">2012-12-09T15:13:24Z</dcterms:created>
  <dcterms:modified xsi:type="dcterms:W3CDTF">2012-12-09T15:15:56Z</dcterms:modified>
</cp:coreProperties>
</file>