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73" r:id="rId5"/>
    <p:sldId id="266" r:id="rId6"/>
    <p:sldId id="278" r:id="rId7"/>
    <p:sldId id="262" r:id="rId8"/>
    <p:sldId id="275" r:id="rId9"/>
    <p:sldId id="267" r:id="rId10"/>
    <p:sldId id="263" r:id="rId11"/>
    <p:sldId id="277" r:id="rId12"/>
    <p:sldId id="261" r:id="rId13"/>
    <p:sldId id="269" r:id="rId14"/>
    <p:sldId id="259" r:id="rId15"/>
    <p:sldId id="264" r:id="rId16"/>
    <p:sldId id="274" r:id="rId17"/>
    <p:sldId id="270" r:id="rId18"/>
  </p:sldIdLst>
  <p:sldSz cx="9144000" cy="6858000" type="screen4x3"/>
  <p:notesSz cx="6858000" cy="96377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BB0FF1"/>
    <a:srgbClr val="FF00FF"/>
    <a:srgbClr val="0033CC"/>
    <a:srgbClr val="160DC3"/>
    <a:srgbClr val="C60A40"/>
    <a:srgbClr val="FF0066"/>
    <a:srgbClr val="16B61E"/>
    <a:srgbClr val="CC3300"/>
    <a:srgbClr val="CC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17C78C-F6CC-48B7-9ABC-02DC9D3F52A4}" type="doc">
      <dgm:prSet loTypeId="urn:microsoft.com/office/officeart/2005/8/layout/cycle6" loCatId="relationship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52F2768-7721-46D2-A4B4-22E2034F94AF}">
      <dgm:prSet phldrT="[Текст]"/>
      <dgm:spPr/>
      <dgm:t>
        <a:bodyPr/>
        <a:lstStyle/>
        <a:p>
          <a:r>
            <a:rPr lang="ru-RU" dirty="0" smtClean="0"/>
            <a:t>МИОПИЯ (близорукость)</a:t>
          </a:r>
          <a:endParaRPr lang="ru-RU" dirty="0"/>
        </a:p>
      </dgm:t>
    </dgm:pt>
    <dgm:pt modelId="{EE6DDE5B-485A-4176-917E-2CBA463E266A}" type="parTrans" cxnId="{07494AC8-021E-4572-9903-9BE927562B56}">
      <dgm:prSet/>
      <dgm:spPr/>
      <dgm:t>
        <a:bodyPr/>
        <a:lstStyle/>
        <a:p>
          <a:endParaRPr lang="ru-RU"/>
        </a:p>
      </dgm:t>
    </dgm:pt>
    <dgm:pt modelId="{F4B7FC9D-82A2-49EC-885C-465332108531}" type="sibTrans" cxnId="{07494AC8-021E-4572-9903-9BE927562B56}">
      <dgm:prSet/>
      <dgm:spPr/>
      <dgm:t>
        <a:bodyPr/>
        <a:lstStyle/>
        <a:p>
          <a:endParaRPr lang="ru-RU"/>
        </a:p>
      </dgm:t>
    </dgm:pt>
    <dgm:pt modelId="{666743AA-B397-403A-BC61-C7FA1250BDE4}">
      <dgm:prSet phldrT="[Текст]"/>
      <dgm:spPr/>
      <dgm:t>
        <a:bodyPr/>
        <a:lstStyle/>
        <a:p>
          <a:r>
            <a:rPr lang="ru-RU" dirty="0" smtClean="0"/>
            <a:t>ГИПЕРМЕТРОПИЯ (дальнозоркость)</a:t>
          </a:r>
          <a:endParaRPr lang="ru-RU" dirty="0"/>
        </a:p>
      </dgm:t>
    </dgm:pt>
    <dgm:pt modelId="{6A0879A6-3E40-4009-AA95-E19972066B7A}" type="parTrans" cxnId="{D9C1B603-F0B4-49EB-A3A9-BCD48B38CB3C}">
      <dgm:prSet/>
      <dgm:spPr/>
      <dgm:t>
        <a:bodyPr/>
        <a:lstStyle/>
        <a:p>
          <a:endParaRPr lang="ru-RU"/>
        </a:p>
      </dgm:t>
    </dgm:pt>
    <dgm:pt modelId="{3DD2F91C-5B59-4E49-8936-7184CA657449}" type="sibTrans" cxnId="{D9C1B603-F0B4-49EB-A3A9-BCD48B38CB3C}">
      <dgm:prSet/>
      <dgm:spPr/>
      <dgm:t>
        <a:bodyPr/>
        <a:lstStyle/>
        <a:p>
          <a:endParaRPr lang="ru-RU"/>
        </a:p>
      </dgm:t>
    </dgm:pt>
    <dgm:pt modelId="{3DF49235-E508-4F93-8A58-CC5712F3B035}">
      <dgm:prSet phldrT="[Текст]"/>
      <dgm:spPr/>
      <dgm:t>
        <a:bodyPr/>
        <a:lstStyle/>
        <a:p>
          <a:r>
            <a:rPr lang="ru-RU" dirty="0" smtClean="0"/>
            <a:t>АСТИГМАТИЗМ</a:t>
          </a:r>
          <a:endParaRPr lang="ru-RU" dirty="0"/>
        </a:p>
      </dgm:t>
    </dgm:pt>
    <dgm:pt modelId="{28156D6E-B56B-439D-8AAB-0306EC456223}" type="parTrans" cxnId="{A2AEE335-3B65-4CA6-A269-7D719B2F0DA1}">
      <dgm:prSet/>
      <dgm:spPr/>
      <dgm:t>
        <a:bodyPr/>
        <a:lstStyle/>
        <a:p>
          <a:endParaRPr lang="ru-RU"/>
        </a:p>
      </dgm:t>
    </dgm:pt>
    <dgm:pt modelId="{D2F9F8D3-108D-4B4E-964B-9F8B57EA3A51}" type="sibTrans" cxnId="{A2AEE335-3B65-4CA6-A269-7D719B2F0DA1}">
      <dgm:prSet/>
      <dgm:spPr/>
      <dgm:t>
        <a:bodyPr/>
        <a:lstStyle/>
        <a:p>
          <a:endParaRPr lang="ru-RU"/>
        </a:p>
      </dgm:t>
    </dgm:pt>
    <dgm:pt modelId="{4B011BA4-A129-4F8F-8C1D-B749136A95B5}">
      <dgm:prSet phldrT="[Текст]"/>
      <dgm:spPr/>
      <dgm:t>
        <a:bodyPr/>
        <a:lstStyle/>
        <a:p>
          <a:r>
            <a:rPr lang="ru-RU" dirty="0" smtClean="0"/>
            <a:t>АМБЛИОПИЯ</a:t>
          </a:r>
          <a:endParaRPr lang="ru-RU" dirty="0"/>
        </a:p>
      </dgm:t>
    </dgm:pt>
    <dgm:pt modelId="{F64513D7-C00B-4922-A9CE-313CF6233D54}" type="parTrans" cxnId="{A073D0F2-4C0F-4977-B562-DDBF224DC317}">
      <dgm:prSet/>
      <dgm:spPr/>
      <dgm:t>
        <a:bodyPr/>
        <a:lstStyle/>
        <a:p>
          <a:endParaRPr lang="ru-RU"/>
        </a:p>
      </dgm:t>
    </dgm:pt>
    <dgm:pt modelId="{E70E27F1-44CA-444C-9B08-C2A703EA1A22}" type="sibTrans" cxnId="{A073D0F2-4C0F-4977-B562-DDBF224DC317}">
      <dgm:prSet/>
      <dgm:spPr/>
      <dgm:t>
        <a:bodyPr/>
        <a:lstStyle/>
        <a:p>
          <a:endParaRPr lang="ru-RU"/>
        </a:p>
      </dgm:t>
    </dgm:pt>
    <dgm:pt modelId="{5A097D9C-B9A0-43AF-9BC7-45EF867F2ACF}">
      <dgm:prSet phldrT="[Текст]"/>
      <dgm:spPr/>
      <dgm:t>
        <a:bodyPr/>
        <a:lstStyle/>
        <a:p>
          <a:r>
            <a:rPr lang="ru-RU" dirty="0" smtClean="0"/>
            <a:t>КОСОГЛАЗИЕ (СХОДЯЩЕЕСЯ И РАСХОДЯЩЕЕСЯ)</a:t>
          </a:r>
          <a:endParaRPr lang="ru-RU" dirty="0"/>
        </a:p>
      </dgm:t>
    </dgm:pt>
    <dgm:pt modelId="{5B05075E-55BC-43EB-A90E-06C6DECC4F1D}" type="parTrans" cxnId="{B18DF756-B0AB-40AC-93E1-94400B43F823}">
      <dgm:prSet/>
      <dgm:spPr/>
      <dgm:t>
        <a:bodyPr/>
        <a:lstStyle/>
        <a:p>
          <a:endParaRPr lang="ru-RU"/>
        </a:p>
      </dgm:t>
    </dgm:pt>
    <dgm:pt modelId="{9CCCE772-C673-482E-8ACA-2AA83B809B08}" type="sibTrans" cxnId="{B18DF756-B0AB-40AC-93E1-94400B43F823}">
      <dgm:prSet/>
      <dgm:spPr/>
      <dgm:t>
        <a:bodyPr/>
        <a:lstStyle/>
        <a:p>
          <a:endParaRPr lang="ru-RU"/>
        </a:p>
      </dgm:t>
    </dgm:pt>
    <dgm:pt modelId="{C32CDF4D-4974-4B6D-BD5C-FCF1638729FB}" type="pres">
      <dgm:prSet presAssocID="{D117C78C-F6CC-48B7-9ABC-02DC9D3F52A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256B6E-1758-474D-A271-135E2EDAF147}" type="pres">
      <dgm:prSet presAssocID="{A52F2768-7721-46D2-A4B4-22E2034F94A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D78690-C75E-44D1-B0F6-74DB13164D66}" type="pres">
      <dgm:prSet presAssocID="{A52F2768-7721-46D2-A4B4-22E2034F94AF}" presName="spNode" presStyleCnt="0"/>
      <dgm:spPr/>
    </dgm:pt>
    <dgm:pt modelId="{792A9888-6B62-42FD-91FB-84BDD4F931C2}" type="pres">
      <dgm:prSet presAssocID="{F4B7FC9D-82A2-49EC-885C-465332108531}" presName="sibTrans" presStyleLbl="sibTrans1D1" presStyleIdx="0" presStyleCnt="5"/>
      <dgm:spPr/>
      <dgm:t>
        <a:bodyPr/>
        <a:lstStyle/>
        <a:p>
          <a:endParaRPr lang="ru-RU"/>
        </a:p>
      </dgm:t>
    </dgm:pt>
    <dgm:pt modelId="{3DF25322-4B9C-4F40-907B-08655675EB5D}" type="pres">
      <dgm:prSet presAssocID="{666743AA-B397-403A-BC61-C7FA1250BDE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555191-87C1-4D9A-AB45-F1F8FD93289F}" type="pres">
      <dgm:prSet presAssocID="{666743AA-B397-403A-BC61-C7FA1250BDE4}" presName="spNode" presStyleCnt="0"/>
      <dgm:spPr/>
    </dgm:pt>
    <dgm:pt modelId="{4B09B747-D7B4-4BB8-8998-B5129853481C}" type="pres">
      <dgm:prSet presAssocID="{3DD2F91C-5B59-4E49-8936-7184CA657449}" presName="sibTrans" presStyleLbl="sibTrans1D1" presStyleIdx="1" presStyleCnt="5"/>
      <dgm:spPr/>
      <dgm:t>
        <a:bodyPr/>
        <a:lstStyle/>
        <a:p>
          <a:endParaRPr lang="ru-RU"/>
        </a:p>
      </dgm:t>
    </dgm:pt>
    <dgm:pt modelId="{226C18EC-F9A8-4DE7-A348-A430E6828027}" type="pres">
      <dgm:prSet presAssocID="{3DF49235-E508-4F93-8A58-CC5712F3B03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2E15C2-B3EF-4758-890D-C1FB5EA1F021}" type="pres">
      <dgm:prSet presAssocID="{3DF49235-E508-4F93-8A58-CC5712F3B035}" presName="spNode" presStyleCnt="0"/>
      <dgm:spPr/>
    </dgm:pt>
    <dgm:pt modelId="{7B65B70A-144F-42BB-A84C-C2409C651B84}" type="pres">
      <dgm:prSet presAssocID="{D2F9F8D3-108D-4B4E-964B-9F8B57EA3A51}" presName="sibTrans" presStyleLbl="sibTrans1D1" presStyleIdx="2" presStyleCnt="5"/>
      <dgm:spPr/>
      <dgm:t>
        <a:bodyPr/>
        <a:lstStyle/>
        <a:p>
          <a:endParaRPr lang="ru-RU"/>
        </a:p>
      </dgm:t>
    </dgm:pt>
    <dgm:pt modelId="{1E856361-09CF-452D-877C-18792CDCB6A0}" type="pres">
      <dgm:prSet presAssocID="{4B011BA4-A129-4F8F-8C1D-B749136A95B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101BF0-7E29-46EB-AB5D-48076F752409}" type="pres">
      <dgm:prSet presAssocID="{4B011BA4-A129-4F8F-8C1D-B749136A95B5}" presName="spNode" presStyleCnt="0"/>
      <dgm:spPr/>
    </dgm:pt>
    <dgm:pt modelId="{F7CA6DA6-70E6-4593-ACF0-D099C9D1044D}" type="pres">
      <dgm:prSet presAssocID="{E70E27F1-44CA-444C-9B08-C2A703EA1A22}" presName="sibTrans" presStyleLbl="sibTrans1D1" presStyleIdx="3" presStyleCnt="5"/>
      <dgm:spPr/>
      <dgm:t>
        <a:bodyPr/>
        <a:lstStyle/>
        <a:p>
          <a:endParaRPr lang="ru-RU"/>
        </a:p>
      </dgm:t>
    </dgm:pt>
    <dgm:pt modelId="{7CD62B0A-80C3-4EEF-B8E5-E1D15F7DCA6E}" type="pres">
      <dgm:prSet presAssocID="{5A097D9C-B9A0-43AF-9BC7-45EF867F2ACF}" presName="node" presStyleLbl="node1" presStyleIdx="4" presStyleCnt="5" custRadScaleRad="105480" custRadScaleInc="-43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EB8578-9A5E-4E45-BB94-356EFC732978}" type="pres">
      <dgm:prSet presAssocID="{5A097D9C-B9A0-43AF-9BC7-45EF867F2ACF}" presName="spNode" presStyleCnt="0"/>
      <dgm:spPr/>
    </dgm:pt>
    <dgm:pt modelId="{29A2AF91-DE90-4525-B431-CD6C9865CEB4}" type="pres">
      <dgm:prSet presAssocID="{9CCCE772-C673-482E-8ACA-2AA83B809B08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A2AEE335-3B65-4CA6-A269-7D719B2F0DA1}" srcId="{D117C78C-F6CC-48B7-9ABC-02DC9D3F52A4}" destId="{3DF49235-E508-4F93-8A58-CC5712F3B035}" srcOrd="2" destOrd="0" parTransId="{28156D6E-B56B-439D-8AAB-0306EC456223}" sibTransId="{D2F9F8D3-108D-4B4E-964B-9F8B57EA3A51}"/>
    <dgm:cxn modelId="{C9A3D6FB-CDE1-4EF0-B371-E2DB6DD06548}" type="presOf" srcId="{3DD2F91C-5B59-4E49-8936-7184CA657449}" destId="{4B09B747-D7B4-4BB8-8998-B5129853481C}" srcOrd="0" destOrd="0" presId="urn:microsoft.com/office/officeart/2005/8/layout/cycle6"/>
    <dgm:cxn modelId="{B18DF756-B0AB-40AC-93E1-94400B43F823}" srcId="{D117C78C-F6CC-48B7-9ABC-02DC9D3F52A4}" destId="{5A097D9C-B9A0-43AF-9BC7-45EF867F2ACF}" srcOrd="4" destOrd="0" parTransId="{5B05075E-55BC-43EB-A90E-06C6DECC4F1D}" sibTransId="{9CCCE772-C673-482E-8ACA-2AA83B809B08}"/>
    <dgm:cxn modelId="{BADEFBA8-6C4D-4894-9C52-5C3C86E7515A}" type="presOf" srcId="{5A097D9C-B9A0-43AF-9BC7-45EF867F2ACF}" destId="{7CD62B0A-80C3-4EEF-B8E5-E1D15F7DCA6E}" srcOrd="0" destOrd="0" presId="urn:microsoft.com/office/officeart/2005/8/layout/cycle6"/>
    <dgm:cxn modelId="{EEC78AE2-0815-4A5C-B131-AE31B59729B0}" type="presOf" srcId="{E70E27F1-44CA-444C-9B08-C2A703EA1A22}" destId="{F7CA6DA6-70E6-4593-ACF0-D099C9D1044D}" srcOrd="0" destOrd="0" presId="urn:microsoft.com/office/officeart/2005/8/layout/cycle6"/>
    <dgm:cxn modelId="{56704579-91C8-4DC2-9300-8AF8BCC4197D}" type="presOf" srcId="{D117C78C-F6CC-48B7-9ABC-02DC9D3F52A4}" destId="{C32CDF4D-4974-4B6D-BD5C-FCF1638729FB}" srcOrd="0" destOrd="0" presId="urn:microsoft.com/office/officeart/2005/8/layout/cycle6"/>
    <dgm:cxn modelId="{3A5CB79E-725E-41F0-BFE7-3BF7F1E12584}" type="presOf" srcId="{4B011BA4-A129-4F8F-8C1D-B749136A95B5}" destId="{1E856361-09CF-452D-877C-18792CDCB6A0}" srcOrd="0" destOrd="0" presId="urn:microsoft.com/office/officeart/2005/8/layout/cycle6"/>
    <dgm:cxn modelId="{16406E00-60A4-4378-BAFA-839DA7EE4914}" type="presOf" srcId="{666743AA-B397-403A-BC61-C7FA1250BDE4}" destId="{3DF25322-4B9C-4F40-907B-08655675EB5D}" srcOrd="0" destOrd="0" presId="urn:microsoft.com/office/officeart/2005/8/layout/cycle6"/>
    <dgm:cxn modelId="{A073D0F2-4C0F-4977-B562-DDBF224DC317}" srcId="{D117C78C-F6CC-48B7-9ABC-02DC9D3F52A4}" destId="{4B011BA4-A129-4F8F-8C1D-B749136A95B5}" srcOrd="3" destOrd="0" parTransId="{F64513D7-C00B-4922-A9CE-313CF6233D54}" sibTransId="{E70E27F1-44CA-444C-9B08-C2A703EA1A22}"/>
    <dgm:cxn modelId="{07494AC8-021E-4572-9903-9BE927562B56}" srcId="{D117C78C-F6CC-48B7-9ABC-02DC9D3F52A4}" destId="{A52F2768-7721-46D2-A4B4-22E2034F94AF}" srcOrd="0" destOrd="0" parTransId="{EE6DDE5B-485A-4176-917E-2CBA463E266A}" sibTransId="{F4B7FC9D-82A2-49EC-885C-465332108531}"/>
    <dgm:cxn modelId="{195A1C43-0157-4365-B09E-DF0C4831907E}" type="presOf" srcId="{A52F2768-7721-46D2-A4B4-22E2034F94AF}" destId="{CF256B6E-1758-474D-A271-135E2EDAF147}" srcOrd="0" destOrd="0" presId="urn:microsoft.com/office/officeart/2005/8/layout/cycle6"/>
    <dgm:cxn modelId="{B31B3CB5-816E-4783-B111-A2AAA5268ED3}" type="presOf" srcId="{3DF49235-E508-4F93-8A58-CC5712F3B035}" destId="{226C18EC-F9A8-4DE7-A348-A430E6828027}" srcOrd="0" destOrd="0" presId="urn:microsoft.com/office/officeart/2005/8/layout/cycle6"/>
    <dgm:cxn modelId="{48D3BABF-C925-41FE-A1CA-15C1323EBBD0}" type="presOf" srcId="{D2F9F8D3-108D-4B4E-964B-9F8B57EA3A51}" destId="{7B65B70A-144F-42BB-A84C-C2409C651B84}" srcOrd="0" destOrd="0" presId="urn:microsoft.com/office/officeart/2005/8/layout/cycle6"/>
    <dgm:cxn modelId="{4DD2AE2E-344B-493F-8FAA-A9ED134FB634}" type="presOf" srcId="{9CCCE772-C673-482E-8ACA-2AA83B809B08}" destId="{29A2AF91-DE90-4525-B431-CD6C9865CEB4}" srcOrd="0" destOrd="0" presId="urn:microsoft.com/office/officeart/2005/8/layout/cycle6"/>
    <dgm:cxn modelId="{521A9A76-9362-42A8-8326-C9B1C70D48D8}" type="presOf" srcId="{F4B7FC9D-82A2-49EC-885C-465332108531}" destId="{792A9888-6B62-42FD-91FB-84BDD4F931C2}" srcOrd="0" destOrd="0" presId="urn:microsoft.com/office/officeart/2005/8/layout/cycle6"/>
    <dgm:cxn modelId="{D9C1B603-F0B4-49EB-A3A9-BCD48B38CB3C}" srcId="{D117C78C-F6CC-48B7-9ABC-02DC9D3F52A4}" destId="{666743AA-B397-403A-BC61-C7FA1250BDE4}" srcOrd="1" destOrd="0" parTransId="{6A0879A6-3E40-4009-AA95-E19972066B7A}" sibTransId="{3DD2F91C-5B59-4E49-8936-7184CA657449}"/>
    <dgm:cxn modelId="{F7BF3E98-6923-4024-A0C8-C2C4624E0C91}" type="presParOf" srcId="{C32CDF4D-4974-4B6D-BD5C-FCF1638729FB}" destId="{CF256B6E-1758-474D-A271-135E2EDAF147}" srcOrd="0" destOrd="0" presId="urn:microsoft.com/office/officeart/2005/8/layout/cycle6"/>
    <dgm:cxn modelId="{737CF1BD-6FE3-4E1A-8563-033A14EE2EF5}" type="presParOf" srcId="{C32CDF4D-4974-4B6D-BD5C-FCF1638729FB}" destId="{2FD78690-C75E-44D1-B0F6-74DB13164D66}" srcOrd="1" destOrd="0" presId="urn:microsoft.com/office/officeart/2005/8/layout/cycle6"/>
    <dgm:cxn modelId="{9ED8985D-5C49-46A7-B9CB-3FBD8E775147}" type="presParOf" srcId="{C32CDF4D-4974-4B6D-BD5C-FCF1638729FB}" destId="{792A9888-6B62-42FD-91FB-84BDD4F931C2}" srcOrd="2" destOrd="0" presId="urn:microsoft.com/office/officeart/2005/8/layout/cycle6"/>
    <dgm:cxn modelId="{B09CBD59-919C-47E8-B49D-42C366CC8CD4}" type="presParOf" srcId="{C32CDF4D-4974-4B6D-BD5C-FCF1638729FB}" destId="{3DF25322-4B9C-4F40-907B-08655675EB5D}" srcOrd="3" destOrd="0" presId="urn:microsoft.com/office/officeart/2005/8/layout/cycle6"/>
    <dgm:cxn modelId="{7F0A71B7-3894-420F-86AA-ECA8A619F203}" type="presParOf" srcId="{C32CDF4D-4974-4B6D-BD5C-FCF1638729FB}" destId="{5D555191-87C1-4D9A-AB45-F1F8FD93289F}" srcOrd="4" destOrd="0" presId="urn:microsoft.com/office/officeart/2005/8/layout/cycle6"/>
    <dgm:cxn modelId="{760A7129-B71D-43D6-AF9F-12CCF5C5058F}" type="presParOf" srcId="{C32CDF4D-4974-4B6D-BD5C-FCF1638729FB}" destId="{4B09B747-D7B4-4BB8-8998-B5129853481C}" srcOrd="5" destOrd="0" presId="urn:microsoft.com/office/officeart/2005/8/layout/cycle6"/>
    <dgm:cxn modelId="{9000319B-FB3D-4F38-8A15-1AB9A668E7B4}" type="presParOf" srcId="{C32CDF4D-4974-4B6D-BD5C-FCF1638729FB}" destId="{226C18EC-F9A8-4DE7-A348-A430E6828027}" srcOrd="6" destOrd="0" presId="urn:microsoft.com/office/officeart/2005/8/layout/cycle6"/>
    <dgm:cxn modelId="{FAEF9D0C-0F8A-4E64-B41C-7EEE9B72D462}" type="presParOf" srcId="{C32CDF4D-4974-4B6D-BD5C-FCF1638729FB}" destId="{422E15C2-B3EF-4758-890D-C1FB5EA1F021}" srcOrd="7" destOrd="0" presId="urn:microsoft.com/office/officeart/2005/8/layout/cycle6"/>
    <dgm:cxn modelId="{6B6A06F9-C276-47C5-BD0E-B823854C668B}" type="presParOf" srcId="{C32CDF4D-4974-4B6D-BD5C-FCF1638729FB}" destId="{7B65B70A-144F-42BB-A84C-C2409C651B84}" srcOrd="8" destOrd="0" presId="urn:microsoft.com/office/officeart/2005/8/layout/cycle6"/>
    <dgm:cxn modelId="{E2BE9738-E636-4096-B537-DD7E28DEC3CF}" type="presParOf" srcId="{C32CDF4D-4974-4B6D-BD5C-FCF1638729FB}" destId="{1E856361-09CF-452D-877C-18792CDCB6A0}" srcOrd="9" destOrd="0" presId="urn:microsoft.com/office/officeart/2005/8/layout/cycle6"/>
    <dgm:cxn modelId="{A31D0F26-F8C4-4FB9-B72C-C034AE7E40B9}" type="presParOf" srcId="{C32CDF4D-4974-4B6D-BD5C-FCF1638729FB}" destId="{33101BF0-7E29-46EB-AB5D-48076F752409}" srcOrd="10" destOrd="0" presId="urn:microsoft.com/office/officeart/2005/8/layout/cycle6"/>
    <dgm:cxn modelId="{D1B67927-4213-4C96-91E3-4DD327FB94AA}" type="presParOf" srcId="{C32CDF4D-4974-4B6D-BD5C-FCF1638729FB}" destId="{F7CA6DA6-70E6-4593-ACF0-D099C9D1044D}" srcOrd="11" destOrd="0" presId="urn:microsoft.com/office/officeart/2005/8/layout/cycle6"/>
    <dgm:cxn modelId="{C886E045-595F-430C-9E9D-D78C8D4B1C5A}" type="presParOf" srcId="{C32CDF4D-4974-4B6D-BD5C-FCF1638729FB}" destId="{7CD62B0A-80C3-4EEF-B8E5-E1D15F7DCA6E}" srcOrd="12" destOrd="0" presId="urn:microsoft.com/office/officeart/2005/8/layout/cycle6"/>
    <dgm:cxn modelId="{FEA01444-E50E-47DC-A505-87DA1FE1DCBB}" type="presParOf" srcId="{C32CDF4D-4974-4B6D-BD5C-FCF1638729FB}" destId="{B7EB8578-9A5E-4E45-BB94-356EFC732978}" srcOrd="13" destOrd="0" presId="urn:microsoft.com/office/officeart/2005/8/layout/cycle6"/>
    <dgm:cxn modelId="{66CD51D8-D13E-4240-AF2B-069FFFFC0EE6}" type="presParOf" srcId="{C32CDF4D-4974-4B6D-BD5C-FCF1638729FB}" destId="{29A2AF91-DE90-4525-B431-CD6C9865CEB4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F256B6E-1758-474D-A271-135E2EDAF147}">
      <dsp:nvSpPr>
        <dsp:cNvPr id="0" name=""/>
        <dsp:cNvSpPr/>
      </dsp:nvSpPr>
      <dsp:spPr>
        <a:xfrm>
          <a:off x="3118213" y="1569"/>
          <a:ext cx="2188508" cy="142253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МИОПИЯ (близорукость)</a:t>
          </a:r>
          <a:endParaRPr lang="ru-RU" sz="1900" kern="1200" dirty="0"/>
        </a:p>
      </dsp:txBody>
      <dsp:txXfrm>
        <a:off x="3118213" y="1569"/>
        <a:ext cx="2188508" cy="1422530"/>
      </dsp:txXfrm>
    </dsp:sp>
    <dsp:sp modelId="{792A9888-6B62-42FD-91FB-84BDD4F931C2}">
      <dsp:nvSpPr>
        <dsp:cNvPr id="0" name=""/>
        <dsp:cNvSpPr/>
      </dsp:nvSpPr>
      <dsp:spPr>
        <a:xfrm>
          <a:off x="1366301" y="712835"/>
          <a:ext cx="5692333" cy="5692333"/>
        </a:xfrm>
        <a:custGeom>
          <a:avLst/>
          <a:gdLst/>
          <a:ahLst/>
          <a:cxnLst/>
          <a:rect l="0" t="0" r="0" b="0"/>
          <a:pathLst>
            <a:path>
              <a:moveTo>
                <a:pt x="3955507" y="225092"/>
              </a:moveTo>
              <a:arcTo wR="2846166" hR="2846166" stAng="17576398" swAng="1964972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F25322-4B9C-4F40-907B-08655675EB5D}">
      <dsp:nvSpPr>
        <dsp:cNvPr id="0" name=""/>
        <dsp:cNvSpPr/>
      </dsp:nvSpPr>
      <dsp:spPr>
        <a:xfrm>
          <a:off x="5825079" y="1968222"/>
          <a:ext cx="2188508" cy="142253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ГИПЕРМЕТРОПИЯ (дальнозоркость)</a:t>
          </a:r>
          <a:endParaRPr lang="ru-RU" sz="1900" kern="1200" dirty="0"/>
        </a:p>
      </dsp:txBody>
      <dsp:txXfrm>
        <a:off x="5825079" y="1968222"/>
        <a:ext cx="2188508" cy="1422530"/>
      </dsp:txXfrm>
    </dsp:sp>
    <dsp:sp modelId="{4B09B747-D7B4-4BB8-8998-B5129853481C}">
      <dsp:nvSpPr>
        <dsp:cNvPr id="0" name=""/>
        <dsp:cNvSpPr/>
      </dsp:nvSpPr>
      <dsp:spPr>
        <a:xfrm>
          <a:off x="1366301" y="712835"/>
          <a:ext cx="5692333" cy="5692333"/>
        </a:xfrm>
        <a:custGeom>
          <a:avLst/>
          <a:gdLst/>
          <a:ahLst/>
          <a:cxnLst/>
          <a:rect l="0" t="0" r="0" b="0"/>
          <a:pathLst>
            <a:path>
              <a:moveTo>
                <a:pt x="5688376" y="2696132"/>
              </a:moveTo>
              <a:arcTo wR="2846166" hR="2846166" stAng="21418696" swAng="2198942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6C18EC-F9A8-4DE7-A348-A430E6828027}">
      <dsp:nvSpPr>
        <dsp:cNvPr id="0" name=""/>
        <dsp:cNvSpPr/>
      </dsp:nvSpPr>
      <dsp:spPr>
        <a:xfrm>
          <a:off x="4791148" y="5150334"/>
          <a:ext cx="2188508" cy="142253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АСТИГМАТИЗМ</a:t>
          </a:r>
          <a:endParaRPr lang="ru-RU" sz="1900" kern="1200" dirty="0"/>
        </a:p>
      </dsp:txBody>
      <dsp:txXfrm>
        <a:off x="4791148" y="5150334"/>
        <a:ext cx="2188508" cy="1422530"/>
      </dsp:txXfrm>
    </dsp:sp>
    <dsp:sp modelId="{7B65B70A-144F-42BB-A84C-C2409C651B84}">
      <dsp:nvSpPr>
        <dsp:cNvPr id="0" name=""/>
        <dsp:cNvSpPr/>
      </dsp:nvSpPr>
      <dsp:spPr>
        <a:xfrm>
          <a:off x="1366301" y="712835"/>
          <a:ext cx="5692333" cy="5692333"/>
        </a:xfrm>
        <a:custGeom>
          <a:avLst/>
          <a:gdLst/>
          <a:ahLst/>
          <a:cxnLst/>
          <a:rect l="0" t="0" r="0" b="0"/>
          <a:pathLst>
            <a:path>
              <a:moveTo>
                <a:pt x="3413510" y="5635214"/>
              </a:moveTo>
              <a:arcTo wR="2846166" hR="2846166" stAng="4710111" swAng="1379777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856361-09CF-452D-877C-18792CDCB6A0}">
      <dsp:nvSpPr>
        <dsp:cNvPr id="0" name=""/>
        <dsp:cNvSpPr/>
      </dsp:nvSpPr>
      <dsp:spPr>
        <a:xfrm>
          <a:off x="1445278" y="5150334"/>
          <a:ext cx="2188508" cy="142253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АМБЛИОПИЯ</a:t>
          </a:r>
          <a:endParaRPr lang="ru-RU" sz="1900" kern="1200" dirty="0"/>
        </a:p>
      </dsp:txBody>
      <dsp:txXfrm>
        <a:off x="1445278" y="5150334"/>
        <a:ext cx="2188508" cy="1422530"/>
      </dsp:txXfrm>
    </dsp:sp>
    <dsp:sp modelId="{F7CA6DA6-70E6-4593-ACF0-D099C9D1044D}">
      <dsp:nvSpPr>
        <dsp:cNvPr id="0" name=""/>
        <dsp:cNvSpPr/>
      </dsp:nvSpPr>
      <dsp:spPr>
        <a:xfrm>
          <a:off x="1214538" y="508187"/>
          <a:ext cx="5692333" cy="5692333"/>
        </a:xfrm>
        <a:custGeom>
          <a:avLst/>
          <a:gdLst/>
          <a:ahLst/>
          <a:cxnLst/>
          <a:rect l="0" t="0" r="0" b="0"/>
          <a:pathLst>
            <a:path>
              <a:moveTo>
                <a:pt x="626459" y="4627617"/>
              </a:moveTo>
              <a:arcTo wR="2846166" hR="2846166" stAng="8475050" swAng="2253559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D62B0A-80C3-4EEF-B8E5-E1D15F7DCA6E}">
      <dsp:nvSpPr>
        <dsp:cNvPr id="0" name=""/>
        <dsp:cNvSpPr/>
      </dsp:nvSpPr>
      <dsp:spPr>
        <a:xfrm>
          <a:off x="246567" y="1972250"/>
          <a:ext cx="2188508" cy="142253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КОСОГЛАЗИЕ (СХОДЯЩЕЕСЯ И РАСХОДЯЩЕЕСЯ)</a:t>
          </a:r>
          <a:endParaRPr lang="ru-RU" sz="1900" kern="1200" dirty="0"/>
        </a:p>
      </dsp:txBody>
      <dsp:txXfrm>
        <a:off x="246567" y="1972250"/>
        <a:ext cx="2188508" cy="1422530"/>
      </dsp:txXfrm>
    </dsp:sp>
    <dsp:sp modelId="{29A2AF91-DE90-4525-B431-CD6C9865CEB4}">
      <dsp:nvSpPr>
        <dsp:cNvPr id="0" name=""/>
        <dsp:cNvSpPr/>
      </dsp:nvSpPr>
      <dsp:spPr>
        <a:xfrm>
          <a:off x="1117334" y="803174"/>
          <a:ext cx="5692333" cy="5692333"/>
        </a:xfrm>
        <a:custGeom>
          <a:avLst/>
          <a:gdLst/>
          <a:ahLst/>
          <a:cxnLst/>
          <a:rect l="0" t="0" r="0" b="0"/>
          <a:pathLst>
            <a:path>
              <a:moveTo>
                <a:pt x="557178" y="1154659"/>
              </a:moveTo>
              <a:arcTo wR="2846166" hR="2846166" stAng="12987810" swAng="2153970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276A-2E1A-4E2D-B943-BA6A9DDC6DFB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3C48-62E1-4DBB-8854-E7DD174FEF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276A-2E1A-4E2D-B943-BA6A9DDC6DFB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3C48-62E1-4DBB-8854-E7DD174FEF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276A-2E1A-4E2D-B943-BA6A9DDC6DFB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3C48-62E1-4DBB-8854-E7DD174FEF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276A-2E1A-4E2D-B943-BA6A9DDC6DFB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3C48-62E1-4DBB-8854-E7DD174FEF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276A-2E1A-4E2D-B943-BA6A9DDC6DFB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3C48-62E1-4DBB-8854-E7DD174FEF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276A-2E1A-4E2D-B943-BA6A9DDC6DFB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3C48-62E1-4DBB-8854-E7DD174FEF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276A-2E1A-4E2D-B943-BA6A9DDC6DFB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3C48-62E1-4DBB-8854-E7DD174FEF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276A-2E1A-4E2D-B943-BA6A9DDC6DFB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3C48-62E1-4DBB-8854-E7DD174FEF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276A-2E1A-4E2D-B943-BA6A9DDC6DFB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3C48-62E1-4DBB-8854-E7DD174FEF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276A-2E1A-4E2D-B943-BA6A9DDC6DFB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3C48-62E1-4DBB-8854-E7DD174FEF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276A-2E1A-4E2D-B943-BA6A9DDC6DFB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3C48-62E1-4DBB-8854-E7DD174FEF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  <a:alpha val="4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2276A-2E1A-4E2D-B943-BA6A9DDC6DFB}" type="datetimeFigureOut">
              <a:rPr lang="ru-RU" smtClean="0"/>
              <a:pPr/>
              <a:t>02.12.2013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43C48-62E1-4DBB-8854-E7DD174FEF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628800"/>
            <a:ext cx="741682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ОФТАЛЬМО-ГИГИЕНИЧЕСКИЕ</a:t>
            </a:r>
          </a:p>
          <a:p>
            <a:pPr algn="ctr"/>
            <a:r>
              <a:rPr lang="ru-RU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ТРЕБОВАНИЯ,</a:t>
            </a:r>
          </a:p>
          <a:p>
            <a:pPr algn="ctr"/>
            <a:r>
              <a:rPr lang="ru-RU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ЗРИТЕЛЬНЫЕ </a:t>
            </a:r>
            <a:r>
              <a:rPr lang="ru-RU" sz="36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ДИАГНОЗЫ ДОШКОЛЬНИКОВ</a:t>
            </a:r>
            <a:r>
              <a:rPr lang="ru-RU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</a:t>
            </a:r>
            <a:endParaRPr lang="ru-RU" sz="36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404664"/>
            <a:ext cx="8964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Государственное бюджетное дошкольное образовательное учреждение детский сад №42 компенсирующего вида Колпинского района Санкт- Петербурга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11960" y="5733256"/>
            <a:ext cx="4104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Материал подготовила тифлопедагог  Петухова Е.В.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27176" y="4509120"/>
            <a:ext cx="741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Консультация для родителей</a:t>
            </a:r>
            <a:endParaRPr lang="ru-RU" sz="2400" b="1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0"/>
            <a:ext cx="83529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008000"/>
                </a:solidFill>
                <a:latin typeface="Bookman Old Style" pitchFamily="18" charset="0"/>
              </a:rPr>
              <a:t>Астигматизм-недостаток преломляющей способности глаза, состоящий в том, что лучи, вышедшие из одной точки не собираются вновь в одном фокусе на сетчатке глаза, и изображение получается расплывчатым.</a:t>
            </a:r>
            <a:endParaRPr lang="ru-RU" sz="2800" b="1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pic>
        <p:nvPicPr>
          <p:cNvPr id="3" name="Рисунок 2" descr="5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2780928"/>
            <a:ext cx="6408712" cy="3836020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03648" y="548680"/>
            <a:ext cx="652454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2">
                    <a:lumMod val="75000"/>
                  </a:schemeClr>
                </a:solidFill>
                <a:effectLst/>
              </a:rPr>
              <a:t>КАК ВИДИТ РЕБЕНОК</a:t>
            </a:r>
          </a:p>
          <a:p>
            <a:pPr algn="ctr"/>
            <a:r>
              <a:rPr lang="ru-RU" sz="5400" b="1" dirty="0" smtClean="0">
                <a:ln/>
                <a:solidFill>
                  <a:schemeClr val="accent2">
                    <a:lumMod val="75000"/>
                  </a:schemeClr>
                </a:solidFill>
              </a:rPr>
              <a:t>С АСТИГМАТИЗМОМ</a:t>
            </a:r>
            <a:endParaRPr lang="ru-RU" sz="5400" b="1" cap="none" spc="0" dirty="0">
              <a:ln/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  <p:pic>
        <p:nvPicPr>
          <p:cNvPr id="4" name="Рисунок 3" descr="астигматизм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2276872"/>
            <a:ext cx="7200800" cy="410445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548680"/>
            <a:ext cx="849694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008000"/>
                </a:solidFill>
                <a:latin typeface="Bookman Old Style" pitchFamily="18" charset="0"/>
              </a:rPr>
              <a:t>Амблиопия- ослабление зрения при отсутствии видимых повреждений глаз; причинами </a:t>
            </a:r>
            <a:r>
              <a:rPr lang="ru-RU" sz="2800" b="1" dirty="0" err="1" smtClean="0">
                <a:solidFill>
                  <a:srgbClr val="008000"/>
                </a:solidFill>
                <a:latin typeface="Bookman Old Style" pitchFamily="18" charset="0"/>
              </a:rPr>
              <a:t>амблиопии</a:t>
            </a:r>
            <a:r>
              <a:rPr lang="ru-RU" sz="2800" b="1" dirty="0" smtClean="0">
                <a:solidFill>
                  <a:srgbClr val="008000"/>
                </a:solidFill>
                <a:latin typeface="Bookman Old Style" pitchFamily="18" charset="0"/>
              </a:rPr>
              <a:t> являются функциональные расстройства зрительного анализатора.</a:t>
            </a:r>
            <a:endParaRPr lang="ru-RU" sz="2800" b="1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pic>
        <p:nvPicPr>
          <p:cNvPr id="3" name="Рисунок 2" descr="ambylopi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2780928"/>
            <a:ext cx="4608512" cy="38884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620688"/>
            <a:ext cx="504056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33CC"/>
                </a:solidFill>
              </a:rPr>
              <a:t>ПРИ АМБЛИОПИИ РЕБЕНОК ПОПАДАЕТ В ПОЛОЖЕНИЕ СЛАБОВИДЯЩЕГО, Т. К. ЧАСТО НАЗНАЧАЮТ ОККЛЮДОР НА ЛУЧШЕ ВИДЯЩИЙ ГЛАЗ, ПОЭТОМУ ПОСОБИЯ ИСПОЛЬЗУЮТСЯ, КАК ДЛЯ ДЕТЕЙ С МИОПИЕЙ.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0066"/>
                </a:solidFill>
              </a:rPr>
              <a:t>ПРИ РИСОВАНИИ РЕБЕНОК С АМБЛИОПИЕЙ, ГИПЕРМЕТРОПИЕЙ МОЖЕТ ИСПОЛЬЗОВАТЬ ЦВЕТНЫЕ КАРАНДАШИ.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0066"/>
                </a:solidFill>
              </a:rPr>
              <a:t>А ДЕТЯМ С МИОПИЕЙ, ВЫСОКОЙ СТЕПЕНЬЮ АМБЛИОПИИ РЕКОМЕНДУЕТСЯ РИСОВАТЬ ФЛОМАСТЕРАМИ.</a:t>
            </a:r>
          </a:p>
          <a:p>
            <a:endParaRPr lang="ru-RU" dirty="0"/>
          </a:p>
        </p:txBody>
      </p:sp>
      <p:pic>
        <p:nvPicPr>
          <p:cNvPr id="3" name="Рисунок 2" descr="images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1916832"/>
            <a:ext cx="3635896" cy="3096344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980728"/>
            <a:ext cx="871296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8000"/>
                </a:solidFill>
                <a:latin typeface="Bookman Old Style" pitchFamily="18" charset="0"/>
              </a:rPr>
              <a:t>Косоглазие –нарушение в симметричном положении глаз, при взгляде прямо или других направлениях взора</a:t>
            </a:r>
            <a:endParaRPr lang="ru-RU" sz="3200" dirty="0"/>
          </a:p>
        </p:txBody>
      </p:sp>
      <p:pic>
        <p:nvPicPr>
          <p:cNvPr id="4" name="Рисунок 3" descr="кос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3068960"/>
            <a:ext cx="5544616" cy="3528392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45365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C00000"/>
                </a:solidFill>
              </a:rPr>
              <a:t>ПРИ СХОДЯЩЕМСЯ КОСОГЛАЗИИ: НУЖНО СЛЕДИТЬ, ЧТОБЫ РЕБЕНОК ВО ВРЕМЯ ЗАНЯТИЯ НЕ СКЛОНЯЛСЯ НАД СТОЛОМ. ПРЕДЛАГАЙТЕ РЕБЕНКУ КНИГИ И КАРТИНКИ НА ПОДСТАВКЕ. </a:t>
            </a:r>
          </a:p>
          <a:p>
            <a:pPr>
              <a:buFont typeface="Wingdings" pitchFamily="2" charset="2"/>
              <a:buChar char="Ø"/>
            </a:pPr>
            <a:endParaRPr lang="ru-RU" sz="2800" dirty="0" smtClean="0">
              <a:solidFill>
                <a:srgbClr val="0033CC"/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sz="2800" dirty="0" smtClean="0">
              <a:solidFill>
                <a:srgbClr val="0033CC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33CC"/>
                </a:solidFill>
              </a:rPr>
              <a:t>РИСОВАТЬ ЛУЧШЕ НА МОЛЬБЕРТЕ ИЛИ НА СТЕНЕ.</a:t>
            </a:r>
          </a:p>
        </p:txBody>
      </p:sp>
      <p:pic>
        <p:nvPicPr>
          <p:cNvPr id="3" name="Рисунок 2" descr="images (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620688"/>
            <a:ext cx="3816424" cy="5544616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11960" y="3068960"/>
            <a:ext cx="46085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rgbClr val="BB0FF1"/>
                </a:solidFill>
              </a:rPr>
              <a:t>ПРИ РАСХОДЯЩЕМСЯ КОСОГЛАЗИИ: ДЕТЯМ НУЖНО РАССМАТРИВАТЬ КАРТИНКИ И КНИГИ НА СТОЛЕ, РАБОЧАЯ ПОВЕРХНОСТЬ ГОРИЗОНТАЛЬНАЯ.</a:t>
            </a:r>
            <a:endParaRPr lang="ru-RU" sz="3200" dirty="0">
              <a:solidFill>
                <a:srgbClr val="BB0FF1"/>
              </a:solidFill>
            </a:endParaRPr>
          </a:p>
        </p:txBody>
      </p:sp>
      <p:pic>
        <p:nvPicPr>
          <p:cNvPr id="4" name="Рисунок 3" descr="dubrovno_kniga_belarus_deti_rebenok_shkola_bibliotika_chteniy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213548" cy="36450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32497" y="2967335"/>
            <a:ext cx="78790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ВНИМАНИЕ!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узел 1"/>
          <p:cNvSpPr/>
          <p:nvPr/>
        </p:nvSpPr>
        <p:spPr>
          <a:xfrm>
            <a:off x="3707904" y="2276872"/>
            <a:ext cx="2016224" cy="2016224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Схема 2"/>
          <p:cNvGraphicFramePr/>
          <p:nvPr/>
        </p:nvGraphicFramePr>
        <p:xfrm>
          <a:off x="611560" y="0"/>
          <a:ext cx="8424936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63888" y="2852936"/>
            <a:ext cx="22322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dirty="0" smtClean="0">
                <a:solidFill>
                  <a:srgbClr val="FFFF00"/>
                </a:solidFill>
              </a:rPr>
              <a:t>ЗРИТЕЛЬНЫЕ ДИАГНОЗЫ</a:t>
            </a:r>
            <a:endParaRPr lang="ru-RU" sz="2600" dirty="0">
              <a:solidFill>
                <a:srgbClr val="FFFF00"/>
              </a:solidFill>
            </a:endParaRPr>
          </a:p>
        </p:txBody>
      </p:sp>
      <p:sp>
        <p:nvSpPr>
          <p:cNvPr id="5" name="Стрелка вверх 4"/>
          <p:cNvSpPr/>
          <p:nvPr/>
        </p:nvSpPr>
        <p:spPr>
          <a:xfrm>
            <a:off x="4644008" y="1556792"/>
            <a:ext cx="288032" cy="64807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20668496">
            <a:off x="5695908" y="2621560"/>
            <a:ext cx="682247" cy="3105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лево 6"/>
          <p:cNvSpPr/>
          <p:nvPr/>
        </p:nvSpPr>
        <p:spPr>
          <a:xfrm rot="1025446">
            <a:off x="3053830" y="2627021"/>
            <a:ext cx="683478" cy="3055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 rot="1552422">
            <a:off x="3632660" y="4184112"/>
            <a:ext cx="325967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9367395">
            <a:off x="5697817" y="4022726"/>
            <a:ext cx="275246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39752" y="270892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</a:pPr>
            <a:endParaRPr lang="ru-RU" b="1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548680"/>
            <a:ext cx="756084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3200" b="1" dirty="0" smtClean="0">
                <a:solidFill>
                  <a:srgbClr val="008000"/>
                </a:solidFill>
                <a:latin typeface="Bookman Old Style" pitchFamily="18" charset="0"/>
              </a:rPr>
              <a:t>Миопия (близорукость)-вид аномалии рефракции, при которой параллельные лучи, идущие от отдаленных предметов, соединяются перед сетчаткой</a:t>
            </a:r>
            <a:r>
              <a:rPr lang="ru-RU" sz="3200" b="1" dirty="0" smtClean="0">
                <a:solidFill>
                  <a:srgbClr val="339966"/>
                </a:solidFill>
                <a:latin typeface="Bookman Old Style" pitchFamily="18" charset="0"/>
              </a:rPr>
              <a:t> </a:t>
            </a:r>
            <a:endParaRPr lang="ru-RU" sz="3200" b="1" dirty="0">
              <a:solidFill>
                <a:srgbClr val="008000"/>
              </a:solidFill>
              <a:latin typeface="Bookman Old Style" pitchFamily="18" charset="0"/>
            </a:endParaRPr>
          </a:p>
        </p:txBody>
      </p:sp>
      <p:pic>
        <p:nvPicPr>
          <p:cNvPr id="4" name="Рисунок 3" descr="5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3501008"/>
            <a:ext cx="6408712" cy="3168352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404664"/>
            <a:ext cx="668163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 ВИДИТ РЕБЕНОК 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 БЛИЗОРУКОСТЬЮ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Рисунок 3" descr="близ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276872"/>
            <a:ext cx="7992888" cy="412697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260648"/>
            <a:ext cx="40324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0033CC"/>
                </a:solidFill>
              </a:rPr>
              <a:t>ПРИ МИОПИИ РЕБЕНОК БЫСТРО УТОМЛЯЕТСЯ. НЕОБХОДИМО СЛЕДИТЬ, ЧТОБЫ РЕБЕНОК БЛИЗКО НЕ ПОДНОСИЛ К ГЛАЗАМ ПРЕДМЕТ ИЛИ КАРТИНКУ. ЧЕМ БЛИЖЕ СМОТРИТ, ТЕМ БОЛЬШЕ МИОПИЯ.</a:t>
            </a:r>
          </a:p>
          <a:p>
            <a:pPr>
              <a:buFont typeface="Wingdings" pitchFamily="2" charset="2"/>
              <a:buChar char="v"/>
            </a:pP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ПРИ РАБОТЕ С ТАКИМИ ДЕТЬМИ, НЕОБХОДИМО ИСПОЛЬЗОВАТЬ ПОСОБИЯ- БОЛЕЕ КРУПНЫЕ, ЯРКИЕ, ПЕРЕДАЮЩИЕ ПРИЗНАКИ РЕАЛЬНЫХ ПРЕДМЕТОВ.</a:t>
            </a:r>
          </a:p>
          <a:p>
            <a:endParaRPr lang="ru-RU" dirty="0" smtClean="0">
              <a:solidFill>
                <a:srgbClr val="FF0066"/>
              </a:solidFill>
            </a:endParaRPr>
          </a:p>
          <a:p>
            <a:pPr>
              <a:buFont typeface="Wingdings" pitchFamily="2" charset="2"/>
              <a:buChar char="v"/>
            </a:pPr>
            <a:endParaRPr lang="ru-RU" dirty="0" smtClean="0">
              <a:solidFill>
                <a:srgbClr val="FF0066"/>
              </a:solidFill>
            </a:endParaRPr>
          </a:p>
          <a:p>
            <a:endParaRPr lang="ru-RU" dirty="0" smtClean="0">
              <a:solidFill>
                <a:srgbClr val="FF0066"/>
              </a:solidFill>
            </a:endParaRPr>
          </a:p>
          <a:p>
            <a:endParaRPr lang="ru-RU" dirty="0" smtClean="0">
              <a:solidFill>
                <a:srgbClr val="FF0066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FF0066"/>
                </a:solidFill>
              </a:rPr>
              <a:t>ИЗОБРАЖЕНИЯ ДОЛЖНЫ БЫТЬ ВЫПОЛНЕНЫ В ЧЕТКИХ КОНТУРАХ, БЕЗ ЛИШНИХ ДЕТАЛЕЙ.</a:t>
            </a:r>
          </a:p>
        </p:txBody>
      </p:sp>
      <p:pic>
        <p:nvPicPr>
          <p:cNvPr id="4" name="Рисунок 3" descr="y_f0dcfa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27944" y="0"/>
            <a:ext cx="4216056" cy="44371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 descr="frukty-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5912085" y="3861732"/>
            <a:ext cx="2664296" cy="33282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y_f0dcfa0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27784" y="3717032"/>
            <a:ext cx="1656184" cy="1171750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688" y="332656"/>
            <a:ext cx="59377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ПРОВЕРЬТЕ СЕБЯ 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" name="Рисунок 2" descr="illuz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0806" y="1268760"/>
            <a:ext cx="8335650" cy="55892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60648"/>
            <a:ext cx="77048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008000"/>
                </a:solidFill>
                <a:latin typeface="Bookman Old Style" pitchFamily="18" charset="0"/>
              </a:rPr>
              <a:t>Гиперметропия (дальнозоркость)- вид аномалии рефракции, при которой параллельные лучи, идущие от отдаленных предметов, соединяются за сетчаткой</a:t>
            </a:r>
            <a:r>
              <a:rPr lang="ru-RU" sz="3200" b="1" dirty="0" smtClean="0">
                <a:solidFill>
                  <a:srgbClr val="339966"/>
                </a:solidFill>
                <a:latin typeface="Bookman Old Style" pitchFamily="18" charset="0"/>
              </a:rPr>
              <a:t> </a:t>
            </a:r>
            <a:endParaRPr lang="ru-RU" sz="3200" dirty="0"/>
          </a:p>
        </p:txBody>
      </p:sp>
      <p:pic>
        <p:nvPicPr>
          <p:cNvPr id="5" name="Рисунок 4" descr="5_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3322712"/>
            <a:ext cx="5688632" cy="3535288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dalnozorko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2492896"/>
            <a:ext cx="5040560" cy="374441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15616" y="404664"/>
            <a:ext cx="705103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КАК ВИДИТ РЕБЕНОК </a:t>
            </a:r>
          </a:p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 ДАЛЬНОЗОРКОСТЬЮ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620688"/>
            <a:ext cx="48965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7030A0"/>
                </a:solidFill>
              </a:rPr>
              <a:t>ДЕТЯМ ТЯЖЕЛО РАБОТАТЬ ВБЛИЗИ, НЕ ЛЮБЯТ РИСОВАТЬ, РАБОТАТЬ С МЕЛКИМИ ДЕТАЛЯМИ.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ПРИ ДАЛЬНОЗОРКОСТИ РАБОТАЕМ НА РАССТОЯНИИ, НА ДОСКЕ, НА ГОРИЗОНТАЛЬНОЙ РАБОЧЕЙ ПОВЕРХНОСТИ.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C60A40"/>
                </a:solidFill>
              </a:rPr>
              <a:t>ПРИ ДАЛЬНОЗОРКОСТИ ИГРУШКИ ДОЛЖНЫ БЫТЬ ЯРКО –ЖЕЛТОГО, ОРАНЖЕВОГО ЦВЕТА, РИСУНКИ НУЖНО ДЕРЖАТЬ ПОДАЛЬШЕ ОТ ГЛАЗ.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rgbClr val="7030A0"/>
                </a:solidFill>
              </a:rPr>
              <a:t> </a:t>
            </a:r>
            <a:r>
              <a:rPr lang="ru-RU" sz="2400" dirty="0" smtClean="0">
                <a:solidFill>
                  <a:srgbClr val="160DC3"/>
                </a:solidFill>
              </a:rPr>
              <a:t>РАССТОЯНИЕ ЗАВИСИТ ОТ ОСТРОТЫ ЗРЕНИЯ И МОЖЕТ БЫТЬ РЕКОМЕНДОВАНО ОКУЛИСТОМ</a:t>
            </a:r>
          </a:p>
        </p:txBody>
      </p:sp>
      <p:pic>
        <p:nvPicPr>
          <p:cNvPr id="3" name="Рисунок 2" descr="images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260648"/>
            <a:ext cx="3416399" cy="3096344"/>
          </a:xfrm>
          <a:prstGeom prst="rect">
            <a:avLst/>
          </a:prstGeom>
        </p:spPr>
      </p:pic>
      <p:pic>
        <p:nvPicPr>
          <p:cNvPr id="4" name="Рисунок 3" descr="images (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3501008"/>
            <a:ext cx="3888432" cy="31683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2D050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396</Words>
  <Application>Microsoft Office PowerPoint</Application>
  <PresentationFormat>Экран (4:3)</PresentationFormat>
  <Paragraphs>46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Леночка</dc:creator>
  <cp:lastModifiedBy>Леночка</cp:lastModifiedBy>
  <cp:revision>29</cp:revision>
  <dcterms:created xsi:type="dcterms:W3CDTF">2011-12-06T16:46:37Z</dcterms:created>
  <dcterms:modified xsi:type="dcterms:W3CDTF">2013-12-02T16:43:29Z</dcterms:modified>
</cp:coreProperties>
</file>