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346" r:id="rId2"/>
    <p:sldId id="355" r:id="rId3"/>
    <p:sldId id="354" r:id="rId4"/>
    <p:sldId id="359" r:id="rId5"/>
    <p:sldId id="356" r:id="rId6"/>
    <p:sldId id="369" r:id="rId7"/>
    <p:sldId id="364" r:id="rId8"/>
    <p:sldId id="362" r:id="rId9"/>
    <p:sldId id="363" r:id="rId10"/>
    <p:sldId id="31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00"/>
    <a:srgbClr val="6600FF"/>
    <a:srgbClr val="0000FF"/>
    <a:srgbClr val="327EDA"/>
    <a:srgbClr val="6633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2" autoAdjust="0"/>
    <p:restoredTop sz="94660"/>
  </p:normalViewPr>
  <p:slideViewPr>
    <p:cSldViewPr>
      <p:cViewPr varScale="1">
        <p:scale>
          <a:sx n="66" d="100"/>
          <a:sy n="66" d="100"/>
        </p:scale>
        <p:origin x="-12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B874-9229-4C1A-91EB-87497B68F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66E9-C6F4-4FF7-A191-DD0B80423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59EE-E1B9-4CBD-8C9B-E02E0F2DE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4E26-80BC-4AA9-AF95-3324F19A5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4058-1C56-473D-A7D9-1BD69377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3C31-2C34-4B43-98AF-FD897B82D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6686-3D5B-4968-828B-1A50CE78D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4109-9B2C-400D-928E-9847C81EE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7B1A-0B3B-4673-8812-24DAD18E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96C52-61DB-41C7-BDD7-8975E95F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ABB6-0AB7-4F9B-AB11-3D7AD96FB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362F-26C4-4961-8A4E-341FAFA64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8B70C2-F72E-46D0-A857-5F8CBB529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06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06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06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06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06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06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06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06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7" y="313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7" y="163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6" y="878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7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6" y="123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06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34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Называем звуки в слове: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90800" y="5943600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2362200" y="4659313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 [к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/>
              <a:t>]</a:t>
            </a:r>
          </a:p>
        </p:txBody>
      </p:sp>
      <p:sp>
        <p:nvSpPr>
          <p:cNvPr id="30725" name="Прямоугольник 9"/>
          <p:cNvSpPr>
            <a:spLocks noChangeArrowheads="1"/>
          </p:cNvSpPr>
          <p:nvPr/>
        </p:nvSpPr>
        <p:spPr bwMode="auto">
          <a:xfrm>
            <a:off x="3962400" y="4659313"/>
            <a:ext cx="117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[и]</a:t>
            </a:r>
          </a:p>
        </p:txBody>
      </p:sp>
      <p:sp>
        <p:nvSpPr>
          <p:cNvPr id="30726" name="Прямоугольник 10"/>
          <p:cNvSpPr>
            <a:spLocks noChangeArrowheads="1"/>
          </p:cNvSpPr>
          <p:nvPr/>
        </p:nvSpPr>
        <p:spPr bwMode="auto">
          <a:xfrm>
            <a:off x="5334000" y="4659313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[т]</a:t>
            </a:r>
          </a:p>
        </p:txBody>
      </p:sp>
      <p:sp>
        <p:nvSpPr>
          <p:cNvPr id="30727" name="Прямоугольник 11"/>
          <p:cNvSpPr>
            <a:spLocks noChangeArrowheads="1"/>
          </p:cNvSpPr>
          <p:nvPr/>
        </p:nvSpPr>
        <p:spPr bwMode="auto">
          <a:xfrm>
            <a:off x="2438400" y="5105400"/>
            <a:ext cx="426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0000FF"/>
                </a:solidFill>
              </a:rPr>
              <a:t>  </a:t>
            </a:r>
            <a:r>
              <a:rPr lang="ru-RU" sz="6000" i="1">
                <a:solidFill>
                  <a:srgbClr val="0000FF"/>
                </a:solidFill>
              </a:rPr>
              <a:t>к   и   т</a:t>
            </a:r>
          </a:p>
        </p:txBody>
      </p:sp>
      <p:pic>
        <p:nvPicPr>
          <p:cNvPr id="18" name="Picture 15" descr="AG0009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60198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4" descr="Отсканировано 04"/>
          <p:cNvPicPr>
            <a:picLocks noChangeAspect="1" noChangeArrowheads="1"/>
          </p:cNvPicPr>
          <p:nvPr/>
        </p:nvPicPr>
        <p:blipFill>
          <a:blip r:embed="rId3"/>
          <a:srcRect r="8745" b="11111"/>
          <a:stretch>
            <a:fillRect/>
          </a:stretch>
        </p:blipFill>
        <p:spPr bwMode="auto">
          <a:xfrm>
            <a:off x="5029200" y="2667000"/>
            <a:ext cx="1238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Отсканировано 21"/>
          <p:cNvPicPr>
            <a:picLocks noChangeAspect="1" noChangeArrowheads="1"/>
          </p:cNvPicPr>
          <p:nvPr/>
        </p:nvPicPr>
        <p:blipFill>
          <a:blip r:embed="rId4"/>
          <a:srcRect t="11221" r="259" b="7423"/>
          <a:stretch>
            <a:fillRect/>
          </a:stretch>
        </p:blipFill>
        <p:spPr bwMode="auto">
          <a:xfrm>
            <a:off x="2667000" y="655638"/>
            <a:ext cx="35528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Копия (2) Отсканировано 04"/>
          <p:cNvPicPr>
            <a:picLocks noChangeAspect="1" noChangeArrowheads="1"/>
          </p:cNvPicPr>
          <p:nvPr/>
        </p:nvPicPr>
        <p:blipFill>
          <a:blip r:embed="rId5"/>
          <a:srcRect l="7018" r="18750" b="7626"/>
          <a:stretch>
            <a:fillRect/>
          </a:stretch>
        </p:blipFill>
        <p:spPr bwMode="auto">
          <a:xfrm>
            <a:off x="3962400" y="2819400"/>
            <a:ext cx="1031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Отсканировано 04"/>
          <p:cNvPicPr>
            <a:picLocks noChangeAspect="1" noChangeArrowheads="1"/>
          </p:cNvPicPr>
          <p:nvPr/>
        </p:nvPicPr>
        <p:blipFill>
          <a:blip r:embed="rId6"/>
          <a:srcRect l="9827" t="6696" r="11566" b="6276"/>
          <a:stretch>
            <a:fillRect/>
          </a:stretch>
        </p:blipFill>
        <p:spPr bwMode="auto">
          <a:xfrm>
            <a:off x="2590800" y="27432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724" grpId="0"/>
      <p:bldP spid="30725" grpId="0"/>
      <p:bldP spid="30726" grpId="0"/>
      <p:bldP spid="307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24-Spasibo-za-vnim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Желаю вам успехов!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988" name="Рисунок 2" descr="58722638_17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97313"/>
            <a:ext cx="25908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572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Называем звуки в слове:</a:t>
            </a:r>
          </a:p>
        </p:txBody>
      </p:sp>
      <p:pic>
        <p:nvPicPr>
          <p:cNvPr id="55303" name="Picture 8" descr="Отсканировано 04"/>
          <p:cNvPicPr>
            <a:picLocks noChangeAspect="1" noChangeArrowheads="1"/>
          </p:cNvPicPr>
          <p:nvPr/>
        </p:nvPicPr>
        <p:blipFill>
          <a:blip r:embed="rId2"/>
          <a:srcRect l="5087" t="3571" r="6850" b="10715"/>
          <a:stretch>
            <a:fillRect/>
          </a:stretch>
        </p:blipFill>
        <p:spPr bwMode="auto">
          <a:xfrm>
            <a:off x="1828800" y="2895600"/>
            <a:ext cx="1066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13"/>
          <p:cNvSpPr>
            <a:spLocks noChangeArrowheads="1"/>
          </p:cNvSpPr>
          <p:nvPr/>
        </p:nvSpPr>
        <p:spPr bwMode="auto">
          <a:xfrm>
            <a:off x="1981200" y="44958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[с]</a:t>
            </a:r>
          </a:p>
        </p:txBody>
      </p:sp>
      <p:sp>
        <p:nvSpPr>
          <p:cNvPr id="35845" name="Прямоугольник 14"/>
          <p:cNvSpPr>
            <a:spLocks noChangeArrowheads="1"/>
          </p:cNvSpPr>
          <p:nvPr/>
        </p:nvSpPr>
        <p:spPr bwMode="auto">
          <a:xfrm>
            <a:off x="5410200" y="4495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[л]</a:t>
            </a:r>
          </a:p>
        </p:txBody>
      </p:sp>
      <p:sp>
        <p:nvSpPr>
          <p:cNvPr id="35846" name="Прямоугольник 15"/>
          <p:cNvSpPr>
            <a:spLocks noChangeArrowheads="1"/>
          </p:cNvSpPr>
          <p:nvPr/>
        </p:nvSpPr>
        <p:spPr bwMode="auto">
          <a:xfrm>
            <a:off x="3124200" y="4495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[т]</a:t>
            </a:r>
          </a:p>
        </p:txBody>
      </p:sp>
      <p:sp>
        <p:nvSpPr>
          <p:cNvPr id="35847" name="Прямоугольник 17"/>
          <p:cNvSpPr>
            <a:spLocks noChangeArrowheads="1"/>
          </p:cNvSpPr>
          <p:nvPr/>
        </p:nvSpPr>
        <p:spPr bwMode="auto">
          <a:xfrm>
            <a:off x="2286000" y="51054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i="1">
                <a:solidFill>
                  <a:srgbClr val="0000FF"/>
                </a:solidFill>
              </a:rPr>
              <a:t>с   т   у   л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362200" y="5943600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15" descr="AG0009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198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5850" name="Прямоугольник 16"/>
          <p:cNvSpPr>
            <a:spLocks noChangeArrowheads="1"/>
          </p:cNvSpPr>
          <p:nvPr/>
        </p:nvSpPr>
        <p:spPr bwMode="auto">
          <a:xfrm>
            <a:off x="4267200" y="4495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[у]</a:t>
            </a:r>
          </a:p>
        </p:txBody>
      </p:sp>
      <p:pic>
        <p:nvPicPr>
          <p:cNvPr id="21" name="Picture 7" descr="Отсканировано 04"/>
          <p:cNvPicPr>
            <a:picLocks noChangeAspect="1" noChangeArrowheads="1"/>
          </p:cNvPicPr>
          <p:nvPr/>
        </p:nvPicPr>
        <p:blipFill>
          <a:blip r:embed="rId4"/>
          <a:srcRect l="9525" t="3426" r="19048" b="7495"/>
          <a:stretch>
            <a:fillRect/>
          </a:stretch>
        </p:blipFill>
        <p:spPr bwMode="auto">
          <a:xfrm>
            <a:off x="5257800" y="2743200"/>
            <a:ext cx="10668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Отсканировано 04"/>
          <p:cNvPicPr>
            <a:picLocks noChangeAspect="1" noChangeArrowheads="1"/>
          </p:cNvPicPr>
          <p:nvPr/>
        </p:nvPicPr>
        <p:blipFill>
          <a:blip r:embed="rId2"/>
          <a:srcRect l="5087" t="3571" r="6850" b="10715"/>
          <a:stretch>
            <a:fillRect/>
          </a:stretch>
        </p:blipFill>
        <p:spPr bwMode="auto">
          <a:xfrm>
            <a:off x="2971800" y="2895600"/>
            <a:ext cx="1066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0" descr="сту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533400"/>
            <a:ext cx="12636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Копия Отсканировано 04"/>
          <p:cNvPicPr>
            <a:picLocks noChangeAspect="1" noChangeArrowheads="1"/>
          </p:cNvPicPr>
          <p:nvPr/>
        </p:nvPicPr>
        <p:blipFill>
          <a:blip r:embed="rId6"/>
          <a:srcRect l="4854" r="10298" b="3329"/>
          <a:stretch>
            <a:fillRect/>
          </a:stretch>
        </p:blipFill>
        <p:spPr bwMode="auto">
          <a:xfrm>
            <a:off x="4191000" y="2819400"/>
            <a:ext cx="1055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tmFilter="0,0; .5, 1; 1, 1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19" grpId="0" animBg="1"/>
      <p:bldP spid="35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34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Называем звуки в слове:</a:t>
            </a:r>
          </a:p>
        </p:txBody>
      </p:sp>
      <p:pic>
        <p:nvPicPr>
          <p:cNvPr id="55303" name="Picture 8" descr="Отсканировано 04"/>
          <p:cNvPicPr>
            <a:picLocks noChangeAspect="1" noChangeArrowheads="1"/>
          </p:cNvPicPr>
          <p:nvPr/>
        </p:nvPicPr>
        <p:blipFill>
          <a:blip r:embed="rId2"/>
          <a:srcRect l="5087" t="3571" r="6850" b="10715"/>
          <a:stretch>
            <a:fillRect/>
          </a:stretch>
        </p:blipFill>
        <p:spPr bwMode="auto">
          <a:xfrm>
            <a:off x="5181600" y="2590800"/>
            <a:ext cx="1190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13"/>
          <p:cNvSpPr>
            <a:spLocks noChangeArrowheads="1"/>
          </p:cNvSpPr>
          <p:nvPr/>
        </p:nvSpPr>
        <p:spPr bwMode="auto">
          <a:xfrm>
            <a:off x="1981200" y="43434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[б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/>
              <a:t>]</a:t>
            </a:r>
          </a:p>
        </p:txBody>
      </p:sp>
      <p:sp>
        <p:nvSpPr>
          <p:cNvPr id="34821" name="Прямоугольник 14"/>
          <p:cNvSpPr>
            <a:spLocks noChangeArrowheads="1"/>
          </p:cNvSpPr>
          <p:nvPr/>
        </p:nvSpPr>
        <p:spPr bwMode="auto">
          <a:xfrm>
            <a:off x="5410200" y="4343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[т]</a:t>
            </a:r>
          </a:p>
        </p:txBody>
      </p:sp>
      <p:sp>
        <p:nvSpPr>
          <p:cNvPr id="34822" name="Прямоугольник 15"/>
          <p:cNvSpPr>
            <a:spLocks noChangeArrowheads="1"/>
          </p:cNvSpPr>
          <p:nvPr/>
        </p:nvSpPr>
        <p:spPr bwMode="auto">
          <a:xfrm>
            <a:off x="3124200" y="4343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[и]</a:t>
            </a:r>
          </a:p>
        </p:txBody>
      </p:sp>
      <p:sp>
        <p:nvSpPr>
          <p:cNvPr id="34823" name="Прямоугольник 17"/>
          <p:cNvSpPr>
            <a:spLocks noChangeArrowheads="1"/>
          </p:cNvSpPr>
          <p:nvPr/>
        </p:nvSpPr>
        <p:spPr bwMode="auto">
          <a:xfrm>
            <a:off x="2286000" y="51054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i="1">
                <a:solidFill>
                  <a:srgbClr val="0000FF"/>
                </a:solidFill>
              </a:rPr>
              <a:t>б   и   н   т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438400" y="5943600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15" descr="AG0009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198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4826" name="Прямоугольник 16"/>
          <p:cNvSpPr>
            <a:spLocks noChangeArrowheads="1"/>
          </p:cNvSpPr>
          <p:nvPr/>
        </p:nvSpPr>
        <p:spPr bwMode="auto">
          <a:xfrm>
            <a:off x="4267200" y="4343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[н]</a:t>
            </a:r>
          </a:p>
        </p:txBody>
      </p:sp>
      <p:pic>
        <p:nvPicPr>
          <p:cNvPr id="21" name="Picture 7" descr="Отсканировано 04"/>
          <p:cNvPicPr>
            <a:picLocks noChangeAspect="1" noChangeArrowheads="1"/>
          </p:cNvPicPr>
          <p:nvPr/>
        </p:nvPicPr>
        <p:blipFill>
          <a:blip r:embed="rId4"/>
          <a:srcRect l="9525" t="3426" r="19048" b="7495"/>
          <a:stretch>
            <a:fillRect/>
          </a:stretch>
        </p:blipFill>
        <p:spPr bwMode="auto">
          <a:xfrm>
            <a:off x="4038600" y="25146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Отсканировано 04"/>
          <p:cNvPicPr>
            <a:picLocks noChangeAspect="1" noChangeArrowheads="1"/>
          </p:cNvPicPr>
          <p:nvPr/>
        </p:nvPicPr>
        <p:blipFill>
          <a:blip r:embed="rId5"/>
          <a:srcRect r="11601" b="9370"/>
          <a:stretch>
            <a:fillRect/>
          </a:stretch>
        </p:blipFill>
        <p:spPr bwMode="auto">
          <a:xfrm>
            <a:off x="1676400" y="24384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Копия (2) Отсканировано 04"/>
          <p:cNvPicPr>
            <a:picLocks noChangeAspect="1" noChangeArrowheads="1"/>
          </p:cNvPicPr>
          <p:nvPr/>
        </p:nvPicPr>
        <p:blipFill>
          <a:blip r:embed="rId6"/>
          <a:srcRect l="6770" r="18750" b="7700"/>
          <a:stretch>
            <a:fillRect/>
          </a:stretch>
        </p:blipFill>
        <p:spPr bwMode="auto">
          <a:xfrm>
            <a:off x="3048000" y="2590800"/>
            <a:ext cx="10668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1" descr="H:\ДОКУМЕНТАЦИЯ\РАЗНОЕ\ПРЕЗЕНТАЦИИ - 2012-2013\ПРЕЗЕНТАЦИЯ - ЗВУКОВОЙ АНАЛИЗ СЛОВ\ОРИГИНАЛ-ПОСОБИЕ!!!\КАРТИНКИ для презентации\4. Односложные слова со стечением согласных\бинт.bmp"/>
          <p:cNvPicPr>
            <a:picLocks noChangeAspect="1" noChangeArrowheads="1"/>
          </p:cNvPicPr>
          <p:nvPr/>
        </p:nvPicPr>
        <p:blipFill>
          <a:blip r:embed="rId7"/>
          <a:srcRect t="7343" r="2571" b="9447"/>
          <a:stretch>
            <a:fillRect/>
          </a:stretch>
        </p:blipFill>
        <p:spPr bwMode="auto">
          <a:xfrm>
            <a:off x="3200400" y="685800"/>
            <a:ext cx="16811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tmFilter="0,0; .5, 1; 1, 1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  <p:bldP spid="19" grpId="0" animBg="1"/>
      <p:bldP spid="348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34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Называем звуки в слове:</a:t>
            </a:r>
          </a:p>
        </p:txBody>
      </p:sp>
      <p:pic>
        <p:nvPicPr>
          <p:cNvPr id="55303" name="Picture 8" descr="Отсканировано 04"/>
          <p:cNvPicPr>
            <a:picLocks noChangeAspect="1" noChangeArrowheads="1"/>
          </p:cNvPicPr>
          <p:nvPr/>
        </p:nvPicPr>
        <p:blipFill>
          <a:blip r:embed="rId2"/>
          <a:srcRect l="5087" t="3571" r="6850" b="10715"/>
          <a:stretch>
            <a:fillRect/>
          </a:stretch>
        </p:blipFill>
        <p:spPr bwMode="auto">
          <a:xfrm>
            <a:off x="1905000" y="2819400"/>
            <a:ext cx="11144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13"/>
          <p:cNvSpPr>
            <a:spLocks noChangeArrowheads="1"/>
          </p:cNvSpPr>
          <p:nvPr/>
        </p:nvSpPr>
        <p:spPr bwMode="auto">
          <a:xfrm>
            <a:off x="1981200" y="44958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[п]</a:t>
            </a:r>
          </a:p>
        </p:txBody>
      </p:sp>
      <p:sp>
        <p:nvSpPr>
          <p:cNvPr id="36869" name="Прямоугольник 14"/>
          <p:cNvSpPr>
            <a:spLocks noChangeArrowheads="1"/>
          </p:cNvSpPr>
          <p:nvPr/>
        </p:nvSpPr>
        <p:spPr bwMode="auto">
          <a:xfrm>
            <a:off x="5410200" y="4495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[к]</a:t>
            </a:r>
          </a:p>
        </p:txBody>
      </p:sp>
      <p:sp>
        <p:nvSpPr>
          <p:cNvPr id="36870" name="Прямоугольник 15"/>
          <p:cNvSpPr>
            <a:spLocks noChangeArrowheads="1"/>
          </p:cNvSpPr>
          <p:nvPr/>
        </p:nvSpPr>
        <p:spPr bwMode="auto">
          <a:xfrm>
            <a:off x="3124200" y="4495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[а]</a:t>
            </a:r>
          </a:p>
        </p:txBody>
      </p:sp>
      <p:sp>
        <p:nvSpPr>
          <p:cNvPr id="36871" name="Прямоугольник 17"/>
          <p:cNvSpPr>
            <a:spLocks noChangeArrowheads="1"/>
          </p:cNvSpPr>
          <p:nvPr/>
        </p:nvSpPr>
        <p:spPr bwMode="auto">
          <a:xfrm>
            <a:off x="2286000" y="51054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i="1">
                <a:solidFill>
                  <a:srgbClr val="0000FF"/>
                </a:solidFill>
              </a:rPr>
              <a:t>п   а   у   к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438400" y="5943600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15" descr="AG0009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198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6874" name="Прямоугольник 16"/>
          <p:cNvSpPr>
            <a:spLocks noChangeArrowheads="1"/>
          </p:cNvSpPr>
          <p:nvPr/>
        </p:nvSpPr>
        <p:spPr bwMode="auto">
          <a:xfrm>
            <a:off x="4267200" y="4495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[у]</a:t>
            </a:r>
          </a:p>
        </p:txBody>
      </p:sp>
      <p:pic>
        <p:nvPicPr>
          <p:cNvPr id="25" name="Picture 15" descr="Копия Отсканировано 04"/>
          <p:cNvPicPr>
            <a:picLocks noChangeAspect="1" noChangeArrowheads="1"/>
          </p:cNvPicPr>
          <p:nvPr/>
        </p:nvPicPr>
        <p:blipFill>
          <a:blip r:embed="rId4"/>
          <a:srcRect l="4854" r="10298" b="3329"/>
          <a:stretch>
            <a:fillRect/>
          </a:stretch>
        </p:blipFill>
        <p:spPr bwMode="auto">
          <a:xfrm>
            <a:off x="4191000" y="2819400"/>
            <a:ext cx="1055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пау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685800"/>
            <a:ext cx="226536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Копия Отсканировано 04"/>
          <p:cNvPicPr>
            <a:picLocks noChangeAspect="1" noChangeArrowheads="1"/>
          </p:cNvPicPr>
          <p:nvPr/>
        </p:nvPicPr>
        <p:blipFill>
          <a:blip r:embed="rId6"/>
          <a:srcRect l="6580" t="3777" r="9834" b="7127"/>
          <a:stretch>
            <a:fillRect/>
          </a:stretch>
        </p:blipFill>
        <p:spPr bwMode="auto">
          <a:xfrm>
            <a:off x="2971800" y="2895600"/>
            <a:ext cx="1139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Отсканировано 04"/>
          <p:cNvPicPr>
            <a:picLocks noChangeAspect="1" noChangeArrowheads="1"/>
          </p:cNvPicPr>
          <p:nvPr/>
        </p:nvPicPr>
        <p:blipFill>
          <a:blip r:embed="rId2"/>
          <a:srcRect l="5087" t="3571" r="6850" b="10715"/>
          <a:stretch>
            <a:fillRect/>
          </a:stretch>
        </p:blipFill>
        <p:spPr bwMode="auto">
          <a:xfrm>
            <a:off x="5181600" y="2819400"/>
            <a:ext cx="11144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19" grpId="0" animBg="1"/>
      <p:bldP spid="368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572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Называем звуки в слове:</a:t>
            </a:r>
          </a:p>
        </p:txBody>
      </p:sp>
      <p:pic>
        <p:nvPicPr>
          <p:cNvPr id="55303" name="Picture 8" descr="Отсканировано 04"/>
          <p:cNvPicPr>
            <a:picLocks noChangeAspect="1" noChangeArrowheads="1"/>
          </p:cNvPicPr>
          <p:nvPr/>
        </p:nvPicPr>
        <p:blipFill>
          <a:blip r:embed="rId2"/>
          <a:srcRect l="5087" t="3571" r="6850" b="10715"/>
          <a:stretch>
            <a:fillRect/>
          </a:stretch>
        </p:blipFill>
        <p:spPr bwMode="auto">
          <a:xfrm>
            <a:off x="4114800" y="2590800"/>
            <a:ext cx="1190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13"/>
          <p:cNvSpPr>
            <a:spLocks noChangeArrowheads="1"/>
          </p:cNvSpPr>
          <p:nvPr/>
        </p:nvSpPr>
        <p:spPr bwMode="auto">
          <a:xfrm>
            <a:off x="1981200" y="43434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[л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/>
              <a:t>]</a:t>
            </a:r>
          </a:p>
        </p:txBody>
      </p:sp>
      <p:sp>
        <p:nvSpPr>
          <p:cNvPr id="38917" name="Прямоугольник 14"/>
          <p:cNvSpPr>
            <a:spLocks noChangeArrowheads="1"/>
          </p:cNvSpPr>
          <p:nvPr/>
        </p:nvSpPr>
        <p:spPr bwMode="auto">
          <a:xfrm>
            <a:off x="5410200" y="4343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[а]</a:t>
            </a:r>
          </a:p>
        </p:txBody>
      </p:sp>
      <p:sp>
        <p:nvSpPr>
          <p:cNvPr id="38918" name="Прямоугольник 15"/>
          <p:cNvSpPr>
            <a:spLocks noChangeArrowheads="1"/>
          </p:cNvSpPr>
          <p:nvPr/>
        </p:nvSpPr>
        <p:spPr bwMode="auto">
          <a:xfrm>
            <a:off x="3124200" y="4343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[и]</a:t>
            </a:r>
          </a:p>
        </p:txBody>
      </p:sp>
      <p:sp>
        <p:nvSpPr>
          <p:cNvPr id="38919" name="Прямоугольник 17"/>
          <p:cNvSpPr>
            <a:spLocks noChangeArrowheads="1"/>
          </p:cNvSpPr>
          <p:nvPr/>
        </p:nvSpPr>
        <p:spPr bwMode="auto">
          <a:xfrm>
            <a:off x="2286000" y="51054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i="1">
                <a:solidFill>
                  <a:srgbClr val="0000FF"/>
                </a:solidFill>
              </a:rPr>
              <a:t>л   и   с   а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438400" y="5943600"/>
            <a:ext cx="36004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15" descr="AG0009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19800"/>
            <a:ext cx="33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8922" name="Прямоугольник 16"/>
          <p:cNvSpPr>
            <a:spLocks noChangeArrowheads="1"/>
          </p:cNvSpPr>
          <p:nvPr/>
        </p:nvSpPr>
        <p:spPr bwMode="auto">
          <a:xfrm>
            <a:off x="4267200" y="4343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[с]</a:t>
            </a:r>
          </a:p>
        </p:txBody>
      </p:sp>
      <p:pic>
        <p:nvPicPr>
          <p:cNvPr id="15" name="Picture 4" descr="Отсканировано 04"/>
          <p:cNvPicPr>
            <a:picLocks noChangeAspect="1" noChangeArrowheads="1"/>
          </p:cNvPicPr>
          <p:nvPr/>
        </p:nvPicPr>
        <p:blipFill>
          <a:blip r:embed="rId4"/>
          <a:srcRect r="11601" b="9370"/>
          <a:stretch>
            <a:fillRect/>
          </a:stretch>
        </p:blipFill>
        <p:spPr bwMode="auto">
          <a:xfrm>
            <a:off x="1676400" y="24384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Копия (2) Отсканировано 04"/>
          <p:cNvPicPr>
            <a:picLocks noChangeAspect="1" noChangeArrowheads="1"/>
          </p:cNvPicPr>
          <p:nvPr/>
        </p:nvPicPr>
        <p:blipFill>
          <a:blip r:embed="rId5"/>
          <a:srcRect l="6770" r="18750" b="7700"/>
          <a:stretch>
            <a:fillRect/>
          </a:stretch>
        </p:blipFill>
        <p:spPr bwMode="auto">
          <a:xfrm>
            <a:off x="3048000" y="2590800"/>
            <a:ext cx="10668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" descr="H:\ДОКУМЕНТАЦИЯ\РАЗНОЕ\ПРЕЗЕНТАЦИИ - 2012-2013\ПРЕЗЕНТАЦИЯ - ЗВУКОВОЙ АНАЛИЗ СЛОВ\ОРИГИНАЛ-ПОСОБИЕ!!!\КАРТИНКИ для презентации\2. Двусложные слова с открытыми слогами\лиса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609600"/>
            <a:ext cx="1841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Копия Отсканировано 04"/>
          <p:cNvPicPr>
            <a:picLocks noChangeAspect="1" noChangeArrowheads="1"/>
          </p:cNvPicPr>
          <p:nvPr/>
        </p:nvPicPr>
        <p:blipFill>
          <a:blip r:embed="rId7"/>
          <a:srcRect l="6580" t="3777" r="9834" b="7127"/>
          <a:stretch>
            <a:fillRect/>
          </a:stretch>
        </p:blipFill>
        <p:spPr bwMode="auto">
          <a:xfrm>
            <a:off x="5257800" y="2667000"/>
            <a:ext cx="12430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tmFilter="0,0; .5, 1; 1, 1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19" grpId="0" animBg="1"/>
      <p:bldP spid="38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105400" cy="60960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Молодцы!!!</a:t>
            </a:r>
          </a:p>
        </p:txBody>
      </p:sp>
      <p:pic>
        <p:nvPicPr>
          <p:cNvPr id="35843" name="Рисунок 4" descr="831758b0039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2590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2286000"/>
            <a:ext cx="7543800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ещё несколько важных советов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тех из вас,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хочет самостоятельно научить 5-6 летнего ребёнка читать!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4953000"/>
            <a:ext cx="6324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Многоуважаемые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мамы и папы, бабушки и дедушки!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5334000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ещё несколько важных советов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тех из вас, 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хочет самостоятельно научить 5-6 летнего ребёнка читать!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495800"/>
            <a:ext cx="7772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Многоуважаемые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мамы и папы, бабушки и дедушки!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3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534400" cy="6629400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1. </a:t>
            </a:r>
            <a:r>
              <a:rPr lang="ru-RU" sz="1400" b="1" smtClean="0">
                <a:solidFill>
                  <a:srgbClr val="6600FF"/>
                </a:solidFill>
              </a:rPr>
              <a:t>Занимаясь с детьми необходимо помнить, что весь материал пособия,                  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по которому вы работаете, систематизирован, поэтому в обязательном порядке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следует выполнять все задания подряд, не допуская их пропусков и перестановок.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2. </a:t>
            </a:r>
            <a:r>
              <a:rPr lang="ru-RU" sz="1400" b="1" smtClean="0">
                <a:solidFill>
                  <a:srgbClr val="6600FF"/>
                </a:solidFill>
              </a:rPr>
              <a:t>Настроение ребёнка напрямую зависит от настроения взрослого. Поэтому,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предлагая ребёнку позаниматься, вы должны буквально излучать радость, как от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предвкушения чего-то занятного, весёлого и одновременно очень важного.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chemeClr val="tx2"/>
                </a:solidFill>
              </a:rPr>
              <a:t>3. </a:t>
            </a:r>
            <a:r>
              <a:rPr lang="ru-RU" sz="1400" b="1" smtClean="0">
                <a:solidFill>
                  <a:srgbClr val="6600FF"/>
                </a:solidFill>
              </a:rPr>
              <a:t>Максимальная продолжительность занятий для пятилетних детей составляет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20 минут, для шестилетних – полчаса. Но это не относится к начальному этапу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обучения! Продолжительность занятий в самом начале сугубо индивидуальна: один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ребёнок способен уже на первом занятии работать интенсивно 20 минут (с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перерывом), другой едва выдержит 10. Обучающий взрослый должен хорошо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понимать, что у большинства детей на начальном этапе обучения работоспособность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невысокая, внимание быстро истощается. Если ребёнок, отзанимавшись пять-десять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минут, перестал слышать вас или неожиданно заговорил о событиях вчерашнего дня,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это вовсе не означает, что он ленив или неумён! Просто он устал и взрослому совершенно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излишне обнаруживать здесь свою досаду. Поддержите ненадолго разговор с ребёнком на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предложенную им тему, а затем продолжите занятие. С некоторыми детьми такие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«перебивки» происходят через каждые пять минут – запаситесь, пожалуйста, терпением!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Раз в 10 минут любой ребёнок должен отдыхать. Хорошо, если вы поиграете с ним 3-4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минуты в какую-нибудь игру малой подвижности. После этого полезно предложить ему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с минуту «поспать» - сесть за стол, положив голову на руки, лежащие на столе, закрыть       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                   глаза. Завершать занятия следует непременно на оптимистической ноте: 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                  отмечайте даже мельчайшие достижения ребёнка, открыто выражайте свою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                  радость и уверенность в дальнейших его успехах. Очень полезно при </a:t>
            </a:r>
          </a:p>
          <a:p>
            <a:pPr>
              <a:buFontTx/>
              <a:buNone/>
            </a:pPr>
            <a:r>
              <a:rPr lang="ru-RU" sz="1400" b="1" smtClean="0">
                <a:solidFill>
                  <a:srgbClr val="6600FF"/>
                </a:solidFill>
              </a:rPr>
              <a:t>                  ребёнке рассказать о его успехах другим членам семьи, знакомым.</a:t>
            </a:r>
          </a:p>
          <a:p>
            <a:endParaRPr lang="ru-RU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304800" y="152400"/>
            <a:ext cx="83058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tx2"/>
                </a:solidFill>
              </a:rPr>
              <a:t>4.</a:t>
            </a:r>
            <a:r>
              <a:rPr lang="ru-RU" sz="1400" b="1">
                <a:solidFill>
                  <a:srgbClr val="6600FF"/>
                </a:solidFill>
              </a:rPr>
              <a:t> Какое именно количество занятий потребуется вашему ребёнку </a:t>
            </a:r>
          </a:p>
          <a:p>
            <a:r>
              <a:rPr lang="ru-RU" sz="1400" b="1">
                <a:solidFill>
                  <a:srgbClr val="6600FF"/>
                </a:solidFill>
              </a:rPr>
              <a:t>для полного усвоения определённой темы однозначно сказать невозможно: </a:t>
            </a:r>
          </a:p>
          <a:p>
            <a:r>
              <a:rPr lang="ru-RU" sz="1400" b="1">
                <a:solidFill>
                  <a:srgbClr val="6600FF"/>
                </a:solidFill>
              </a:rPr>
              <a:t>это сугубо индивидуально и зависит от возраста, работоспособности </a:t>
            </a:r>
          </a:p>
          <a:p>
            <a:r>
              <a:rPr lang="ru-RU" sz="1400" b="1">
                <a:solidFill>
                  <a:srgbClr val="6600FF"/>
                </a:solidFill>
              </a:rPr>
              <a:t>и степени развития интеллекта малыша.</a:t>
            </a:r>
          </a:p>
          <a:p>
            <a:r>
              <a:rPr lang="ru-RU" sz="1400" b="1">
                <a:solidFill>
                  <a:schemeClr val="tx2"/>
                </a:solidFill>
              </a:rPr>
              <a:t>5. </a:t>
            </a:r>
            <a:r>
              <a:rPr lang="ru-RU" sz="1400" b="1">
                <a:solidFill>
                  <a:srgbClr val="6600FF"/>
                </a:solidFill>
              </a:rPr>
              <a:t>Следует часто, но ненавязчиво – в форме игры – повторять с ребёнком изученный материал в бытовых ситуациях, на прогулке </a:t>
            </a:r>
          </a:p>
          <a:p>
            <a:r>
              <a:rPr lang="ru-RU" sz="1400" b="1">
                <a:solidFill>
                  <a:srgbClr val="6600FF"/>
                </a:solidFill>
              </a:rPr>
              <a:t>(например: «Кто больше придумает слов, которые начинаются со звука [М]» и т.п.).</a:t>
            </a:r>
          </a:p>
          <a:p>
            <a:r>
              <a:rPr lang="ru-RU" sz="1400" b="1">
                <a:solidFill>
                  <a:schemeClr val="tx2"/>
                </a:solidFill>
              </a:rPr>
              <a:t>6. </a:t>
            </a:r>
            <a:r>
              <a:rPr lang="ru-RU" sz="1400" b="1">
                <a:solidFill>
                  <a:srgbClr val="6600FF"/>
                </a:solidFill>
              </a:rPr>
              <a:t>Одним из ведущих мотивов в жизни пяти – шестилетних детей является стремление </a:t>
            </a:r>
          </a:p>
          <a:p>
            <a:r>
              <a:rPr lang="ru-RU" sz="1400" b="1">
                <a:solidFill>
                  <a:srgbClr val="6600FF"/>
                </a:solidFill>
              </a:rPr>
              <a:t>к положительным взаимоотношениям со взрослыми. Именно поэтому дети очень чувствительны к оценкам своей деятельности с нашей стороны. Непосредственный интерес к занятиям, положительные оценки взрослых, а не чуждая пока перспектива хорошо учиться в школе стимулируют на первых порах желание ребёнка продолжать обучение. Поэтому не стоит и говорить, что обучающий взрослый должен быть великодушным, снисходительным, щедрым на похвалу и ласку. Занятия же по принуждению, может быть, и дадут ребёнку знания, но интереса к учению не привьют никогда.</a:t>
            </a:r>
          </a:p>
          <a:p>
            <a:r>
              <a:rPr lang="ru-RU" sz="1400" b="1">
                <a:solidFill>
                  <a:schemeClr val="tx2"/>
                </a:solidFill>
              </a:rPr>
              <a:t>7.</a:t>
            </a:r>
            <a:r>
              <a:rPr lang="ru-RU" sz="1400" b="1">
                <a:solidFill>
                  <a:srgbClr val="6600FF"/>
                </a:solidFill>
              </a:rPr>
              <a:t> По мере того, как ребёнок овладевает навыками звукового анализа, </a:t>
            </a:r>
            <a:r>
              <a:rPr lang="ru-RU" sz="1400" b="1" i="1">
                <a:solidFill>
                  <a:srgbClr val="6600FF"/>
                </a:solidFill>
              </a:rPr>
              <a:t>чтения</a:t>
            </a:r>
            <a:r>
              <a:rPr lang="ru-RU" sz="1400" b="1">
                <a:solidFill>
                  <a:srgbClr val="6600FF"/>
                </a:solidFill>
              </a:rPr>
              <a:t> </a:t>
            </a:r>
          </a:p>
          <a:p>
            <a:r>
              <a:rPr lang="ru-RU" sz="1400" b="1">
                <a:solidFill>
                  <a:srgbClr val="6600FF"/>
                </a:solidFill>
              </a:rPr>
              <a:t>(что, в свою очередь, стимулирует развитие мыслительной деятельности), </a:t>
            </a:r>
          </a:p>
          <a:p>
            <a:r>
              <a:rPr lang="ru-RU" sz="1400" b="1">
                <a:solidFill>
                  <a:srgbClr val="6600FF"/>
                </a:solidFill>
              </a:rPr>
              <a:t>у него возникает интерес к обучению уже не ради похвалы, удовлетворения потребности в признании, а ради самого процесса обучения, для собственного удовольствия.  </a:t>
            </a:r>
          </a:p>
          <a:p>
            <a:r>
              <a:rPr lang="ru-RU" sz="1400" b="1">
                <a:solidFill>
                  <a:srgbClr val="6600FF"/>
                </a:solidFill>
              </a:rPr>
              <a:t>В данный период взрослый уже может и должен предъявлять определённые требования к его поведению на занятии, к качеству выполнения заданий. Разумная требовательность взрослого будет только на пользу ребёнку, так как не стоит забывать, что недостаточное развитие воли является более частой причиной неуспеваемости в школе, чем интеллектуальная или физическая слабость.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746</Words>
  <Application>Microsoft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Comic Sans MS</vt:lpstr>
      <vt:lpstr>Arial</vt:lpstr>
      <vt:lpstr>Calibri</vt:lpstr>
      <vt:lpstr>Times New Roman</vt:lpstr>
      <vt:lpstr>Пастель</vt:lpstr>
      <vt:lpstr>Называем звуки в слове:</vt:lpstr>
      <vt:lpstr>Называем звуки в слове:</vt:lpstr>
      <vt:lpstr>Называем звуки в слове:</vt:lpstr>
      <vt:lpstr>Называем звуки в слове:</vt:lpstr>
      <vt:lpstr>Называем звуки в слове:</vt:lpstr>
      <vt:lpstr>Молодцы!!!</vt:lpstr>
      <vt:lpstr>И ещё несколько важных советов для тех из вас,  кто хочет самостоятельно научить 5-6 летнего ребёнка читать!  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</cp:lastModifiedBy>
  <cp:revision>139</cp:revision>
  <cp:lastPrinted>1601-01-01T00:00:00Z</cp:lastPrinted>
  <dcterms:created xsi:type="dcterms:W3CDTF">1601-01-01T00:00:00Z</dcterms:created>
  <dcterms:modified xsi:type="dcterms:W3CDTF">2013-11-30T19:38:51Z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