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311" r:id="rId2"/>
    <p:sldId id="313" r:id="rId3"/>
    <p:sldId id="365" r:id="rId4"/>
    <p:sldId id="256" r:id="rId5"/>
    <p:sldId id="367" r:id="rId6"/>
    <p:sldId id="320" r:id="rId7"/>
    <p:sldId id="321" r:id="rId8"/>
    <p:sldId id="322" r:id="rId9"/>
    <p:sldId id="324" r:id="rId10"/>
    <p:sldId id="323" r:id="rId11"/>
    <p:sldId id="325" r:id="rId12"/>
    <p:sldId id="315" r:id="rId13"/>
    <p:sldId id="317" r:id="rId14"/>
    <p:sldId id="318" r:id="rId15"/>
    <p:sldId id="326" r:id="rId16"/>
    <p:sldId id="267" r:id="rId17"/>
    <p:sldId id="28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0000"/>
    <a:srgbClr val="6600FF"/>
    <a:srgbClr val="0000FF"/>
    <a:srgbClr val="327EDA"/>
    <a:srgbClr val="663300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52" autoAdjust="0"/>
    <p:restoredTop sz="94660"/>
  </p:normalViewPr>
  <p:slideViewPr>
    <p:cSldViewPr>
      <p:cViewPr varScale="1">
        <p:scale>
          <a:sx n="66" d="100"/>
          <a:sy n="66" d="100"/>
        </p:scale>
        <p:origin x="-120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AC561-C44F-41C6-B444-277659DBF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B5043-DDF7-416F-A9AC-330D52846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89036-B002-4869-901B-8340A72C9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F17DE-2990-410C-9D1A-41609C3C7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018B4-7E75-45AC-8610-7962F785A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99A47-C753-4434-8F1F-DC457169F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ED235-C892-4397-B22A-E9EA5D770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88D48-3B79-458C-AFBA-ECB997042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8A4E7-9BDB-47FC-9B56-F35DBC292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F2086-983F-4EA1-BC80-4A27DDC74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07587-C7D7-4446-9A08-A0B3E712C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1F16-8026-4242-8CDE-E5D9EC596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E4CF39A-024D-426D-811D-FC1F03AAC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060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060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1060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1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1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1061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1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1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1061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61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61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1062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2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2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2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2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2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2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2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1063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3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1063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1063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3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8" y="31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3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8" y="16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3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4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7" y="87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4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8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4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4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7" y="12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11064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0"/>
            <a:ext cx="86868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Российская  Федерация</a:t>
            </a:r>
          </a:p>
          <a:p>
            <a:pPr algn="ctr">
              <a:defRPr/>
            </a:pPr>
            <a:r>
              <a:rPr lang="ru-RU" sz="11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Ханты – Мансийский  автономный  округ – </a:t>
            </a:r>
            <a:r>
              <a:rPr lang="ru-RU" sz="11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Югра</a:t>
            </a:r>
            <a:r>
              <a:rPr lang="ru-RU" sz="11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(Тюменская  область)                                                                                                                               автономное учреждение  «Дошкольное образовательное учреждение </a:t>
            </a:r>
          </a:p>
          <a:p>
            <a:pPr algn="ctr">
              <a:defRPr/>
            </a:pPr>
            <a:r>
              <a:rPr lang="ru-RU" sz="11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детский сад комбинированного вида №9 «Черепашка»                                                        </a:t>
            </a:r>
          </a:p>
          <a:p>
            <a:pPr algn="ctr">
              <a:defRPr/>
            </a:pPr>
            <a:r>
              <a:rPr lang="ru-RU" sz="11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муниципального образования Ханты-Мансийского автономного </a:t>
            </a:r>
            <a:r>
              <a:rPr lang="ru-RU" sz="11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округа-Югры</a:t>
            </a:r>
            <a:r>
              <a:rPr lang="ru-RU" sz="11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                                                        городской округ город Радужный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53000" y="4267200"/>
            <a:ext cx="3429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kern="10" dirty="0">
                <a:ln/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Подготовила: </a:t>
            </a:r>
          </a:p>
          <a:p>
            <a:pPr>
              <a:defRPr/>
            </a:pPr>
            <a:r>
              <a:rPr lang="ru-RU" sz="1400" b="1" kern="10" dirty="0">
                <a:ln/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учитель-логопед  </a:t>
            </a:r>
          </a:p>
          <a:p>
            <a:pPr>
              <a:defRPr/>
            </a:pPr>
            <a:r>
              <a:rPr lang="ru-RU" sz="1400" b="1" kern="10" dirty="0">
                <a:ln/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АУ ДОУ ДСОВ №9 «Черепашка» </a:t>
            </a:r>
          </a:p>
          <a:p>
            <a:pPr>
              <a:defRPr/>
            </a:pPr>
            <a:r>
              <a:rPr lang="ru-RU" sz="1400" b="1" kern="10" dirty="0" err="1">
                <a:ln/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Бадалян</a:t>
            </a:r>
            <a:r>
              <a:rPr lang="ru-RU" sz="1400" b="1" kern="10" dirty="0">
                <a:ln/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 Т.М.</a:t>
            </a:r>
            <a:endParaRPr lang="ru-RU" sz="1400" b="1" dirty="0">
              <a:ln/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6096000"/>
            <a:ext cx="4572000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B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г. Радужный</a:t>
            </a:r>
          </a:p>
          <a:p>
            <a:pPr algn="ctr">
              <a:defRPr/>
            </a:pPr>
            <a:r>
              <a:rPr lang="ru-RU" sz="1200" b="1">
                <a:solidFill>
                  <a:srgbClr val="B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2013</a:t>
            </a:r>
            <a:endParaRPr lang="en-US" sz="1200" b="1">
              <a:solidFill>
                <a:srgbClr val="B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8" name="Рисунок 7" descr="Копия 0_5d7c7_b77e6a16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343400"/>
            <a:ext cx="1843088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" descr="C:\Documents and Settings\Badalyan\Мои документы\Мои рисунки\МОЙ РАДУЖНЫЙ)\ХМА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92213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Заголовок 13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96200" cy="1524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1065987" y="1408565"/>
            <a:ext cx="6938746" cy="2598144"/>
          </a:xfrm>
          <a:prstGeom prst="rect">
            <a:avLst/>
          </a:prstGeom>
          <a:solidFill>
            <a:schemeClr val="accent5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txBody>
          <a:bodyPr wrap="none" fromWordArt="1">
            <a:prstTxWarp prst="textPlain">
              <a:avLst>
                <a:gd name="adj" fmla="val 49884"/>
              </a:avLst>
            </a:prstTxWarp>
          </a:bodyPr>
          <a:lstStyle/>
          <a:p>
            <a:pPr algn="ctr">
              <a:defRPr/>
            </a:pPr>
            <a:r>
              <a:rPr lang="ru-RU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Советы родителям </a:t>
            </a:r>
          </a:p>
          <a:p>
            <a:pPr algn="ctr">
              <a:defRPr/>
            </a:pPr>
            <a:r>
              <a:rPr lang="ru-RU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по обучению грамоте </a:t>
            </a:r>
          </a:p>
          <a:p>
            <a:pPr algn="ctr">
              <a:defRPr/>
            </a:pPr>
            <a:r>
              <a:rPr lang="ru-RU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детей старшего дошкольного возраста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Гласные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е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могут  обозначать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3733800" cy="43434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6600FF"/>
                </a:solidFill>
              </a:rPr>
              <a:t>один  звук   </a:t>
            </a:r>
            <a:r>
              <a:rPr lang="ru-RU" sz="4000" dirty="0" smtClean="0">
                <a:solidFill>
                  <a:srgbClr val="FF0000"/>
                </a:solidFill>
              </a:rPr>
              <a:t>●</a:t>
            </a:r>
          </a:p>
          <a:p>
            <a:pPr>
              <a:buFontTx/>
              <a:buNone/>
              <a:defRPr/>
            </a:pPr>
            <a:r>
              <a:rPr lang="ru-RU" b="1" dirty="0" smtClean="0"/>
              <a:t>я – [а]  </a:t>
            </a:r>
          </a:p>
          <a:p>
            <a:pPr>
              <a:buFontTx/>
              <a:buNone/>
              <a:defRPr/>
            </a:pPr>
            <a:r>
              <a:rPr lang="ru-RU" b="1" dirty="0" smtClean="0"/>
              <a:t>е – [э]    </a:t>
            </a:r>
          </a:p>
          <a:p>
            <a:pPr>
              <a:buFontTx/>
              <a:buNone/>
              <a:defRPr/>
            </a:pPr>
            <a:r>
              <a:rPr lang="ru-RU" b="1" dirty="0" smtClean="0"/>
              <a:t>ё – [о]    </a:t>
            </a:r>
          </a:p>
          <a:p>
            <a:pPr>
              <a:buFontTx/>
              <a:buNone/>
              <a:defRPr/>
            </a:pPr>
            <a:r>
              <a:rPr lang="ru-RU" b="1" dirty="0" err="1" smtClean="0"/>
              <a:t>ю</a:t>
            </a:r>
            <a:r>
              <a:rPr lang="ru-RU" b="1" dirty="0" smtClean="0"/>
              <a:t> – [у]</a:t>
            </a:r>
            <a:r>
              <a:rPr lang="ru-RU" dirty="0" smtClean="0"/>
              <a:t>  </a:t>
            </a:r>
          </a:p>
          <a:p>
            <a:pPr>
              <a:buFontTx/>
              <a:buNone/>
              <a:defRPr/>
            </a:pPr>
            <a:r>
              <a:rPr lang="ru-RU" dirty="0" smtClean="0">
                <a:solidFill>
                  <a:srgbClr val="6600FF"/>
                </a:solidFill>
              </a:rPr>
              <a:t>после  согласных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14800" y="1066800"/>
            <a:ext cx="4038600" cy="54102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6600FF"/>
                </a:solidFill>
              </a:rPr>
              <a:t>и  два  звука </a:t>
            </a:r>
            <a:r>
              <a:rPr lang="ru-RU" sz="4000" dirty="0" smtClean="0">
                <a:solidFill>
                  <a:srgbClr val="00B050"/>
                </a:solidFill>
              </a:rPr>
              <a:t>●</a:t>
            </a:r>
            <a:r>
              <a:rPr lang="ru-RU" sz="4000" dirty="0" smtClean="0">
                <a:solidFill>
                  <a:srgbClr val="FF0000"/>
                </a:solidFill>
              </a:rPr>
              <a:t>●</a:t>
            </a:r>
            <a:r>
              <a:rPr lang="ru-RU" sz="2400" dirty="0" smtClean="0"/>
              <a:t>: </a:t>
            </a:r>
          </a:p>
          <a:p>
            <a:pPr>
              <a:buFontTx/>
              <a:buNone/>
              <a:defRPr/>
            </a:pPr>
            <a:r>
              <a:rPr lang="ru-RU" sz="2400" b="1" dirty="0" smtClean="0"/>
              <a:t>я – [</a:t>
            </a:r>
            <a:r>
              <a:rPr lang="ru-RU" sz="2400" b="1" dirty="0" err="1" smtClean="0"/>
              <a:t>йа</a:t>
            </a:r>
            <a:r>
              <a:rPr lang="ru-RU" sz="2400" b="1" dirty="0" smtClean="0"/>
              <a:t>]  </a:t>
            </a:r>
          </a:p>
          <a:p>
            <a:pPr>
              <a:buFontTx/>
              <a:buNone/>
              <a:defRPr/>
            </a:pPr>
            <a:r>
              <a:rPr lang="ru-RU" sz="2400" b="1" dirty="0" smtClean="0"/>
              <a:t>е– [</a:t>
            </a:r>
            <a:r>
              <a:rPr lang="ru-RU" sz="2400" b="1" dirty="0" err="1" smtClean="0"/>
              <a:t>йэ</a:t>
            </a:r>
            <a:r>
              <a:rPr lang="ru-RU" sz="2400" b="1" dirty="0" smtClean="0"/>
              <a:t>]    </a:t>
            </a:r>
          </a:p>
          <a:p>
            <a:pPr>
              <a:buFontTx/>
              <a:buNone/>
              <a:defRPr/>
            </a:pPr>
            <a:r>
              <a:rPr lang="ru-RU" sz="2400" b="1" dirty="0" smtClean="0"/>
              <a:t>ё– [</a:t>
            </a:r>
            <a:r>
              <a:rPr lang="ru-RU" sz="2400" b="1" dirty="0" err="1" smtClean="0"/>
              <a:t>йо</a:t>
            </a:r>
            <a:r>
              <a:rPr lang="ru-RU" sz="2400" b="1" dirty="0" smtClean="0"/>
              <a:t>]    </a:t>
            </a:r>
          </a:p>
          <a:p>
            <a:pPr>
              <a:buFontTx/>
              <a:buNone/>
              <a:defRPr/>
            </a:pPr>
            <a:r>
              <a:rPr lang="ru-RU" sz="2400" b="1" dirty="0" err="1" smtClean="0"/>
              <a:t>ю</a:t>
            </a:r>
            <a:r>
              <a:rPr lang="ru-RU" sz="2400" b="1" dirty="0" smtClean="0"/>
              <a:t>– [</a:t>
            </a:r>
            <a:r>
              <a:rPr lang="ru-RU" sz="2400" b="1" dirty="0" err="1" smtClean="0"/>
              <a:t>йу</a:t>
            </a:r>
            <a:r>
              <a:rPr lang="ru-RU" sz="2400" b="1" dirty="0" smtClean="0"/>
              <a:t>]  </a:t>
            </a:r>
            <a:endParaRPr lang="ru-RU" sz="2400" dirty="0" smtClean="0"/>
          </a:p>
          <a:p>
            <a:pPr>
              <a:buFontTx/>
              <a:buNone/>
              <a:defRPr/>
            </a:pPr>
            <a:r>
              <a:rPr lang="ru-RU" sz="2400" dirty="0" smtClean="0">
                <a:solidFill>
                  <a:srgbClr val="6600FF"/>
                </a:solidFill>
              </a:rPr>
              <a:t>- в  начале  слова: </a:t>
            </a:r>
          </a:p>
          <a:p>
            <a:pPr>
              <a:buFontTx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2400" i="1" dirty="0" smtClean="0"/>
              <a:t>блоко,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400" i="1" dirty="0" smtClean="0"/>
              <a:t>ль,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r>
              <a:rPr lang="ru-RU" sz="2400" i="1" dirty="0" smtClean="0"/>
              <a:t>жик,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r>
              <a:rPr lang="ru-RU" sz="2400" i="1" dirty="0" smtClean="0"/>
              <a:t>ла</a:t>
            </a:r>
            <a:endParaRPr lang="ru-RU" sz="2400" dirty="0" smtClean="0"/>
          </a:p>
          <a:p>
            <a:pPr>
              <a:buFontTx/>
              <a:buNone/>
              <a:defRPr/>
            </a:pPr>
            <a:r>
              <a:rPr lang="ru-RU" sz="2400" dirty="0" smtClean="0">
                <a:solidFill>
                  <a:srgbClr val="6600FF"/>
                </a:solidFill>
              </a:rPr>
              <a:t>- после  гласной: </a:t>
            </a:r>
          </a:p>
          <a:p>
            <a:pPr>
              <a:buFontTx/>
              <a:buNone/>
              <a:defRPr/>
            </a:pPr>
            <a:r>
              <a:rPr lang="ru-RU" sz="2400" i="1" dirty="0" smtClean="0"/>
              <a:t>мо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2400" i="1" dirty="0" smtClean="0"/>
              <a:t>, по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400" i="1" dirty="0" smtClean="0"/>
              <a:t>л, по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r>
              <a:rPr lang="ru-RU" sz="2400" i="1" dirty="0" smtClean="0"/>
              <a:t>т, по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r>
              <a:rPr lang="ru-RU" sz="2400" i="1" dirty="0" smtClean="0"/>
              <a:t>т</a:t>
            </a:r>
            <a:endParaRPr lang="ru-RU" sz="2400" dirty="0" smtClean="0"/>
          </a:p>
          <a:p>
            <a:pPr>
              <a:buFontTx/>
              <a:buNone/>
              <a:defRPr/>
            </a:pPr>
            <a:r>
              <a:rPr lang="ru-RU" sz="2400" dirty="0" smtClean="0">
                <a:solidFill>
                  <a:srgbClr val="6600FF"/>
                </a:solidFill>
              </a:rPr>
              <a:t>- после </a:t>
            </a:r>
            <a:r>
              <a:rPr lang="ru-RU" sz="2400" b="1" dirty="0" err="1" smtClean="0">
                <a:solidFill>
                  <a:srgbClr val="6600FF"/>
                </a:solidFill>
              </a:rPr>
              <a:t>ь</a:t>
            </a:r>
            <a:r>
              <a:rPr lang="ru-RU" sz="2400" dirty="0" smtClean="0">
                <a:solidFill>
                  <a:srgbClr val="6600FF"/>
                </a:solidFill>
              </a:rPr>
              <a:t> и </a:t>
            </a:r>
            <a:r>
              <a:rPr lang="ru-RU" sz="2400" b="1" dirty="0" smtClean="0">
                <a:solidFill>
                  <a:srgbClr val="6600FF"/>
                </a:solidFill>
              </a:rPr>
              <a:t>ъ</a:t>
            </a:r>
            <a:r>
              <a:rPr lang="ru-RU" sz="2400" dirty="0" smtClean="0">
                <a:solidFill>
                  <a:srgbClr val="6600FF"/>
                </a:solidFill>
              </a:rPr>
              <a:t>:</a:t>
            </a:r>
            <a:r>
              <a:rPr lang="ru-RU" sz="2400" i="1" dirty="0" smtClean="0"/>
              <a:t>объ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2400" i="1" dirty="0" smtClean="0"/>
              <a:t>вление,   </a:t>
            </a:r>
          </a:p>
          <a:p>
            <a:pPr>
              <a:buFontTx/>
              <a:buNone/>
              <a:defRPr/>
            </a:pPr>
            <a:r>
              <a:rPr lang="ru-RU" sz="2400" i="1" dirty="0" smtClean="0"/>
              <a:t>              съ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400" i="1" dirty="0" smtClean="0"/>
              <a:t>л, пь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r>
              <a:rPr lang="ru-RU" sz="2400" i="1" dirty="0" smtClean="0"/>
              <a:t>т, ль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r>
              <a:rPr lang="ru-RU" sz="2400" i="1" dirty="0" smtClean="0"/>
              <a:t> </a:t>
            </a:r>
            <a:endParaRPr lang="ru-RU" sz="2400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90600"/>
          </a:xfrm>
        </p:spPr>
        <p:txBody>
          <a:bodyPr/>
          <a:lstStyle/>
          <a:p>
            <a:pPr>
              <a:defRPr/>
            </a:pPr>
            <a: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Запомните: </a:t>
            </a:r>
            <a:b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звуки речи мы </a:t>
            </a:r>
            <a:r>
              <a:rPr lang="ru-RU" sz="2400" b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слышим</a:t>
            </a:r>
            <a: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 </a:t>
            </a:r>
            <a:r>
              <a:rPr lang="ru-RU" sz="2400" b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произносим</a:t>
            </a:r>
            <a: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b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 буквы мы </a:t>
            </a:r>
            <a:r>
              <a:rPr lang="ru-RU" sz="2400" b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видим</a:t>
            </a:r>
            <a: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 </a:t>
            </a:r>
            <a:r>
              <a:rPr lang="ru-RU" sz="2400" b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пишем</a:t>
            </a:r>
            <a: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</p:nvPr>
        </p:nvGraphicFramePr>
        <p:xfrm>
          <a:off x="0" y="1295400"/>
          <a:ext cx="9144000" cy="6047423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89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Буквы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(как пишем):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Звуки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(как слышим):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Схема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(как обозначаем):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белка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[б’ э л к а]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●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●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●●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D3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баян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[б а й а н]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●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●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●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●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●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A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съел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[с й э л]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●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●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●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●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D3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пью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[п’ й у]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●●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A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бант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[б а н т]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●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●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●●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D3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пёс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[п’ о  с]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●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●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●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A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[д’ э  н’]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●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●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●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D3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[л’ э  с]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●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●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●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EA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5334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85800"/>
            <a:ext cx="8382000" cy="59436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6600FF"/>
                </a:solidFill>
              </a:rPr>
              <a:t>Буквы </a:t>
            </a:r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</a:rPr>
              <a:t>Ее, Ёё, </a:t>
            </a:r>
            <a:r>
              <a:rPr lang="ru-RU" sz="2400" b="1" dirty="0" err="1" smtClean="0">
                <a:solidFill>
                  <a:schemeClr val="accent5">
                    <a:lumMod val="10000"/>
                  </a:schemeClr>
                </a:solidFill>
              </a:rPr>
              <a:t>Юю</a:t>
            </a:r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5">
                    <a:lumMod val="10000"/>
                  </a:schemeClr>
                </a:solidFill>
              </a:rPr>
              <a:t>Яя</a:t>
            </a:r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2400" dirty="0" smtClean="0">
                <a:solidFill>
                  <a:srgbClr val="6600FF"/>
                </a:solidFill>
              </a:rPr>
              <a:t>в начале слова и в положении после гласной обозначают сложный йотированные звуки. Работая с детьми-дошкольниками не следует предлагать для звукового анализа слова, содержащие эти звуки; навыком анализа таких слов дети овладевают в школе.</a:t>
            </a:r>
          </a:p>
          <a:p>
            <a:pPr>
              <a:defRPr/>
            </a:pPr>
            <a:r>
              <a:rPr lang="ru-RU" sz="2400" dirty="0" smtClean="0">
                <a:solidFill>
                  <a:srgbClr val="6600FF"/>
                </a:solidFill>
              </a:rPr>
              <a:t>Обучая малышей берите для звукового анализа простые слова, написание которых не расходится с произношением! </a:t>
            </a:r>
          </a:p>
          <a:p>
            <a:pPr>
              <a:defRPr/>
            </a:pPr>
            <a:r>
              <a:rPr lang="ru-RU" sz="2400" dirty="0" smtClean="0">
                <a:solidFill>
                  <a:srgbClr val="6600FF"/>
                </a:solidFill>
              </a:rPr>
              <a:t>Научившись анализировать простые слова                   </a:t>
            </a:r>
          </a:p>
          <a:p>
            <a:pPr>
              <a:buFontTx/>
              <a:buNone/>
              <a:defRPr/>
            </a:pPr>
            <a:r>
              <a:rPr lang="ru-RU" sz="2400" dirty="0" smtClean="0">
                <a:solidFill>
                  <a:srgbClr val="6600FF"/>
                </a:solidFill>
              </a:rPr>
              <a:t>                        (типа: мак, мама, стол…),                                                </a:t>
            </a:r>
          </a:p>
          <a:p>
            <a:pPr>
              <a:buFontTx/>
              <a:buNone/>
              <a:defRPr/>
            </a:pPr>
            <a:r>
              <a:rPr lang="ru-RU" sz="2400" dirty="0" smtClean="0">
                <a:solidFill>
                  <a:srgbClr val="6600FF"/>
                </a:solidFill>
              </a:rPr>
              <a:t>                 ребёнок в дальнейшем сможет применить   </a:t>
            </a:r>
          </a:p>
          <a:p>
            <a:pPr>
              <a:buFontTx/>
              <a:buNone/>
              <a:defRPr/>
            </a:pPr>
            <a:r>
              <a:rPr lang="ru-RU" sz="2400" dirty="0" smtClean="0">
                <a:solidFill>
                  <a:srgbClr val="6600FF"/>
                </a:solidFill>
              </a:rPr>
              <a:t>          полученные знания и для более сложных слов.</a:t>
            </a:r>
          </a:p>
          <a:p>
            <a:pPr>
              <a:defRPr/>
            </a:pP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52400" y="304800"/>
            <a:ext cx="8839200" cy="609600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Советы,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которые помогут вам в работе с малышами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4294967295"/>
          </p:nvPr>
        </p:nvSpPr>
        <p:spPr>
          <a:xfrm>
            <a:off x="152400" y="914400"/>
            <a:ext cx="8534400" cy="5791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1800" smtClean="0">
                <a:solidFill>
                  <a:srgbClr val="6600FF"/>
                </a:solidFill>
              </a:rPr>
              <a:t>          Избегайте самых  распространённых ошибок, допускаемых взрослыми при обучении детей чтению!</a:t>
            </a:r>
          </a:p>
          <a:p>
            <a:pPr>
              <a:defRPr/>
            </a:pPr>
            <a:r>
              <a:rPr lang="ru-RU" sz="180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Во-первых</a:t>
            </a:r>
            <a:r>
              <a:rPr lang="ru-RU" sz="1800" smtClean="0">
                <a:solidFill>
                  <a:srgbClr val="6600FF"/>
                </a:solidFill>
              </a:rPr>
              <a:t>, помните, что в основе обучения чтению – не буква, а </a:t>
            </a:r>
            <a:r>
              <a:rPr lang="ru-RU" sz="1800" b="1" smtClean="0">
                <a:solidFill>
                  <a:srgbClr val="6600FF"/>
                </a:solidFill>
              </a:rPr>
              <a:t>ЗВУК</a:t>
            </a:r>
            <a:r>
              <a:rPr lang="ru-RU" sz="1800" smtClean="0">
                <a:solidFill>
                  <a:srgbClr val="6600FF"/>
                </a:solidFill>
              </a:rPr>
              <a:t>. Прежде чем показывать ребёнку новую букву, например </a:t>
            </a:r>
            <a:r>
              <a:rPr lang="ru-RU" sz="1800" b="1" smtClean="0">
                <a:solidFill>
                  <a:srgbClr val="6600FF"/>
                </a:solidFill>
              </a:rPr>
              <a:t>М</a:t>
            </a:r>
            <a:r>
              <a:rPr lang="ru-RU" sz="1800" smtClean="0">
                <a:solidFill>
                  <a:srgbClr val="6600FF"/>
                </a:solidFill>
              </a:rPr>
              <a:t>,                      следует научить его слышать звук [м] в слогах, словах.</a:t>
            </a:r>
          </a:p>
          <a:p>
            <a:pPr>
              <a:buFontTx/>
              <a:buNone/>
              <a:defRPr/>
            </a:pPr>
            <a:r>
              <a:rPr lang="ru-RU" sz="1800" smtClean="0">
                <a:solidFill>
                  <a:srgbClr val="6600FF"/>
                </a:solidFill>
              </a:rPr>
              <a:t>           На протяжении всего периода обучения следует называть и звуки,  и соответствующие им буквы </a:t>
            </a:r>
            <a:r>
              <a:rPr lang="ru-RU" sz="1800" b="1" smtClean="0">
                <a:solidFill>
                  <a:srgbClr val="6600FF"/>
                </a:solidFill>
              </a:rPr>
              <a:t>ОДИНАКОВО</a:t>
            </a:r>
            <a:r>
              <a:rPr lang="ru-RU" sz="1800" smtClean="0">
                <a:solidFill>
                  <a:srgbClr val="6600FF"/>
                </a:solidFill>
              </a:rPr>
              <a:t> –                                                         то есть так, как звучит </a:t>
            </a:r>
            <a:r>
              <a:rPr lang="ru-RU" sz="1800" b="1" smtClean="0">
                <a:solidFill>
                  <a:srgbClr val="6600FF"/>
                </a:solidFill>
              </a:rPr>
              <a:t>ЗВУК</a:t>
            </a:r>
            <a:r>
              <a:rPr lang="ru-RU" sz="1800" smtClean="0">
                <a:solidFill>
                  <a:srgbClr val="6600FF"/>
                </a:solidFill>
              </a:rPr>
              <a:t>.</a:t>
            </a:r>
          </a:p>
          <a:p>
            <a:pPr>
              <a:buFontTx/>
              <a:buNone/>
              <a:defRPr/>
            </a:pPr>
            <a:r>
              <a:rPr lang="ru-RU" sz="1800" smtClean="0">
                <a:solidFill>
                  <a:srgbClr val="6600FF"/>
                </a:solidFill>
              </a:rPr>
              <a:t>           Возьмём, к примеру, звук [м]. Мы произносим его отрывисто: </a:t>
            </a:r>
            <a:r>
              <a:rPr lang="ru-RU" sz="1800" b="1" smtClean="0">
                <a:solidFill>
                  <a:srgbClr val="6600FF"/>
                </a:solidFill>
              </a:rPr>
              <a:t>М</a:t>
            </a:r>
            <a:r>
              <a:rPr lang="ru-RU" sz="1800" smtClean="0">
                <a:solidFill>
                  <a:srgbClr val="6600FF"/>
                </a:solidFill>
              </a:rPr>
              <a:t>!                           </a:t>
            </a:r>
          </a:p>
          <a:p>
            <a:pPr>
              <a:buFontTx/>
              <a:buNone/>
              <a:defRPr/>
            </a:pPr>
            <a:r>
              <a:rPr lang="ru-RU" sz="1800" smtClean="0">
                <a:solidFill>
                  <a:srgbClr val="6600FF"/>
                </a:solidFill>
              </a:rPr>
              <a:t>Ни в коем случае не </a:t>
            </a:r>
            <a:r>
              <a:rPr lang="ru-RU" sz="1800" b="1" smtClean="0">
                <a:solidFill>
                  <a:srgbClr val="6600FF"/>
                </a:solidFill>
              </a:rPr>
              <a:t>ЭМ</a:t>
            </a:r>
            <a:r>
              <a:rPr lang="ru-RU" sz="1800" smtClean="0">
                <a:solidFill>
                  <a:srgbClr val="6600FF"/>
                </a:solidFill>
              </a:rPr>
              <a:t>! Говоря </a:t>
            </a:r>
            <a:r>
              <a:rPr lang="ru-RU" sz="1800" b="1" smtClean="0">
                <a:solidFill>
                  <a:srgbClr val="6600FF"/>
                </a:solidFill>
              </a:rPr>
              <a:t>ЭМ</a:t>
            </a:r>
            <a:r>
              <a:rPr lang="ru-RU" sz="1800" smtClean="0">
                <a:solidFill>
                  <a:srgbClr val="6600FF"/>
                </a:solidFill>
              </a:rPr>
              <a:t>, мы произносим два звука – </a:t>
            </a:r>
            <a:r>
              <a:rPr lang="ru-RU" sz="1800" b="1" smtClean="0">
                <a:solidFill>
                  <a:srgbClr val="6600FF"/>
                </a:solidFill>
              </a:rPr>
              <a:t>[э] </a:t>
            </a:r>
            <a:r>
              <a:rPr lang="ru-RU" sz="1800" smtClean="0">
                <a:solidFill>
                  <a:srgbClr val="6600FF"/>
                </a:solidFill>
              </a:rPr>
              <a:t>и</a:t>
            </a:r>
            <a:r>
              <a:rPr lang="ru-RU" sz="1800" b="1" smtClean="0">
                <a:solidFill>
                  <a:srgbClr val="6600FF"/>
                </a:solidFill>
              </a:rPr>
              <a:t> [м]</a:t>
            </a:r>
            <a:r>
              <a:rPr lang="ru-RU" sz="1800" smtClean="0">
                <a:solidFill>
                  <a:srgbClr val="6600FF"/>
                </a:solidFill>
              </a:rPr>
              <a:t>. Данное обстоятельство только дезориентирует детей.</a:t>
            </a:r>
          </a:p>
          <a:p>
            <a:pPr>
              <a:buFontTx/>
              <a:buNone/>
              <a:defRPr/>
            </a:pPr>
            <a:r>
              <a:rPr lang="ru-RU" sz="1800" smtClean="0">
                <a:solidFill>
                  <a:srgbClr val="6600FF"/>
                </a:solidFill>
              </a:rPr>
              <a:t>            И ещё, уважаемые взрослые: не смешивайте, пожалуйста, </a:t>
            </a:r>
          </a:p>
          <a:p>
            <a:pPr>
              <a:buFontTx/>
              <a:buNone/>
              <a:defRPr/>
            </a:pPr>
            <a:r>
              <a:rPr lang="ru-RU" sz="1800" smtClean="0">
                <a:solidFill>
                  <a:srgbClr val="6600FF"/>
                </a:solidFill>
              </a:rPr>
              <a:t>                       понятия ЗВУК и БУКВА, когда учите ребёнка читать.</a:t>
            </a:r>
          </a:p>
          <a:p>
            <a:pPr>
              <a:buFontTx/>
              <a:buNone/>
              <a:defRPr/>
            </a:pPr>
            <a:r>
              <a:rPr lang="ru-RU" sz="1800" smtClean="0">
                <a:solidFill>
                  <a:srgbClr val="6600FF"/>
                </a:solidFill>
              </a:rPr>
              <a:t>     Ещё раз </a:t>
            </a:r>
            <a:r>
              <a:rPr lang="ru-RU" sz="1800" u="sng" smtClean="0">
                <a:solidFill>
                  <a:srgbClr val="6600FF"/>
                </a:solidFill>
              </a:rPr>
              <a:t>запомните:</a:t>
            </a:r>
            <a:r>
              <a:rPr lang="ru-RU" sz="1800" smtClean="0">
                <a:solidFill>
                  <a:srgbClr val="6600FF"/>
                </a:solidFill>
              </a:rPr>
              <a:t> согласные буквы называйте не так, </a:t>
            </a:r>
          </a:p>
          <a:p>
            <a:pPr>
              <a:buFontTx/>
              <a:buNone/>
              <a:defRPr/>
            </a:pPr>
            <a:r>
              <a:rPr lang="ru-RU" sz="1800" smtClean="0">
                <a:solidFill>
                  <a:srgbClr val="6600FF"/>
                </a:solidFill>
              </a:rPr>
              <a:t>                                      как вы привыкли называть («бэ», «эр», «ша» и т.д.),  </a:t>
            </a:r>
          </a:p>
          <a:p>
            <a:pPr>
              <a:buFontTx/>
              <a:buNone/>
              <a:defRPr/>
            </a:pPr>
            <a:r>
              <a:rPr lang="ru-RU" sz="1800" smtClean="0">
                <a:solidFill>
                  <a:srgbClr val="6600FF"/>
                </a:solidFill>
              </a:rPr>
              <a:t>                                      а только звуками, которые эти буквы обозначают:  </a:t>
            </a:r>
          </a:p>
          <a:p>
            <a:pPr>
              <a:buFontTx/>
              <a:buNone/>
              <a:defRPr/>
            </a:pPr>
            <a:r>
              <a:rPr lang="ru-RU" sz="1800" smtClean="0">
                <a:solidFill>
                  <a:srgbClr val="6600FF"/>
                </a:solidFill>
              </a:rPr>
              <a:t>                                      [б],  [р],  [ш] …</a:t>
            </a:r>
          </a:p>
          <a:p>
            <a:pPr>
              <a:buFontTx/>
              <a:buNone/>
              <a:defRPr/>
            </a:pPr>
            <a:r>
              <a:rPr lang="ru-RU" sz="1800" smtClean="0">
                <a:solidFill>
                  <a:srgbClr val="6600FF"/>
                </a:solidFill>
              </a:rPr>
              <a:t>                                     Так ребёнок быстрее овладеет навыком слияния    </a:t>
            </a:r>
          </a:p>
          <a:p>
            <a:pPr>
              <a:buFontTx/>
              <a:buNone/>
              <a:defRPr/>
            </a:pPr>
            <a:r>
              <a:rPr lang="ru-RU" sz="1800" smtClean="0">
                <a:solidFill>
                  <a:srgbClr val="6600FF"/>
                </a:solidFill>
              </a:rPr>
              <a:t>                                                                                       звуков (букв) в слоги.</a:t>
            </a:r>
          </a:p>
          <a:p>
            <a:pPr>
              <a:defRPr/>
            </a:pPr>
            <a:endParaRPr lang="ru-RU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4294967295"/>
          </p:nvPr>
        </p:nvSpPr>
        <p:spPr>
          <a:xfrm>
            <a:off x="0" y="457200"/>
            <a:ext cx="8763000" cy="6400800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Вторая грубая ошибка </a:t>
            </a:r>
            <a:r>
              <a:rPr lang="ru-RU" sz="2000" dirty="0" smtClean="0">
                <a:solidFill>
                  <a:srgbClr val="6600FF"/>
                </a:solidFill>
              </a:rPr>
              <a:t>заключается в обучении побуквенному чтению, то есть, ребёнок сначала называет буквы слога: </a:t>
            </a:r>
            <a:r>
              <a:rPr lang="ru-RU" sz="2000" b="1" dirty="0" smtClean="0">
                <a:solidFill>
                  <a:srgbClr val="6600FF"/>
                </a:solidFill>
              </a:rPr>
              <a:t>М</a:t>
            </a:r>
            <a:r>
              <a:rPr lang="ru-RU" sz="2000" dirty="0" smtClean="0">
                <a:solidFill>
                  <a:srgbClr val="6600FF"/>
                </a:solidFill>
              </a:rPr>
              <a:t>! </a:t>
            </a:r>
            <a:r>
              <a:rPr lang="ru-RU" sz="2000" b="1" dirty="0" smtClean="0">
                <a:solidFill>
                  <a:srgbClr val="6600FF"/>
                </a:solidFill>
              </a:rPr>
              <a:t>А</a:t>
            </a:r>
            <a:r>
              <a:rPr lang="ru-RU" sz="2000" dirty="0" smtClean="0">
                <a:solidFill>
                  <a:srgbClr val="6600FF"/>
                </a:solidFill>
              </a:rPr>
              <a:t>! – </a:t>
            </a: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rgbClr val="6600FF"/>
                </a:solidFill>
              </a:rPr>
              <a:t>     и только после этого читает сам слог: </a:t>
            </a:r>
            <a:r>
              <a:rPr lang="ru-RU" sz="2000" b="1" dirty="0" smtClean="0">
                <a:solidFill>
                  <a:srgbClr val="6600FF"/>
                </a:solidFill>
              </a:rPr>
              <a:t>МА</a:t>
            </a:r>
            <a:r>
              <a:rPr lang="ru-RU" sz="2000" dirty="0" smtClean="0">
                <a:solidFill>
                  <a:srgbClr val="6600FF"/>
                </a:solidFill>
              </a:rPr>
              <a:t>. </a:t>
            </a: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rgbClr val="6600FF"/>
                </a:solidFill>
              </a:rPr>
              <a:t>        Этот навык неправильного чтения очень стойкий</a:t>
            </a: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rgbClr val="6600FF"/>
                </a:solidFill>
              </a:rPr>
              <a:t>        и исправляется с большим трудом.</a:t>
            </a: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rgbClr val="6600FF"/>
                </a:solidFill>
              </a:rPr>
              <a:t>        Правильное чтение – это чтение слогами </a:t>
            </a:r>
            <a:r>
              <a:rPr lang="ru-RU" sz="1400" dirty="0" smtClean="0">
                <a:solidFill>
                  <a:srgbClr val="6600FF"/>
                </a:solidFill>
              </a:rPr>
              <a:t>(конечно, на начальном этапе). </a:t>
            </a: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rgbClr val="6600FF"/>
                </a:solidFill>
              </a:rPr>
              <a:t>  И пусть в начале обучения ребёнок сколь угодно </a:t>
            </a:r>
            <a:r>
              <a:rPr lang="ru-RU" sz="2000" i="1" dirty="0" smtClean="0">
                <a:solidFill>
                  <a:srgbClr val="6600FF"/>
                </a:solidFill>
              </a:rPr>
              <a:t>читает</a:t>
            </a:r>
            <a:r>
              <a:rPr lang="ru-RU" sz="2000" dirty="0" smtClean="0">
                <a:solidFill>
                  <a:srgbClr val="6600FF"/>
                </a:solidFill>
              </a:rPr>
              <a:t> (тянет)</a:t>
            </a: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rgbClr val="6600FF"/>
                </a:solidFill>
              </a:rPr>
              <a:t>  первую букву слога, пока не сообразит, какая буква следующая:    </a:t>
            </a:r>
          </a:p>
          <a:p>
            <a:pPr>
              <a:buFontTx/>
              <a:buNone/>
              <a:defRPr/>
            </a:pPr>
            <a:r>
              <a:rPr lang="ru-RU" sz="2000" b="1" dirty="0" smtClean="0">
                <a:solidFill>
                  <a:srgbClr val="6600FF"/>
                </a:solidFill>
              </a:rPr>
              <a:t>                              МММА</a:t>
            </a:r>
            <a:r>
              <a:rPr lang="ru-RU" sz="2000" dirty="0" smtClean="0">
                <a:solidFill>
                  <a:srgbClr val="6600FF"/>
                </a:solidFill>
              </a:rPr>
              <a:t>  </a:t>
            </a: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rgbClr val="6600FF"/>
                </a:solidFill>
              </a:rPr>
              <a:t>  (одновременно ребёнок переводит указку с буквы на букву). </a:t>
            </a: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rgbClr val="6600FF"/>
                </a:solidFill>
              </a:rPr>
              <a:t>  Лишь бы он не останавливался после первой буквы! </a:t>
            </a: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rgbClr val="6600FF"/>
                </a:solidFill>
              </a:rPr>
              <a:t>  Лишь бы он прочёл слитно буквы слога!</a:t>
            </a: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rgbClr val="6600FF"/>
                </a:solidFill>
              </a:rPr>
              <a:t>                        </a:t>
            </a:r>
            <a:r>
              <a:rPr lang="ru-RU" sz="2000" dirty="0" smtClean="0">
                <a:solidFill>
                  <a:srgbClr val="C00000"/>
                </a:solidFill>
              </a:rPr>
              <a:t>Следите за тем, чтобы ребёнок </a:t>
            </a:r>
            <a:r>
              <a:rPr lang="ru-RU" sz="2000" i="1" dirty="0" smtClean="0">
                <a:solidFill>
                  <a:srgbClr val="C00000"/>
                </a:solidFill>
              </a:rPr>
              <a:t>читал </a:t>
            </a:r>
            <a:r>
              <a:rPr lang="ru-RU" sz="2000" dirty="0" smtClean="0">
                <a:solidFill>
                  <a:srgbClr val="C00000"/>
                </a:solidFill>
              </a:rPr>
              <a:t>слоги слитно, </a:t>
            </a: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                        а не по звукам (буквам). </a:t>
            </a: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                        Пусть он тянет первый звук, </a:t>
            </a: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                                                 плавно соединяя его со вторым.</a:t>
            </a:r>
          </a:p>
          <a:p>
            <a:pPr>
              <a:defRPr/>
            </a:pPr>
            <a:endParaRPr lang="ru-RU" sz="12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8382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Тренировочные упражнения!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66800"/>
            <a:ext cx="8077200" cy="4876800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6600FF"/>
                </a:solidFill>
              </a:rPr>
              <a:t>Называя звуки в словах помните, что                   - </a:t>
            </a:r>
            <a:r>
              <a:rPr lang="ru-RU" sz="28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гласные звуки произносятся длительно, нараспев,</a:t>
            </a:r>
            <a:r>
              <a:rPr lang="ru-RU" sz="2800" dirty="0" smtClean="0">
                <a:solidFill>
                  <a:srgbClr val="6600FF"/>
                </a:solidFill>
              </a:rPr>
              <a:t> так как воздушная струя не встречает преграды на своём пути, а                          - </a:t>
            </a:r>
            <a:r>
              <a:rPr lang="ru-RU" sz="28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согласные звуки произносятся чётко и отрывисто, </a:t>
            </a:r>
            <a:r>
              <a:rPr lang="ru-RU" sz="2800" dirty="0" smtClean="0">
                <a:solidFill>
                  <a:srgbClr val="6600FF"/>
                </a:solidFill>
              </a:rPr>
              <a:t>поскольку воздушная струя встречает препятствие в ротовой полости - </a:t>
            </a:r>
          </a:p>
          <a:p>
            <a:pPr>
              <a:defRPr/>
            </a:pPr>
            <a:r>
              <a:rPr lang="ru-RU" sz="2800" dirty="0" smtClean="0">
                <a:solidFill>
                  <a:srgbClr val="6600FF"/>
                </a:solidFill>
              </a:rPr>
              <a:t>зубы: </a:t>
            </a:r>
            <a:r>
              <a:rPr lang="ru-RU" sz="2800" dirty="0" smtClean="0"/>
              <a:t>[с] [</a:t>
            </a:r>
            <a:r>
              <a:rPr lang="ru-RU" sz="2800" dirty="0" err="1" smtClean="0"/>
              <a:t>з</a:t>
            </a:r>
            <a:r>
              <a:rPr lang="ru-RU" sz="2800" dirty="0" smtClean="0"/>
              <a:t>] [</a:t>
            </a:r>
            <a:r>
              <a:rPr lang="ru-RU" sz="2800" dirty="0" err="1" smtClean="0"/>
              <a:t>ц</a:t>
            </a:r>
            <a:r>
              <a:rPr lang="ru-RU" sz="2800" dirty="0" smtClean="0"/>
              <a:t>]…</a:t>
            </a:r>
            <a:endParaRPr lang="ru-RU" sz="2800" dirty="0" smtClean="0">
              <a:solidFill>
                <a:srgbClr val="6600FF"/>
              </a:solidFill>
            </a:endParaRPr>
          </a:p>
          <a:p>
            <a:pPr>
              <a:defRPr/>
            </a:pPr>
            <a:r>
              <a:rPr lang="ru-RU" sz="2800" dirty="0" smtClean="0">
                <a:solidFill>
                  <a:srgbClr val="6600FF"/>
                </a:solidFill>
              </a:rPr>
              <a:t>губы: </a:t>
            </a:r>
            <a:r>
              <a:rPr lang="ru-RU" sz="2800" dirty="0" smtClean="0"/>
              <a:t>[</a:t>
            </a:r>
            <a:r>
              <a:rPr lang="ru-RU" sz="2800" dirty="0" err="1" smtClean="0"/>
              <a:t>п</a:t>
            </a:r>
            <a:r>
              <a:rPr lang="ru-RU" sz="2800" dirty="0" smtClean="0"/>
              <a:t>] [б] [м]</a:t>
            </a:r>
            <a:r>
              <a:rPr lang="ru-RU" sz="2800" dirty="0" smtClean="0">
                <a:solidFill>
                  <a:srgbClr val="6600FF"/>
                </a:solidFill>
              </a:rPr>
              <a:t>… </a:t>
            </a:r>
          </a:p>
          <a:p>
            <a:pPr>
              <a:defRPr/>
            </a:pPr>
            <a:r>
              <a:rPr lang="ru-RU" sz="2800" dirty="0" smtClean="0">
                <a:solidFill>
                  <a:srgbClr val="6600FF"/>
                </a:solidFill>
              </a:rPr>
              <a:t>язык: </a:t>
            </a:r>
            <a:r>
              <a:rPr lang="ru-RU" sz="2800" dirty="0" smtClean="0"/>
              <a:t>[</a:t>
            </a:r>
            <a:r>
              <a:rPr lang="ru-RU" sz="2800" dirty="0" err="1" smtClean="0"/>
              <a:t>ш</a:t>
            </a:r>
            <a:r>
              <a:rPr lang="ru-RU" sz="2800" dirty="0" smtClean="0"/>
              <a:t>] [г] [</a:t>
            </a:r>
            <a:r>
              <a:rPr lang="ru-RU" sz="2800" dirty="0" err="1" smtClean="0"/>
              <a:t>р</a:t>
            </a:r>
            <a:r>
              <a:rPr lang="ru-RU" sz="2800" dirty="0" smtClean="0"/>
              <a:t>]…</a:t>
            </a:r>
            <a:r>
              <a:rPr lang="ru-RU" sz="2800" dirty="0" smtClean="0">
                <a:solidFill>
                  <a:srgbClr val="6600FF"/>
                </a:solidFill>
              </a:rPr>
              <a:t> </a:t>
            </a:r>
            <a:endParaRPr lang="ru-RU" sz="2800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Закрепляем знания </a:t>
            </a:r>
            <a:br>
              <a:rPr lang="ru-RU" sz="4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звуках речи: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0772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Гласные: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Согласные:</a:t>
            </a:r>
            <a:endParaRPr lang="en-US" smtClean="0"/>
          </a:p>
        </p:txBody>
      </p:sp>
      <p:pic>
        <p:nvPicPr>
          <p:cNvPr id="18436" name="Picture 4" descr="Отсканировано 04"/>
          <p:cNvPicPr>
            <a:picLocks noChangeAspect="1" noChangeArrowheads="1"/>
          </p:cNvPicPr>
          <p:nvPr/>
        </p:nvPicPr>
        <p:blipFill>
          <a:blip r:embed="rId2"/>
          <a:srcRect r="5556" b="8134"/>
          <a:stretch>
            <a:fillRect/>
          </a:stretch>
        </p:blipFill>
        <p:spPr bwMode="auto">
          <a:xfrm>
            <a:off x="5943600" y="3429000"/>
            <a:ext cx="137160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Копия Отсканировано 04"/>
          <p:cNvPicPr>
            <a:picLocks noChangeAspect="1" noChangeArrowheads="1"/>
          </p:cNvPicPr>
          <p:nvPr/>
        </p:nvPicPr>
        <p:blipFill>
          <a:blip r:embed="rId3"/>
          <a:srcRect r="10001" b="4349"/>
          <a:stretch>
            <a:fillRect/>
          </a:stretch>
        </p:blipFill>
        <p:spPr bwMode="auto">
          <a:xfrm>
            <a:off x="2286000" y="1447800"/>
            <a:ext cx="12192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Отсканировано 04"/>
          <p:cNvPicPr>
            <a:picLocks noChangeAspect="1" noChangeArrowheads="1"/>
          </p:cNvPicPr>
          <p:nvPr/>
        </p:nvPicPr>
        <p:blipFill>
          <a:blip r:embed="rId4"/>
          <a:srcRect l="9525" t="7495" r="14285" b="6853"/>
          <a:stretch>
            <a:fillRect/>
          </a:stretch>
        </p:blipFill>
        <p:spPr bwMode="auto">
          <a:xfrm>
            <a:off x="3124200" y="3505200"/>
            <a:ext cx="1219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Отсканировано 04"/>
          <p:cNvPicPr>
            <a:picLocks noChangeAspect="1" noChangeArrowheads="1"/>
          </p:cNvPicPr>
          <p:nvPr/>
        </p:nvPicPr>
        <p:blipFill>
          <a:blip r:embed="rId5"/>
          <a:srcRect r="5882" b="9322"/>
          <a:stretch>
            <a:fillRect/>
          </a:stretch>
        </p:blipFill>
        <p:spPr bwMode="auto">
          <a:xfrm>
            <a:off x="4267200" y="3429000"/>
            <a:ext cx="12509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 descr="Отсканировано 04"/>
          <p:cNvPicPr>
            <a:picLocks noChangeAspect="1" noChangeArrowheads="1"/>
          </p:cNvPicPr>
          <p:nvPr/>
        </p:nvPicPr>
        <p:blipFill>
          <a:blip r:embed="rId6"/>
          <a:srcRect l="10526" t="7324" r="15790" b="10164"/>
          <a:stretch>
            <a:fillRect/>
          </a:stretch>
        </p:blipFill>
        <p:spPr bwMode="auto">
          <a:xfrm>
            <a:off x="7239000" y="3581400"/>
            <a:ext cx="11128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0" descr="Копия Отсканировано 04"/>
          <p:cNvPicPr>
            <a:picLocks noChangeAspect="1" noChangeArrowheads="1"/>
          </p:cNvPicPr>
          <p:nvPr/>
        </p:nvPicPr>
        <p:blipFill>
          <a:blip r:embed="rId7"/>
          <a:srcRect l="6129" r="8046" b="1216"/>
          <a:stretch>
            <a:fillRect/>
          </a:stretch>
        </p:blipFill>
        <p:spPr bwMode="auto">
          <a:xfrm>
            <a:off x="6248400" y="1524000"/>
            <a:ext cx="11922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1" descr="Копия (2) Отсканировано 04"/>
          <p:cNvPicPr>
            <a:picLocks noChangeAspect="1" noChangeArrowheads="1"/>
          </p:cNvPicPr>
          <p:nvPr/>
        </p:nvPicPr>
        <p:blipFill>
          <a:blip r:embed="rId8"/>
          <a:srcRect l="11823" t="-941" r="14175" b="3072"/>
          <a:stretch>
            <a:fillRect/>
          </a:stretch>
        </p:blipFill>
        <p:spPr bwMode="auto">
          <a:xfrm>
            <a:off x="3429000" y="1447800"/>
            <a:ext cx="990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3" descr="Копия (2) Отсканировано 04"/>
          <p:cNvPicPr>
            <a:picLocks noChangeAspect="1" noChangeArrowheads="1"/>
          </p:cNvPicPr>
          <p:nvPr/>
        </p:nvPicPr>
        <p:blipFill>
          <a:blip r:embed="rId9"/>
          <a:srcRect l="6250" r="18750" b="3464"/>
          <a:stretch>
            <a:fillRect/>
          </a:stretch>
        </p:blipFill>
        <p:spPr bwMode="auto">
          <a:xfrm>
            <a:off x="7315200" y="1524000"/>
            <a:ext cx="990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4" descr="Копия (2) Отсканировано 04"/>
          <p:cNvPicPr>
            <a:picLocks noChangeAspect="1" noChangeArrowheads="1"/>
          </p:cNvPicPr>
          <p:nvPr/>
        </p:nvPicPr>
        <p:blipFill>
          <a:blip r:embed="rId10"/>
          <a:srcRect l="6635" r="6586" b="4762"/>
          <a:stretch>
            <a:fillRect/>
          </a:stretch>
        </p:blipFill>
        <p:spPr bwMode="auto">
          <a:xfrm>
            <a:off x="4343400" y="1524000"/>
            <a:ext cx="1116013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5" descr="Копия Отсканировано 04"/>
          <p:cNvPicPr>
            <a:picLocks noChangeAspect="1" noChangeArrowheads="1"/>
          </p:cNvPicPr>
          <p:nvPr/>
        </p:nvPicPr>
        <p:blipFill>
          <a:blip r:embed="rId11"/>
          <a:srcRect l="10036" r="9827" b="-388"/>
          <a:stretch>
            <a:fillRect/>
          </a:stretch>
        </p:blipFill>
        <p:spPr bwMode="auto">
          <a:xfrm>
            <a:off x="5410200" y="1447800"/>
            <a:ext cx="990600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AG00090_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53000" y="5638800"/>
            <a:ext cx="4572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2667000" y="21336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[а]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3581400" y="21336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[э]</a:t>
            </a: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4648200" y="21336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[о]</a:t>
            </a: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5562600" y="21336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[у]</a:t>
            </a: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6553200" y="22098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[ы]</a:t>
            </a: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7543800" y="22098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[и]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3810000" y="53340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твёрдые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6781800" y="5410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мягкие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5257800" y="38100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звонкие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5334000" y="42672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глухие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45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95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450"/>
                            </p:stCondLst>
                            <p:childTnLst>
                              <p:par>
                                <p:cTn id="9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75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250"/>
                            </p:stCondLst>
                            <p:childTnLst>
                              <p:par>
                                <p:cTn id="1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1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1" dur="1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1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2" dur="1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3" dur="1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6800"/>
                            </p:stCondLst>
                            <p:childTnLst>
                              <p:par>
                                <p:cTn id="14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1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1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1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1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800"/>
                            </p:stCondLst>
                            <p:childTnLst>
                              <p:par>
                                <p:cTn id="16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1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2" dur="1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3" dur="1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8800"/>
                            </p:stCondLst>
                            <p:childTnLst>
                              <p:par>
                                <p:cTn id="1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9550"/>
                            </p:stCondLst>
                            <p:childTnLst>
                              <p:par>
                                <p:cTn id="1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8" grpId="0"/>
      <p:bldP spid="18449" grpId="0"/>
      <p:bldP spid="18450" grpId="0"/>
      <p:bldP spid="18451" grpId="0"/>
      <p:bldP spid="18452" grpId="0"/>
      <p:bldP spid="18453" grpId="0"/>
      <p:bldP spid="2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5334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Называем звуки в слове:</a:t>
            </a:r>
          </a:p>
        </p:txBody>
      </p:sp>
      <p:pic>
        <p:nvPicPr>
          <p:cNvPr id="11267" name="Picture 5" descr="Копия (2) Отсканировано 18"/>
          <p:cNvPicPr>
            <a:picLocks noChangeAspect="1" noChangeArrowheads="1"/>
          </p:cNvPicPr>
          <p:nvPr/>
        </p:nvPicPr>
        <p:blipFill>
          <a:blip r:embed="rId2"/>
          <a:srcRect t="10786" r="8058"/>
          <a:stretch>
            <a:fillRect/>
          </a:stretch>
        </p:blipFill>
        <p:spPr bwMode="auto">
          <a:xfrm>
            <a:off x="3276600" y="685800"/>
            <a:ext cx="19558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7" descr="Отсканировано 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743200"/>
            <a:ext cx="1644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8" descr="Отсканировано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667000"/>
            <a:ext cx="1390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5" descr="Копия Отсканировано 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2819400"/>
            <a:ext cx="1492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590800" y="5943600"/>
            <a:ext cx="36004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Прямоугольник 8"/>
          <p:cNvSpPr>
            <a:spLocks noChangeArrowheads="1"/>
          </p:cNvSpPr>
          <p:nvPr/>
        </p:nvSpPr>
        <p:spPr bwMode="auto">
          <a:xfrm>
            <a:off x="2362200" y="4659313"/>
            <a:ext cx="3962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 [л]</a:t>
            </a:r>
          </a:p>
        </p:txBody>
      </p:sp>
      <p:sp>
        <p:nvSpPr>
          <p:cNvPr id="20489" name="Прямоугольник 9"/>
          <p:cNvSpPr>
            <a:spLocks noChangeArrowheads="1"/>
          </p:cNvSpPr>
          <p:nvPr/>
        </p:nvSpPr>
        <p:spPr bwMode="auto">
          <a:xfrm>
            <a:off x="3962400" y="4659313"/>
            <a:ext cx="1177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[а]</a:t>
            </a:r>
          </a:p>
        </p:txBody>
      </p:sp>
      <p:sp>
        <p:nvSpPr>
          <p:cNvPr id="20490" name="Прямоугольник 10"/>
          <p:cNvSpPr>
            <a:spLocks noChangeArrowheads="1"/>
          </p:cNvSpPr>
          <p:nvPr/>
        </p:nvSpPr>
        <p:spPr bwMode="auto">
          <a:xfrm>
            <a:off x="5334000" y="4659313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[к]</a:t>
            </a:r>
          </a:p>
        </p:txBody>
      </p:sp>
      <p:sp>
        <p:nvSpPr>
          <p:cNvPr id="20491" name="Прямоугольник 11"/>
          <p:cNvSpPr>
            <a:spLocks noChangeArrowheads="1"/>
          </p:cNvSpPr>
          <p:nvPr/>
        </p:nvSpPr>
        <p:spPr bwMode="auto">
          <a:xfrm>
            <a:off x="2438400" y="5105400"/>
            <a:ext cx="4267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0000FF"/>
                </a:solidFill>
              </a:rPr>
              <a:t>   </a:t>
            </a:r>
            <a:r>
              <a:rPr lang="ru-RU" sz="6000" i="1">
                <a:solidFill>
                  <a:srgbClr val="0000FF"/>
                </a:solidFill>
              </a:rPr>
              <a:t>л  а   к</a:t>
            </a:r>
          </a:p>
        </p:txBody>
      </p:sp>
      <p:pic>
        <p:nvPicPr>
          <p:cNvPr id="13" name="Picture 15" descr="AG00090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6134100"/>
            <a:ext cx="3333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tmFilter="0,0; .5, 1; 1, 1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488" grpId="0"/>
      <p:bldP spid="20489" grpId="0"/>
      <p:bldP spid="20490" grpId="0"/>
      <p:bldP spid="204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7924800" cy="9144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ребёнка грамоте –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важный этап в его развитии. </a:t>
            </a:r>
          </a:p>
        </p:txBody>
      </p:sp>
      <p:sp>
        <p:nvSpPr>
          <p:cNvPr id="4099" name="Содержимое 4"/>
          <p:cNvSpPr>
            <a:spLocks noGrp="1"/>
          </p:cNvSpPr>
          <p:nvPr>
            <p:ph idx="4294967295"/>
          </p:nvPr>
        </p:nvSpPr>
        <p:spPr>
          <a:xfrm>
            <a:off x="304800" y="685800"/>
            <a:ext cx="8458200" cy="6019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1800" dirty="0" smtClean="0">
                <a:solidFill>
                  <a:srgbClr val="6600FF"/>
                </a:solidFill>
              </a:rPr>
              <a:t>     </a:t>
            </a: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rgbClr val="6600FF"/>
                </a:solidFill>
              </a:rPr>
              <a:t>     От того, как малыш овладеет чтением, во многом зависит</a:t>
            </a: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rgbClr val="6600FF"/>
                </a:solidFill>
              </a:rPr>
              <a:t>успешность обучения в школе. Зная это, многие родители</a:t>
            </a: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rgbClr val="6600FF"/>
                </a:solidFill>
              </a:rPr>
              <a:t>начинают рано – например, в три года – знакомить своего</a:t>
            </a: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rgbClr val="6600FF"/>
                </a:solidFill>
              </a:rPr>
              <a:t>ребёнка с буквами. Как же они бывают удивлены и огорчены,</a:t>
            </a: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rgbClr val="6600FF"/>
                </a:solidFill>
              </a:rPr>
              <a:t>когда оказывается, что к пяти, шести годам малыш всё ещё</a:t>
            </a: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rgbClr val="6600FF"/>
                </a:solidFill>
              </a:rPr>
              <a:t>не умеет читать!</a:t>
            </a: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rgbClr val="6600FF"/>
                </a:solidFill>
              </a:rPr>
              <a:t> 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Можно ли учить чтению дошкольников? </a:t>
            </a: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sz="2000" dirty="0" smtClean="0">
                <a:solidFill>
                  <a:srgbClr val="6600FF"/>
                </a:solidFill>
              </a:rPr>
              <a:t>Известный российский психолог </a:t>
            </a:r>
            <a:r>
              <a:rPr lang="ru-RU" sz="2000" dirty="0" err="1" smtClean="0">
                <a:solidFill>
                  <a:srgbClr val="6600FF"/>
                </a:solidFill>
              </a:rPr>
              <a:t>Р.С.Немов</a:t>
            </a:r>
            <a:r>
              <a:rPr lang="ru-RU" sz="2000" dirty="0" smtClean="0">
                <a:solidFill>
                  <a:srgbClr val="6600FF"/>
                </a:solidFill>
              </a:rPr>
              <a:t> утверждает, что </a:t>
            </a: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rgbClr val="6600FF"/>
                </a:solidFill>
              </a:rPr>
              <a:t>обучение грамоте не только можно, но и необходимо перенести</a:t>
            </a: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rgbClr val="6600FF"/>
                </a:solidFill>
              </a:rPr>
              <a:t>из младшего школьного возраста в дошкольный. Чтению и письму</a:t>
            </a: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rgbClr val="6600FF"/>
                </a:solidFill>
              </a:rPr>
              <a:t>можно научить детей в дошкольном возрасте, сделав усваиваемое </a:t>
            </a: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rgbClr val="6600FF"/>
                </a:solidFill>
              </a:rPr>
              <a:t>нужным и интересным для ребёнка, тесно связав обучение грамоте  </a:t>
            </a: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rgbClr val="6600FF"/>
                </a:solidFill>
              </a:rPr>
              <a:t>                     с актуальными потребностями малыша, </a:t>
            </a: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rgbClr val="6600FF"/>
                </a:solidFill>
              </a:rPr>
              <a:t>                     и прежде всего </a:t>
            </a:r>
            <a:r>
              <a:rPr lang="ru-RU" sz="2000" b="1" dirty="0" smtClean="0">
                <a:solidFill>
                  <a:srgbClr val="6600FF"/>
                </a:solidFill>
              </a:rPr>
              <a:t>с игрой</a:t>
            </a:r>
            <a:r>
              <a:rPr lang="ru-RU" sz="2000" dirty="0" smtClean="0">
                <a:solidFill>
                  <a:srgbClr val="6600FF"/>
                </a:solidFill>
              </a:rPr>
              <a:t>!</a:t>
            </a:r>
          </a:p>
          <a:p>
            <a:pPr>
              <a:defRPr/>
            </a:pPr>
            <a:endParaRPr lang="ru-RU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381000" y="228600"/>
            <a:ext cx="8153400" cy="672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B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Уважаемые родители!</a:t>
            </a:r>
          </a:p>
          <a:p>
            <a:pPr>
              <a:defRPr/>
            </a:pPr>
            <a:r>
              <a:rPr lang="ru-RU" sz="240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Обучение ребёнка грамоте – дело непростое,  требующее терпения, времени, а также некоторых </a:t>
            </a:r>
            <a:r>
              <a:rPr lang="ru-RU" sz="2400" u="sng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специальных знаний</a:t>
            </a:r>
            <a:r>
              <a:rPr lang="ru-RU" sz="240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>
              <a:defRPr/>
            </a:pPr>
            <a:r>
              <a:rPr lang="ru-RU" sz="240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Одна из важнейших задач при обучении грамоте –           это овладение навыками анализа и синтеза слов. </a:t>
            </a:r>
          </a:p>
          <a:p>
            <a:pPr>
              <a:defRPr/>
            </a:pPr>
            <a:r>
              <a:rPr lang="ru-RU" sz="240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Без умения соединять звуки в слоги и слова выделять звуки из слова, определять их место и количество в слове ребёнок не научится хорошо читать и грамотно писать. </a:t>
            </a:r>
          </a:p>
          <a:p>
            <a:pPr>
              <a:defRPr/>
            </a:pPr>
            <a:r>
              <a:rPr lang="ru-RU" sz="240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Прежде чем обучать ребёнка, необходимо самим вспомнить некоторые правила русского языка!</a:t>
            </a:r>
          </a:p>
          <a:p>
            <a:pPr>
              <a:defRPr/>
            </a:pPr>
            <a:r>
              <a:rPr lang="ru-RU" sz="240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При обучении главное ПРАВИЛО: НЕ НАВРЕДИ!!!  </a:t>
            </a:r>
          </a:p>
          <a:p>
            <a:pPr>
              <a:defRPr/>
            </a:pPr>
            <a:r>
              <a:rPr lang="ru-RU" sz="240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ru-RU" sz="24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Помните: </a:t>
            </a:r>
            <a:r>
              <a:rPr lang="ru-RU" sz="240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ПЕРЕУЧИВАТЬ всегда намного труднее,   </a:t>
            </a:r>
          </a:p>
          <a:p>
            <a:pPr>
              <a:defRPr/>
            </a:pPr>
            <a:r>
              <a:rPr lang="ru-RU" sz="240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чем НАУЧИТЬ. </a:t>
            </a:r>
          </a:p>
          <a:p>
            <a:pPr>
              <a:defRPr/>
            </a:pPr>
            <a:r>
              <a:rPr lang="ru-RU" sz="240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Поэтому ваше обучение малыша </a:t>
            </a:r>
          </a:p>
          <a:p>
            <a:pPr>
              <a:defRPr/>
            </a:pPr>
            <a:r>
              <a:rPr lang="ru-RU" sz="240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должно быть </a:t>
            </a:r>
            <a:r>
              <a:rPr lang="ru-RU" sz="24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ГРАМОТНЫМ!</a:t>
            </a:r>
          </a:p>
          <a:p>
            <a:pPr>
              <a:defRPr/>
            </a:pPr>
            <a:endParaRPr lang="ru-RU" sz="2400">
              <a:solidFill>
                <a:srgbClr val="B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0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4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4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4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4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4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4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4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4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924800" cy="2895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«Для тех, </a:t>
            </a:r>
            <a:r>
              <a:rPr lang="ru-RU" b="1" dirty="0" smtClean="0"/>
              <a:t>кто подзабыл </a:t>
            </a:r>
            <a:br>
              <a:rPr lang="ru-RU" b="1" dirty="0" smtClean="0"/>
            </a:br>
            <a:r>
              <a:rPr lang="ru-RU" b="1" dirty="0" smtClean="0"/>
              <a:t>теорию русского языка</a:t>
            </a:r>
            <a:r>
              <a:rPr lang="ru-RU" dirty="0" smtClean="0"/>
              <a:t>»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3962400"/>
            <a:ext cx="32004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chemeClr val="folHlink"/>
                </a:solidFill>
                <a:effectLst/>
              </a:rPr>
              <a:t>Это должен знать каждый!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6870700" cy="9906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4294967295"/>
          </p:nvPr>
        </p:nvSpPr>
        <p:spPr>
          <a:xfrm>
            <a:off x="685800" y="1828800"/>
            <a:ext cx="7696200" cy="3505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Приступая к работе, познакомьтесь с обозначениями, принятыми при обучении детей грамоте                                 и запомните следующее:</a:t>
            </a:r>
          </a:p>
          <a:p>
            <a:pPr>
              <a:defRPr/>
            </a:pPr>
            <a:endParaRPr lang="ru-RU" dirty="0" smtClean="0"/>
          </a:p>
        </p:txBody>
      </p:sp>
      <p:pic>
        <p:nvPicPr>
          <p:cNvPr id="4" name="Picture 15" descr="AG00090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5486400"/>
            <a:ext cx="3333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02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2362200"/>
          </a:xfrm>
        </p:spPr>
        <p:txBody>
          <a:bodyPr/>
          <a:lstStyle/>
          <a:p>
            <a:pPr>
              <a:defRPr/>
            </a:pPr>
            <a:r>
              <a:rPr lang="ru-RU" b="1" smtClean="0">
                <a:solidFill>
                  <a:srgbClr val="C00000"/>
                </a:solidFill>
              </a:rPr>
              <a:t>Звуки и буквы.</a:t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sz="360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smtClean="0">
                <a:solidFill>
                  <a:srgbClr val="2C2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БУКВЫ:</a:t>
            </a: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62200"/>
            <a:ext cx="7924800" cy="4267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6600FF"/>
                </a:solidFill>
              </a:rPr>
              <a:t> В  русском  языке </a:t>
            </a:r>
            <a:r>
              <a:rPr lang="ru-RU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гласных  букв </a:t>
            </a:r>
            <a:r>
              <a:rPr lang="ru-RU" dirty="0" smtClean="0"/>
              <a:t>(</a:t>
            </a:r>
            <a:r>
              <a:rPr lang="ru-RU" b="1" dirty="0" smtClean="0"/>
              <a:t>а  о  у  э  </a:t>
            </a:r>
            <a:r>
              <a:rPr lang="ru-RU" b="1" dirty="0" err="1" smtClean="0"/>
              <a:t>ы</a:t>
            </a:r>
            <a:r>
              <a:rPr lang="ru-RU" b="1" dirty="0" smtClean="0"/>
              <a:t>  и  я  е  </a:t>
            </a:r>
            <a:r>
              <a:rPr lang="ru-RU" b="1" dirty="0" err="1" smtClean="0"/>
              <a:t>ё</a:t>
            </a:r>
            <a:r>
              <a:rPr lang="ru-RU" b="1" dirty="0" smtClean="0"/>
              <a:t>  </a:t>
            </a:r>
            <a:r>
              <a:rPr lang="ru-RU" b="1" dirty="0" err="1" smtClean="0"/>
              <a:t>ю</a:t>
            </a:r>
            <a:r>
              <a:rPr lang="ru-RU" dirty="0" smtClean="0"/>
              <a:t>), </a:t>
            </a:r>
          </a:p>
          <a:p>
            <a:pPr>
              <a:defRPr/>
            </a:pPr>
            <a:r>
              <a:rPr lang="ru-RU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согласная буква </a:t>
            </a:r>
          </a:p>
          <a:p>
            <a:pPr>
              <a:buFontTx/>
              <a:buNone/>
              <a:defRPr/>
            </a:pPr>
            <a:r>
              <a:rPr lang="ru-RU" dirty="0" smtClean="0"/>
              <a:t>(</a:t>
            </a:r>
            <a:r>
              <a:rPr lang="ru-RU" b="1" dirty="0" smtClean="0"/>
              <a:t>б  в  г  </a:t>
            </a:r>
            <a:r>
              <a:rPr lang="ru-RU" b="1" dirty="0" err="1" smtClean="0"/>
              <a:t>д</a:t>
            </a:r>
            <a:r>
              <a:rPr lang="ru-RU" b="1" dirty="0" smtClean="0"/>
              <a:t>  ж  </a:t>
            </a:r>
            <a:r>
              <a:rPr lang="ru-RU" b="1" dirty="0" err="1" smtClean="0"/>
              <a:t>з</a:t>
            </a:r>
            <a:r>
              <a:rPr lang="ru-RU" b="1" dirty="0" smtClean="0"/>
              <a:t>  </a:t>
            </a:r>
            <a:r>
              <a:rPr lang="ru-RU" b="1" dirty="0" err="1" smtClean="0"/>
              <a:t>й</a:t>
            </a:r>
            <a:r>
              <a:rPr lang="ru-RU" b="1" dirty="0" smtClean="0"/>
              <a:t>  к  л  м  </a:t>
            </a:r>
            <a:r>
              <a:rPr lang="ru-RU" b="1" dirty="0" err="1" smtClean="0"/>
              <a:t>н</a:t>
            </a:r>
            <a:r>
              <a:rPr lang="ru-RU" b="1" dirty="0" smtClean="0"/>
              <a:t>  </a:t>
            </a:r>
            <a:r>
              <a:rPr lang="ru-RU" b="1" dirty="0" err="1" smtClean="0"/>
              <a:t>п</a:t>
            </a:r>
            <a:r>
              <a:rPr lang="ru-RU" b="1" dirty="0" smtClean="0"/>
              <a:t>  </a:t>
            </a:r>
            <a:r>
              <a:rPr lang="ru-RU" b="1" dirty="0" err="1" smtClean="0"/>
              <a:t>р</a:t>
            </a:r>
            <a:r>
              <a:rPr lang="ru-RU" b="1" dirty="0" smtClean="0"/>
              <a:t> с  т  </a:t>
            </a:r>
            <a:r>
              <a:rPr lang="ru-RU" b="1" dirty="0" err="1" smtClean="0"/>
              <a:t>ф</a:t>
            </a:r>
            <a:r>
              <a:rPr lang="ru-RU" b="1" dirty="0" smtClean="0"/>
              <a:t>  </a:t>
            </a:r>
            <a:r>
              <a:rPr lang="ru-RU" b="1" dirty="0" err="1" smtClean="0"/>
              <a:t>х</a:t>
            </a:r>
            <a:r>
              <a:rPr lang="ru-RU" b="1" dirty="0" smtClean="0"/>
              <a:t>  </a:t>
            </a:r>
            <a:r>
              <a:rPr lang="ru-RU" b="1" dirty="0" err="1" smtClean="0"/>
              <a:t>ц</a:t>
            </a:r>
            <a:r>
              <a:rPr lang="ru-RU" b="1" dirty="0" smtClean="0"/>
              <a:t>  ч  </a:t>
            </a:r>
            <a:r>
              <a:rPr lang="ru-RU" b="1" dirty="0" err="1" smtClean="0"/>
              <a:t>ш</a:t>
            </a:r>
            <a:r>
              <a:rPr lang="ru-RU" b="1" dirty="0" smtClean="0"/>
              <a:t>  </a:t>
            </a:r>
            <a:r>
              <a:rPr lang="ru-RU" b="1" dirty="0" err="1" smtClean="0"/>
              <a:t>щ</a:t>
            </a:r>
            <a:r>
              <a:rPr lang="ru-RU" dirty="0" smtClean="0"/>
              <a:t>)  </a:t>
            </a:r>
          </a:p>
          <a:p>
            <a:pPr>
              <a:defRPr/>
            </a:pPr>
            <a:r>
              <a:rPr lang="ru-RU" dirty="0" smtClean="0">
                <a:solidFill>
                  <a:srgbClr val="6600FF"/>
                </a:solidFill>
              </a:rPr>
              <a:t>и  ещё  </a:t>
            </a:r>
            <a:r>
              <a:rPr lang="ru-RU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особенные  буквы </a:t>
            </a:r>
            <a:r>
              <a:rPr lang="ru-RU" dirty="0" smtClean="0">
                <a:solidFill>
                  <a:srgbClr val="6600FF"/>
                </a:solidFill>
              </a:rPr>
              <a:t>– </a:t>
            </a:r>
          </a:p>
          <a:p>
            <a:pPr>
              <a:buFontTx/>
              <a:buNone/>
              <a:defRPr/>
            </a:pPr>
            <a:r>
              <a:rPr lang="ru-RU" dirty="0" smtClean="0"/>
              <a:t>                                      </a:t>
            </a:r>
            <a:r>
              <a:rPr lang="ru-RU" dirty="0" smtClean="0">
                <a:solidFill>
                  <a:srgbClr val="6600FF"/>
                </a:solidFill>
              </a:rPr>
              <a:t>это  </a:t>
            </a:r>
            <a:r>
              <a:rPr lang="ru-RU" b="1" dirty="0" err="1" smtClean="0">
                <a:solidFill>
                  <a:schemeClr val="accent5">
                    <a:lumMod val="10000"/>
                  </a:schemeClr>
                </a:solidFill>
              </a:rPr>
              <a:t>ь</a:t>
            </a:r>
            <a:r>
              <a:rPr lang="ru-RU" dirty="0" smtClean="0">
                <a:solidFill>
                  <a:srgbClr val="6600FF"/>
                </a:solidFill>
              </a:rPr>
              <a:t>  и  </a:t>
            </a:r>
            <a:r>
              <a:rPr lang="ru-RU" b="1" dirty="0" err="1" smtClean="0"/>
              <a:t>ъ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Разобраться  со  звуками 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поможет  схема: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ЗВУКИ РЕЧИ: 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Таблица 8"/>
          <p:cNvSpPr>
            <a:spLocks noGrp="1" noTextEdit="1"/>
          </p:cNvSpPr>
          <p:nvPr>
            <p:ph type="tbl" idx="1"/>
          </p:nvPr>
        </p:nvSpPr>
        <p:spPr/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57200" y="1752600"/>
          <a:ext cx="7848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91440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Гласные:</a:t>
                      </a:r>
                      <a:r>
                        <a:rPr lang="ru-RU" sz="4000" b="1" dirty="0" smtClean="0"/>
                        <a:t> 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Согласные:</a:t>
                      </a:r>
                    </a:p>
                  </a:txBody>
                  <a:tcPr/>
                </a:tc>
              </a:tr>
              <a:tr h="2498774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[а] [о] [у] [и] [э] [</a:t>
                      </a:r>
                      <a:r>
                        <a:rPr lang="ru-RU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ы</a:t>
                      </a: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]</a:t>
                      </a:r>
                      <a:endParaRPr lang="ru-RU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Их так много,                                         что все они не помещаются               в этом прямоугольнике</a:t>
                      </a:r>
                      <a:endParaRPr lang="ru-RU" sz="2800" b="1" dirty="0" smtClean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Согласные  звуки  делятся  на 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твёрдые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 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мягкие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800" dirty="0" smtClean="0">
                <a:solidFill>
                  <a:srgbClr val="6600FF"/>
                </a:solidFill>
              </a:rPr>
              <a:t>Например: </a:t>
            </a:r>
            <a:endParaRPr lang="ru-RU" sz="2800" dirty="0">
              <a:solidFill>
                <a:srgbClr val="66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29100" cy="21336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400" dirty="0" smtClean="0"/>
              <a:t>в  слове  </a:t>
            </a:r>
            <a:r>
              <a:rPr lang="ru-RU" sz="2400" i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трон</a:t>
            </a:r>
            <a:r>
              <a:rPr lang="ru-RU" sz="2400" i="1" dirty="0" smtClean="0">
                <a:solidFill>
                  <a:srgbClr val="6600FF"/>
                </a:solidFill>
              </a:rPr>
              <a:t> </a:t>
            </a:r>
            <a:r>
              <a:rPr lang="ru-RU" sz="2400" i="1" dirty="0" smtClean="0"/>
              <a:t> </a:t>
            </a:r>
            <a:r>
              <a:rPr lang="ru-RU" sz="2400" dirty="0" smtClean="0"/>
              <a:t>[</a:t>
            </a:r>
            <a:r>
              <a:rPr lang="ru-RU" sz="2400" dirty="0" err="1" smtClean="0"/>
              <a:t>н</a:t>
            </a:r>
            <a:r>
              <a:rPr lang="ru-RU" sz="2400" dirty="0" smtClean="0"/>
              <a:t>] – твёрдый  согласный  </a:t>
            </a:r>
            <a:r>
              <a:rPr lang="ru-RU" sz="5400" dirty="0" smtClean="0">
                <a:solidFill>
                  <a:srgbClr val="0000FF"/>
                </a:solidFill>
              </a:rPr>
              <a:t>●</a:t>
            </a:r>
          </a:p>
          <a:p>
            <a:pPr>
              <a:defRPr/>
            </a:pPr>
            <a:endParaRPr lang="ru-RU" sz="32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4229100" cy="21336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400" dirty="0" smtClean="0"/>
              <a:t>а  в  слове  </a:t>
            </a:r>
            <a:r>
              <a:rPr lang="ru-RU" sz="2400" i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тронь </a:t>
            </a:r>
            <a:r>
              <a:rPr lang="ru-RU" sz="2400" i="1" dirty="0" smtClean="0"/>
              <a:t> </a:t>
            </a:r>
            <a:r>
              <a:rPr lang="ru-RU" sz="2400" dirty="0" smtClean="0"/>
              <a:t>[</a:t>
            </a:r>
            <a:r>
              <a:rPr lang="ru-RU" sz="2400" dirty="0" err="1" smtClean="0"/>
              <a:t>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ru-RU" sz="2400" dirty="0" smtClean="0"/>
              <a:t>] – мягкий  согласный </a:t>
            </a:r>
            <a:r>
              <a:rPr lang="ru-RU" sz="5400" dirty="0" smtClean="0">
                <a:solidFill>
                  <a:srgbClr val="00B050"/>
                </a:solidFill>
              </a:rPr>
              <a:t>●</a:t>
            </a:r>
          </a:p>
          <a:p>
            <a:pPr>
              <a:buFontTx/>
              <a:buNone/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Примечание: </a:t>
            </a:r>
            <a:r>
              <a:rPr lang="ru-RU" sz="1400" b="1" dirty="0" smtClean="0">
                <a:solidFill>
                  <a:srgbClr val="6600FF"/>
                </a:solidFill>
              </a:rPr>
              <a:t>мягкость согласного звука    </a:t>
            </a:r>
          </a:p>
          <a:p>
            <a:pPr>
              <a:buFontTx/>
              <a:buNone/>
              <a:defRPr/>
            </a:pPr>
            <a:r>
              <a:rPr lang="ru-RU" sz="1400" b="1" dirty="0" smtClean="0">
                <a:solidFill>
                  <a:srgbClr val="6600FF"/>
                </a:solidFill>
              </a:rPr>
              <a:t>                обозначается значком: </a:t>
            </a:r>
            <a:r>
              <a:rPr lang="ru-RU" sz="18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endParaRPr lang="ru-RU" sz="1800" dirty="0" smtClean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3200" dirty="0"/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1219200" y="3962400"/>
            <a:ext cx="76962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400" u="sng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Запомните: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>
                <a:cs typeface="Times New Roman" pitchFamily="18" charset="0"/>
              </a:rPr>
              <a:t>звуки </a:t>
            </a:r>
            <a:r>
              <a:rPr lang="ru-RU" sz="2400" b="1" dirty="0">
                <a:cs typeface="Times New Roman" pitchFamily="18" charset="0"/>
              </a:rPr>
              <a:t>[</a:t>
            </a:r>
            <a:r>
              <a:rPr lang="ru-RU" sz="2400" b="1" dirty="0" err="1">
                <a:cs typeface="Times New Roman" pitchFamily="18" charset="0"/>
              </a:rPr>
              <a:t>ш</a:t>
            </a:r>
            <a:r>
              <a:rPr lang="ru-RU" sz="2400" b="1" dirty="0">
                <a:cs typeface="Times New Roman" pitchFamily="18" charset="0"/>
              </a:rPr>
              <a:t>] [ж] [</a:t>
            </a:r>
            <a:r>
              <a:rPr lang="ru-RU" sz="2400" b="1" dirty="0" err="1">
                <a:cs typeface="Times New Roman" pitchFamily="18" charset="0"/>
              </a:rPr>
              <a:t>ц</a:t>
            </a:r>
            <a:r>
              <a:rPr lang="ru-RU" sz="2400" b="1" dirty="0">
                <a:cs typeface="Times New Roman" pitchFamily="18" charset="0"/>
              </a:rPr>
              <a:t>]</a:t>
            </a:r>
            <a:r>
              <a:rPr lang="ru-RU" sz="2400" dirty="0">
                <a:cs typeface="Times New Roman" pitchFamily="18" charset="0"/>
              </a:rPr>
              <a:t> – всегда  твёрдые </a:t>
            </a:r>
            <a:r>
              <a:rPr lang="ru-RU" sz="4000" dirty="0">
                <a:solidFill>
                  <a:srgbClr val="0000FF"/>
                </a:solidFill>
              </a:rPr>
              <a:t>●</a:t>
            </a:r>
          </a:p>
          <a:p>
            <a:pPr eaLnBrk="0" hangingPunct="0">
              <a:defRPr/>
            </a:pPr>
            <a:r>
              <a:rPr lang="ru-RU" sz="2400" dirty="0">
                <a:cs typeface="Times New Roman" pitchFamily="18" charset="0"/>
              </a:rPr>
              <a:t>                    звуки </a:t>
            </a:r>
            <a:r>
              <a:rPr lang="ru-RU" sz="2400" b="1" dirty="0">
                <a:cs typeface="Times New Roman" pitchFamily="18" charset="0"/>
              </a:rPr>
              <a:t>[</a:t>
            </a:r>
            <a:r>
              <a:rPr lang="ru-RU" sz="2400" b="1" dirty="0" err="1">
                <a:cs typeface="Times New Roman" pitchFamily="18" charset="0"/>
              </a:rPr>
              <a:t>й</a:t>
            </a:r>
            <a:r>
              <a:rPr lang="ru-RU" sz="2400" b="1" dirty="0">
                <a:cs typeface="Times New Roman" pitchFamily="18" charset="0"/>
              </a:rPr>
              <a:t>] [ч] [</a:t>
            </a:r>
            <a:r>
              <a:rPr lang="ru-RU" sz="2400" b="1" dirty="0" err="1">
                <a:cs typeface="Times New Roman" pitchFamily="18" charset="0"/>
              </a:rPr>
              <a:t>щ</a:t>
            </a:r>
            <a:r>
              <a:rPr lang="ru-RU" sz="2400" b="1" dirty="0">
                <a:cs typeface="Times New Roman" pitchFamily="18" charset="0"/>
              </a:rPr>
              <a:t>]</a:t>
            </a:r>
            <a:r>
              <a:rPr lang="ru-RU" sz="2400" dirty="0">
                <a:cs typeface="Times New Roman" pitchFamily="18" charset="0"/>
              </a:rPr>
              <a:t> – всегда  мягкие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4000" dirty="0">
                <a:solidFill>
                  <a:srgbClr val="00B050"/>
                </a:solidFill>
              </a:rPr>
              <a:t>●</a:t>
            </a:r>
          </a:p>
          <a:p>
            <a:pPr eaLnBrk="0" hangingPunct="0">
              <a:defRPr/>
            </a:pPr>
            <a:r>
              <a:rPr lang="ru-RU" sz="2400" dirty="0">
                <a:cs typeface="Times New Roman" pitchFamily="18" charset="0"/>
              </a:rPr>
              <a:t>       все  остальные  согласные  звуки  </a:t>
            </a:r>
          </a:p>
          <a:p>
            <a:pPr eaLnBrk="0" hangingPunct="0">
              <a:defRPr/>
            </a:pPr>
            <a:r>
              <a:rPr lang="ru-RU" sz="2400" dirty="0">
                <a:cs typeface="Times New Roman" pitchFamily="18" charset="0"/>
              </a:rPr>
              <a:t>       могут  быть  как  твёрдыми, так  и  мягкими: </a:t>
            </a:r>
          </a:p>
          <a:p>
            <a:pPr eaLnBrk="0" hangingPunct="0">
              <a:defRPr/>
            </a:pPr>
            <a:r>
              <a:rPr lang="ru-RU" sz="2400" dirty="0">
                <a:cs typeface="Times New Roman" pitchFamily="18" charset="0"/>
              </a:rPr>
              <a:t>                            [б] – [</a:t>
            </a:r>
            <a:r>
              <a:rPr lang="ru-RU" sz="2400" dirty="0" err="1">
                <a:cs typeface="Times New Roman" pitchFamily="18" charset="0"/>
              </a:rPr>
              <a:t>б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’</a:t>
            </a:r>
            <a:r>
              <a:rPr lang="ru-RU" sz="2400" dirty="0">
                <a:cs typeface="Times New Roman" pitchFamily="18" charset="0"/>
              </a:rPr>
              <a:t>], [в] – [</a:t>
            </a:r>
            <a:r>
              <a:rPr lang="ru-RU" sz="2400" dirty="0" err="1">
                <a:cs typeface="Times New Roman" pitchFamily="18" charset="0"/>
              </a:rPr>
              <a:t>в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’</a:t>
            </a:r>
            <a:r>
              <a:rPr lang="ru-RU" sz="2400" dirty="0">
                <a:cs typeface="Times New Roman" pitchFamily="18" charset="0"/>
              </a:rPr>
              <a:t>], [</a:t>
            </a:r>
            <a:r>
              <a:rPr lang="ru-RU" sz="2400" dirty="0" err="1">
                <a:cs typeface="Times New Roman" pitchFamily="18" charset="0"/>
              </a:rPr>
              <a:t>р</a:t>
            </a:r>
            <a:r>
              <a:rPr lang="ru-RU" sz="2400" dirty="0">
                <a:cs typeface="Times New Roman" pitchFamily="18" charset="0"/>
              </a:rPr>
              <a:t>] – [</a:t>
            </a:r>
            <a:r>
              <a:rPr lang="ru-RU" sz="2400" dirty="0" err="1">
                <a:cs typeface="Times New Roman" pitchFamily="18" charset="0"/>
              </a:rPr>
              <a:t>р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’</a:t>
            </a:r>
            <a:r>
              <a:rPr lang="ru-RU" sz="2400" dirty="0">
                <a:cs typeface="Times New Roman" pitchFamily="18" charset="0"/>
              </a:rPr>
              <a:t>]…</a:t>
            </a:r>
            <a:endParaRPr 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066800"/>
          </a:xfrm>
        </p:spPr>
        <p:txBody>
          <a:bodyPr/>
          <a:lstStyle/>
          <a:p>
            <a:pPr>
              <a:defRPr/>
            </a:pP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  <a:endParaRPr lang="ru-RU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3600" i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Сейчас мы  различаем  согласные звуки по принципу их твёрдости / мягкости, оставляя пока за рамками различение этих звуков по принципу звонкости/ глухости.</a:t>
            </a:r>
            <a:r>
              <a:rPr lang="ru-RU" sz="36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endParaRPr lang="ru-RU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1525</TotalTime>
  <Words>1329</Words>
  <Application>Microsoft PowerPoint</Application>
  <PresentationFormat>Экран (4:3)</PresentationFormat>
  <Paragraphs>179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Comic Sans MS</vt:lpstr>
      <vt:lpstr>Arial</vt:lpstr>
      <vt:lpstr>Calibri</vt:lpstr>
      <vt:lpstr>Georgia</vt:lpstr>
      <vt:lpstr>Times New Roman</vt:lpstr>
      <vt:lpstr>Пастель</vt:lpstr>
      <vt:lpstr>Слайд 1</vt:lpstr>
      <vt:lpstr>Обучение ребёнка грамоте –  очень важный этап в его развитии. </vt:lpstr>
      <vt:lpstr>Слайд 3</vt:lpstr>
      <vt:lpstr>«Для тех, кто подзабыл  теорию русского языка»</vt:lpstr>
      <vt:lpstr>Внимание!</vt:lpstr>
      <vt:lpstr>Звуки и буквы.  БУКВЫ: </vt:lpstr>
      <vt:lpstr>   Разобраться  со  звуками   поможет  схема:  ЗВУКИ РЕЧИ: </vt:lpstr>
      <vt:lpstr>Согласные  звуки  делятся  на  твёрдые  и  мягкие.  Например: </vt:lpstr>
      <vt:lpstr>Внимание!</vt:lpstr>
      <vt:lpstr>Гласные  я е ё ю могут  обозначать</vt:lpstr>
      <vt:lpstr>Запомните:  звуки речи мы слышим и произносим,  а буквы мы видим и пишем!</vt:lpstr>
      <vt:lpstr>Помните!</vt:lpstr>
      <vt:lpstr>      Советы,  которые помогут вам в работе с малышами:</vt:lpstr>
      <vt:lpstr>Слайд 14</vt:lpstr>
      <vt:lpstr>Тренировочные упражнения!</vt:lpstr>
      <vt:lpstr>Закрепляем знания  о звуках речи:</vt:lpstr>
      <vt:lpstr>Называем звуки в слове: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Татьяна</cp:lastModifiedBy>
  <cp:revision>140</cp:revision>
  <cp:lastPrinted>1601-01-01T00:00:00Z</cp:lastPrinted>
  <dcterms:created xsi:type="dcterms:W3CDTF">1601-01-01T00:00:00Z</dcterms:created>
  <dcterms:modified xsi:type="dcterms:W3CDTF">2013-11-30T19:31:29Z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