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310" r:id="rId2"/>
    <p:sldId id="256" r:id="rId3"/>
    <p:sldId id="285" r:id="rId4"/>
    <p:sldId id="286" r:id="rId5"/>
    <p:sldId id="282" r:id="rId6"/>
    <p:sldId id="283" r:id="rId7"/>
    <p:sldId id="289" r:id="rId8"/>
    <p:sldId id="291" r:id="rId9"/>
    <p:sldId id="272" r:id="rId10"/>
    <p:sldId id="295" r:id="rId11"/>
    <p:sldId id="293" r:id="rId12"/>
    <p:sldId id="292" r:id="rId13"/>
    <p:sldId id="306" r:id="rId14"/>
    <p:sldId id="257" r:id="rId15"/>
    <p:sldId id="260" r:id="rId16"/>
    <p:sldId id="261" r:id="rId17"/>
    <p:sldId id="258" r:id="rId18"/>
    <p:sldId id="262" r:id="rId19"/>
    <p:sldId id="263" r:id="rId20"/>
    <p:sldId id="267" r:id="rId21"/>
    <p:sldId id="271" r:id="rId22"/>
    <p:sldId id="269" r:id="rId23"/>
    <p:sldId id="300" r:id="rId24"/>
    <p:sldId id="298" r:id="rId25"/>
    <p:sldId id="259" r:id="rId26"/>
    <p:sldId id="305" r:id="rId27"/>
    <p:sldId id="30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FC4D-5F9E-446E-905F-C268C7B3A700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4B5E-EC97-4FB3-811B-BDA36C5D74A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FC4D-5F9E-446E-905F-C268C7B3A700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4B5E-EC97-4FB3-811B-BDA36C5D7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FC4D-5F9E-446E-905F-C268C7B3A700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4B5E-EC97-4FB3-811B-BDA36C5D7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FC4D-5F9E-446E-905F-C268C7B3A700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4B5E-EC97-4FB3-811B-BDA36C5D7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FC4D-5F9E-446E-905F-C268C7B3A700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4B5E-EC97-4FB3-811B-BDA36C5D74A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FC4D-5F9E-446E-905F-C268C7B3A700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4B5E-EC97-4FB3-811B-BDA36C5D7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FC4D-5F9E-446E-905F-C268C7B3A700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4B5E-EC97-4FB3-811B-BDA36C5D7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FC4D-5F9E-446E-905F-C268C7B3A700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4B5E-EC97-4FB3-811B-BDA36C5D7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FC4D-5F9E-446E-905F-C268C7B3A700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4B5E-EC97-4FB3-811B-BDA36C5D7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FC4D-5F9E-446E-905F-C268C7B3A700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4B5E-EC97-4FB3-811B-BDA36C5D74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FC4D-5F9E-446E-905F-C268C7B3A700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2684B5E-EC97-4FB3-811B-BDA36C5D74A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10FC4D-5F9E-446E-905F-C268C7B3A700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684B5E-EC97-4FB3-811B-BDA36C5D74AD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stihi.ru/pics/2010/02/09/3616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ilverspoons.ru/classes/wmimage.php?image=6182-01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ssia.rin.ru/guides/6886.html" TargetMode="External"/><Relationship Id="rId2" Type="http://schemas.openxmlformats.org/officeDocument/2006/relationships/hyperlink" Target="http://russia.rin.ru/guides/4397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istory.rin.r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ban.r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ussia.rin.ru/guides/11200.html" TargetMode="External"/><Relationship Id="rId2" Type="http://schemas.openxmlformats.org/officeDocument/2006/relationships/hyperlink" Target="http://edu.rin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ssia.rin.ru/guides/4193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ban.r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ban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ban.ru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ban.ru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ban.ru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ban.ru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m-guide.ru/poi/foto/2256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photoshare.ru/data/36/36836/1/3w1quk-fvv.jpg?2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museum.elcom.ru/upload/medialibrary/353/35369d8e12853c54fffebb6d6184f650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7776864" cy="2592288"/>
          </a:xfrm>
        </p:spPr>
        <p:txBody>
          <a:bodyPr/>
          <a:lstStyle/>
          <a:p>
            <a:r>
              <a:rPr lang="ru-RU" dirty="0" smtClean="0"/>
              <a:t>       </a:t>
            </a:r>
            <a:r>
              <a:rPr lang="ru-RU" sz="5400" dirty="0" smtClean="0"/>
              <a:t>ИСКУССТВО МСТЁРЫ 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789040"/>
            <a:ext cx="6912768" cy="25202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Русские народные промыслы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подготовила Кудрявцева Л.А.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27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артинка 9 из 12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32656"/>
            <a:ext cx="54311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Мстёрские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шкатулки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7277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а 84 из 25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332656"/>
            <a:ext cx="3240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effectLst/>
              </a:rPr>
              <a:t>Мстёрская</a:t>
            </a:r>
            <a:r>
              <a:rPr lang="ru-RU" sz="2800" dirty="0" smtClean="0">
                <a:effectLst/>
              </a:rPr>
              <a:t> серебряная посуда</a:t>
            </a:r>
          </a:p>
        </p:txBody>
      </p:sp>
    </p:spTree>
    <p:extLst>
      <p:ext uri="{BB962C8B-B14F-4D97-AF65-F5344CB8AC3E}">
        <p14:creationId xmlns:p14="http://schemas.microsoft.com/office/powerpoint/2010/main" val="388211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vomstyore.ru/_ph/120/2/2105903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05"/>
            <a:ext cx="92669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404664"/>
            <a:ext cx="54651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effectLst/>
              </a:rPr>
              <a:t>Мстёрская</a:t>
            </a:r>
            <a:r>
              <a:rPr lang="ru-RU" sz="2800" dirty="0" smtClean="0">
                <a:effectLst/>
              </a:rPr>
              <a:t> вышивка</a:t>
            </a:r>
          </a:p>
        </p:txBody>
      </p:sp>
    </p:spTree>
    <p:extLst>
      <p:ext uri="{BB962C8B-B14F-4D97-AF65-F5344CB8AC3E}">
        <p14:creationId xmlns:p14="http://schemas.microsoft.com/office/powerpoint/2010/main" val="89499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cirota.ru/forum/images/89/8909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65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548680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effectLst/>
              </a:rPr>
              <a:t>В тематике преобладают </a:t>
            </a:r>
            <a:r>
              <a:rPr lang="ru-RU" sz="4000" dirty="0" smtClean="0">
                <a:effectLst/>
                <a:hlinkClick r:id="rId2"/>
              </a:rPr>
              <a:t>русские</a:t>
            </a:r>
            <a:r>
              <a:rPr lang="ru-RU" sz="4000" dirty="0" smtClean="0">
                <a:effectLst/>
              </a:rPr>
              <a:t> народные </a:t>
            </a:r>
            <a:r>
              <a:rPr lang="ru-RU" sz="4000" b="1" dirty="0" smtClean="0">
                <a:effectLst/>
                <a:hlinkClick r:id="rId3"/>
              </a:rPr>
              <a:t>сказки</a:t>
            </a:r>
            <a:r>
              <a:rPr lang="ru-RU" sz="4000" dirty="0" smtClean="0">
                <a:effectLst/>
              </a:rPr>
              <a:t>, бытовые сюжеты, </a:t>
            </a:r>
            <a:r>
              <a:rPr lang="ru-RU" sz="4000" dirty="0" smtClean="0">
                <a:effectLst/>
                <a:hlinkClick r:id="rId4"/>
              </a:rPr>
              <a:t>исторические</a:t>
            </a:r>
            <a:r>
              <a:rPr lang="ru-RU" sz="4000" dirty="0" smtClean="0">
                <a:effectLst/>
              </a:rPr>
              <a:t> и архитектурные памятники. Действие в </a:t>
            </a:r>
            <a:r>
              <a:rPr lang="ru-RU" sz="4000" dirty="0" err="1" smtClean="0">
                <a:effectLst/>
              </a:rPr>
              <a:t>мстерских</a:t>
            </a:r>
            <a:r>
              <a:rPr lang="ru-RU" sz="4000" dirty="0" smtClean="0">
                <a:effectLst/>
              </a:rPr>
              <a:t> </a:t>
            </a:r>
            <a:r>
              <a:rPr lang="ru-RU" sz="4000" b="1" dirty="0" smtClean="0">
                <a:effectLst/>
              </a:rPr>
              <a:t>миниатюрах</a:t>
            </a:r>
            <a:r>
              <a:rPr lang="ru-RU" sz="4000" dirty="0" smtClean="0">
                <a:effectLst/>
              </a:rPr>
              <a:t> происходит на фоне сказочного гористого или среднерусского ландшафта, местного пейзажа.</a:t>
            </a:r>
            <a:br>
              <a:rPr lang="ru-RU" sz="4000" dirty="0" smtClean="0">
                <a:effectLst/>
              </a:rPr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7255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4.imageban.ru/out/2011/06/16/8504db51e65940a1a3ef47768f8530e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62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4.imageban.ru/out/2011/06/16/589fbad1d7ad762c1f1d20148be0b5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0" y="0"/>
            <a:ext cx="91252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62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908720"/>
            <a:ext cx="574238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effectLst/>
              </a:rPr>
              <a:t>Цветовая гамма </a:t>
            </a:r>
            <a:r>
              <a:rPr lang="ru-RU" sz="4000" dirty="0" err="1" smtClean="0">
                <a:effectLst/>
              </a:rPr>
              <a:t>Мстерской</a:t>
            </a:r>
            <a:r>
              <a:rPr lang="ru-RU" sz="4000" dirty="0" smtClean="0">
                <a:effectLst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effectLst/>
                <a:hlinkClick r:id="rId2"/>
              </a:rPr>
              <a:t>школы</a:t>
            </a:r>
            <a:r>
              <a:rPr lang="ru-RU" sz="4000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sz="4000" dirty="0" smtClean="0">
                <a:effectLst/>
              </a:rPr>
              <a:t>- голубовато-серебристая, охристо-желтая и </a:t>
            </a:r>
            <a:r>
              <a:rPr lang="ru-RU" sz="4000" b="1" dirty="0" smtClean="0">
                <a:effectLst/>
                <a:hlinkClick r:id="rId3"/>
              </a:rPr>
              <a:t>красная</a:t>
            </a:r>
            <a:r>
              <a:rPr lang="ru-RU" sz="4000" dirty="0" smtClean="0">
                <a:effectLst/>
              </a:rPr>
              <a:t>.</a:t>
            </a:r>
            <a:br>
              <a:rPr lang="ru-RU" sz="4000" dirty="0" smtClean="0">
                <a:effectLst/>
              </a:rPr>
            </a:br>
            <a:r>
              <a:rPr lang="ru-RU" sz="4000" dirty="0" smtClean="0">
                <a:effectLst/>
              </a:rPr>
              <a:t>В </a:t>
            </a:r>
            <a:r>
              <a:rPr lang="ru-RU" sz="4000" b="1" dirty="0" smtClean="0">
                <a:effectLst/>
                <a:hlinkClick r:id="rId4"/>
              </a:rPr>
              <a:t>изделиях</a:t>
            </a:r>
            <a:r>
              <a:rPr lang="ru-RU" sz="4000" dirty="0" smtClean="0">
                <a:effectLst/>
              </a:rPr>
              <a:t> сочетаются растительные и геометрические узоры.</a:t>
            </a:r>
            <a:br>
              <a:rPr lang="ru-RU" sz="4000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200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3.imageban.ru/out/2011/06/16/c53deefec1ffe24fc52368beb091085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1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1.imageban.ru/out/2011/06/16/8405a131da5fd47130bbf9068bb662d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51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76672"/>
            <a:ext cx="86764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Мстёра </a:t>
            </a:r>
            <a:r>
              <a:rPr lang="ru-RU" sz="4400" dirty="0" smtClean="0"/>
              <a:t>- </a:t>
            </a:r>
            <a:r>
              <a:rPr lang="ru-RU" sz="4400" dirty="0"/>
              <a:t>край нехоженых лесов и полевых цветов, особый, живущий своей необычной жизнью цветистый мир красок и образов. В самом названии "Мстёра" звучит что-то былинное, сказочное. </a:t>
            </a:r>
            <a:r>
              <a:rPr lang="ru-RU" sz="4400" dirty="0" smtClean="0"/>
              <a:t>Здесь своеобразная полусказочная природа.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9235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4.imageban.ru/out/2011/06/16/7917fa1e0fcc2ae154833e8c0596822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66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3.imageban.ru/out/2011/06/16/f9530ad1f3f47feb94f6c68a2d051aaf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05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err="1" smtClean="0">
                <a:effectLst/>
              </a:rPr>
              <a:t>Мстерский</a:t>
            </a:r>
            <a:r>
              <a:rPr lang="ru-RU" sz="4400" dirty="0" smtClean="0">
                <a:effectLst/>
              </a:rPr>
              <a:t> стиль характеризуется также своим пониманием композиции: она всегда строится в пейзаже, на цветных фонах, во взаимодействии с живыми существами – человеком, животными и птицами.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29460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1.imageban.ru/out/2011/06/16/130a2953dd09819d7623526c040bd70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57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2.imageban.ru/out/2011/06/16/3e5c800aa550b2ee34a0ed104e2fa58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68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Картинка 1 из 35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32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35896" y="4869160"/>
            <a:ext cx="540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Во Мстёре есть свой музей, где представлены лучшие работы мастеров за много лет.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9737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артинка 91 из 35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26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Картинка 17 из 35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77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Изображение\Изображение 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8" y="-17140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1720" y="0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Имя поселку дала река </a:t>
            </a:r>
            <a:r>
              <a:rPr lang="ru-RU" sz="2000" dirty="0" err="1" smtClean="0"/>
              <a:t>Мстёрка</a:t>
            </a:r>
            <a:r>
              <a:rPr lang="ru-RU" sz="2000" dirty="0" smtClean="0"/>
              <a:t> -  до начала 20-го века поселение  называлось Богоявленской слободой - по имени местного Богоявленского храма.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950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russian-church.ru/data/vladimir/images/4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18" y="0"/>
            <a:ext cx="9199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404665"/>
            <a:ext cx="6030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Свято-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Богоявленский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монастырь в поселке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Мстера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5292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892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Во Мстёре «всё пропитано тайной...». Вот, например, люди...Они здесь на редкость приветливы и отзывчивы. </a:t>
            </a:r>
            <a:r>
              <a:rPr lang="ru-RU" sz="2800" dirty="0" smtClean="0"/>
              <a:t>-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988840"/>
            <a:ext cx="88924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Так уж исстари здесь повелось, что люди здесь передавали своё мастерство близким по духу - ученикам, родственникам, и секреты ремесла сохраняются по сию пору.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933056"/>
            <a:ext cx="900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З</a:t>
            </a:r>
            <a:r>
              <a:rPr lang="ru-RU" sz="3200" dirty="0" smtClean="0"/>
              <a:t>десь в каждом доме живут творческие люди, мастера вышивки, лаковой миниатюры, ювелиры. Представляете?! Что ни дом, то два - три лауреата какой-нибудь премии, а то и заслуженный или даже народный художник. Такие вот традиции...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3301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vomstyore.ru/_ph/234/2/68142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1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vomstyore.ru/_ph/296/2/239087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48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8301608" cy="5390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Сама по себе живописная природа </a:t>
            </a:r>
            <a:r>
              <a:rPr lang="ru-RU" sz="4400" dirty="0" err="1" smtClean="0"/>
              <a:t>Мстёры</a:t>
            </a:r>
            <a:r>
              <a:rPr lang="ru-RU" sz="4400" dirty="0" smtClean="0"/>
              <a:t> располагает к творческой деятельности. Наверно именно поэтому в посёлке столько художников, поэтов и просто творческих людей.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04597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92696"/>
            <a:ext cx="8568952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err="1" smtClean="0">
                <a:effectLst/>
              </a:rPr>
              <a:t>Мстерские</a:t>
            </a:r>
            <a:r>
              <a:rPr lang="ru-RU" sz="4400" dirty="0" smtClean="0">
                <a:effectLst/>
              </a:rPr>
              <a:t> мастера выпускают </a:t>
            </a:r>
            <a:r>
              <a:rPr lang="ru-RU" sz="4400" dirty="0"/>
              <a:t> </a:t>
            </a:r>
            <a:r>
              <a:rPr lang="ru-RU" sz="4400" dirty="0" smtClean="0">
                <a:effectLst/>
              </a:rPr>
              <a:t>разные по формам и размерам шкатулки, ларцы, пудреницы, очечники, серебряную посуду, занимаются вышивкой, </a:t>
            </a:r>
            <a:r>
              <a:rPr lang="ru-RU" sz="4400" dirty="0" smtClean="0"/>
              <a:t>и</a:t>
            </a:r>
            <a:r>
              <a:rPr lang="ru-RU" sz="4400" dirty="0" smtClean="0">
                <a:effectLst/>
              </a:rPr>
              <a:t>конописью ,расписывают игрушки для детей.</a:t>
            </a:r>
            <a:endParaRPr lang="ru-RU" dirty="0" smtClean="0">
              <a:effectLst/>
            </a:endParaRPr>
          </a:p>
          <a:p>
            <a:endParaRPr lang="ru-RU" dirty="0"/>
          </a:p>
          <a:p>
            <a:endParaRPr lang="ru-RU" dirty="0" smtClean="0">
              <a:effectLst/>
            </a:endParaRPr>
          </a:p>
          <a:p>
            <a:endParaRPr lang="ru-RU" dirty="0"/>
          </a:p>
          <a:p>
            <a:endParaRPr lang="ru-RU" dirty="0" smtClean="0">
              <a:effectLst/>
            </a:endParaRPr>
          </a:p>
          <a:p>
            <a:endParaRPr lang="ru-RU" dirty="0"/>
          </a:p>
          <a:p>
            <a:endParaRPr lang="ru-RU" dirty="0" smtClean="0">
              <a:effectLst/>
            </a:endParaRPr>
          </a:p>
          <a:p>
            <a:endParaRPr lang="ru-RU" dirty="0"/>
          </a:p>
          <a:p>
            <a:endParaRPr lang="ru-RU" dirty="0" smtClean="0">
              <a:effectLst/>
            </a:endParaRPr>
          </a:p>
          <a:p>
            <a:endParaRPr lang="ru-RU" dirty="0" smtClean="0">
              <a:effectLst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039962"/>
            <a:ext cx="6606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0671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239</TotalTime>
  <Words>317</Words>
  <Application>Microsoft Office PowerPoint</Application>
  <PresentationFormat>Экран (4:3)</PresentationFormat>
  <Paragraphs>35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       ИСКУССТВО МСТЁРЫ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Лариса</cp:lastModifiedBy>
  <cp:revision>23</cp:revision>
  <dcterms:created xsi:type="dcterms:W3CDTF">2011-10-28T05:15:36Z</dcterms:created>
  <dcterms:modified xsi:type="dcterms:W3CDTF">2011-10-28T18:21:17Z</dcterms:modified>
</cp:coreProperties>
</file>