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57"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782" autoAdjust="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16078EF5-3096-4C8C-A4F4-25D0FDD3FBF7}" type="datetimeFigureOut">
              <a:rPr lang="ru-RU" smtClean="0"/>
              <a:pPr/>
              <a:t>27.11.2013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8462308F-7F99-4981-9E5B-FA4B0D961CF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6078EF5-3096-4C8C-A4F4-25D0FDD3FBF7}" type="datetimeFigureOut">
              <a:rPr lang="ru-RU" smtClean="0"/>
              <a:pPr/>
              <a:t>27.11.2013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62308F-7F99-4981-9E5B-FA4B0D961CF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6078EF5-3096-4C8C-A4F4-25D0FDD3FBF7}" type="datetimeFigureOut">
              <a:rPr lang="ru-RU" smtClean="0"/>
              <a:pPr/>
              <a:t>27.11.2013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62308F-7F99-4981-9E5B-FA4B0D961CF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6078EF5-3096-4C8C-A4F4-25D0FDD3FBF7}" type="datetimeFigureOut">
              <a:rPr lang="ru-RU" smtClean="0"/>
              <a:pPr/>
              <a:t>27.11.2013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62308F-7F99-4981-9E5B-FA4B0D961CF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6078EF5-3096-4C8C-A4F4-25D0FDD3FBF7}" type="datetimeFigureOut">
              <a:rPr lang="ru-RU" smtClean="0"/>
              <a:pPr/>
              <a:t>27.11.2013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62308F-7F99-4981-9E5B-FA4B0D961CF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6078EF5-3096-4C8C-A4F4-25D0FDD3FBF7}" type="datetimeFigureOut">
              <a:rPr lang="ru-RU" smtClean="0"/>
              <a:pPr/>
              <a:t>27.11.2013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62308F-7F99-4981-9E5B-FA4B0D961CF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6078EF5-3096-4C8C-A4F4-25D0FDD3FBF7}" type="datetimeFigureOut">
              <a:rPr lang="ru-RU" smtClean="0"/>
              <a:pPr/>
              <a:t>27.11.2013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462308F-7F99-4981-9E5B-FA4B0D961CF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6078EF5-3096-4C8C-A4F4-25D0FDD3FBF7}" type="datetimeFigureOut">
              <a:rPr lang="ru-RU" smtClean="0"/>
              <a:pPr/>
              <a:t>27.11.2013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462308F-7F99-4981-9E5B-FA4B0D961CF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6078EF5-3096-4C8C-A4F4-25D0FDD3FBF7}" type="datetimeFigureOut">
              <a:rPr lang="ru-RU" smtClean="0"/>
              <a:pPr/>
              <a:t>27.11.2013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462308F-7F99-4981-9E5B-FA4B0D961CF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6078EF5-3096-4C8C-A4F4-25D0FDD3FBF7}" type="datetimeFigureOut">
              <a:rPr lang="ru-RU" smtClean="0"/>
              <a:pPr/>
              <a:t>27.11.2013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62308F-7F99-4981-9E5B-FA4B0D961CF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6078EF5-3096-4C8C-A4F4-25D0FDD3FBF7}" type="datetimeFigureOut">
              <a:rPr lang="ru-RU" smtClean="0"/>
              <a:pPr/>
              <a:t>27.11.2013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8462308F-7F99-4981-9E5B-FA4B0D961CFC}"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078EF5-3096-4C8C-A4F4-25D0FDD3FBF7}" type="datetimeFigureOut">
              <a:rPr lang="ru-RU" smtClean="0"/>
              <a:pPr/>
              <a:t>27.11.2013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62308F-7F99-4981-9E5B-FA4B0D961CFC}"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ctrTitle"/>
          </p:nvPr>
        </p:nvSpPr>
        <p:spPr/>
        <p:txBody>
          <a:bodyPr>
            <a:normAutofit/>
          </a:bodyPr>
          <a:lstStyle/>
          <a:p>
            <a:r>
              <a:rPr lang="ru-RU" sz="4000" dirty="0" smtClean="0"/>
              <a:t>Презентация «Советы родителям»</a:t>
            </a:r>
            <a:endParaRPr lang="ru-RU" sz="4000" dirty="0"/>
          </a:p>
        </p:txBody>
      </p:sp>
      <p:sp>
        <p:nvSpPr>
          <p:cNvPr id="8" name="Подзаголовок 7"/>
          <p:cNvSpPr>
            <a:spLocks noGrp="1"/>
          </p:cNvSpPr>
          <p:nvPr>
            <p:ph type="subTitle" idx="1"/>
          </p:nvPr>
        </p:nvSpPr>
        <p:spPr>
          <a:ln>
            <a:noFill/>
          </a:ln>
        </p:spPr>
        <p:txBody>
          <a:bodyPr>
            <a:normAutofit/>
          </a:bodyPr>
          <a:lstStyle/>
          <a:p>
            <a:pPr algn="ctr"/>
            <a:r>
              <a:rPr lang="ru-RU" sz="3200" dirty="0" smtClean="0">
                <a:solidFill>
                  <a:schemeClr val="accent2">
                    <a:lumMod val="60000"/>
                    <a:lumOff val="40000"/>
                  </a:schemeClr>
                </a:solidFill>
              </a:rPr>
              <a:t>Как отучить  малыша от плохих слов?</a:t>
            </a:r>
            <a:endParaRPr lang="ru-RU" sz="3200" dirty="0">
              <a:solidFill>
                <a:schemeClr val="accent2">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43042" y="1500174"/>
            <a:ext cx="7000924" cy="1846659"/>
          </a:xfrm>
          <a:prstGeom prst="rect">
            <a:avLst/>
          </a:prstGeom>
          <a:noFill/>
        </p:spPr>
        <p:txBody>
          <a:bodyPr wrap="square" rtlCol="0">
            <a:spAutoFit/>
          </a:bodyPr>
          <a:lstStyle/>
          <a:p>
            <a:pPr algn="ctr"/>
            <a:r>
              <a:rPr lang="ru-RU" dirty="0" smtClean="0"/>
              <a:t> </a:t>
            </a:r>
            <a:r>
              <a:rPr lang="ru-RU" sz="3200" dirty="0" smtClean="0"/>
              <a:t>Не учили, когда поперек лавки ложился, а во всю вытянулся, так и не научишь.</a:t>
            </a:r>
          </a:p>
          <a:p>
            <a:pPr algn="r"/>
            <a:r>
              <a:rPr lang="ru-RU" dirty="0" smtClean="0"/>
              <a:t>Русская народная пословица.</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2910" y="1285860"/>
            <a:ext cx="2857520" cy="3139321"/>
          </a:xfrm>
          <a:prstGeom prst="rect">
            <a:avLst/>
          </a:prstGeom>
          <a:noFill/>
        </p:spPr>
        <p:txBody>
          <a:bodyPr wrap="square" rtlCol="0">
            <a:spAutoFit/>
          </a:bodyPr>
          <a:lstStyle/>
          <a:p>
            <a:r>
              <a:rPr lang="ru-RU" sz="1600" dirty="0" smtClean="0"/>
              <a:t>«</a:t>
            </a:r>
            <a:r>
              <a:rPr lang="ru-RU" sz="1400" dirty="0" smtClean="0"/>
              <a:t>Откуда он этого нахватался?» – первая мысль родителей, услышавших из уст любимого чада грубые и неприличные слова.</a:t>
            </a:r>
          </a:p>
          <a:p>
            <a:endParaRPr lang="ru-RU" sz="1400" dirty="0" smtClean="0"/>
          </a:p>
          <a:p>
            <a:r>
              <a:rPr lang="ru-RU" sz="1400" dirty="0" smtClean="0"/>
              <a:t>Однако если это слово вылетело единожды и забылось, это можно считать случайностью, и не заостряться  на этом. А если подобные словечки ребенок произносит регулярно – это уже повод для серьезного разбора ситуации и ее исправления.</a:t>
            </a:r>
          </a:p>
        </p:txBody>
      </p:sp>
      <p:pic>
        <p:nvPicPr>
          <p:cNvPr id="8" name="Рисунок 7" descr="853820185.jpg"/>
          <p:cNvPicPr>
            <a:picLocks noChangeAspect="1"/>
          </p:cNvPicPr>
          <p:nvPr/>
        </p:nvPicPr>
        <p:blipFill>
          <a:blip r:embed="rId2"/>
          <a:stretch>
            <a:fillRect/>
          </a:stretch>
        </p:blipFill>
        <p:spPr>
          <a:xfrm>
            <a:off x="3643306" y="1142984"/>
            <a:ext cx="5192352" cy="3125796"/>
          </a:xfrm>
          <a:prstGeom prst="rect">
            <a:avLst/>
          </a:prstGeom>
        </p:spPr>
      </p:pic>
      <p:sp>
        <p:nvSpPr>
          <p:cNvPr id="9" name="TextBox 8"/>
          <p:cNvSpPr txBox="1"/>
          <p:nvPr/>
        </p:nvSpPr>
        <p:spPr>
          <a:xfrm>
            <a:off x="642910" y="5000636"/>
            <a:ext cx="8286808" cy="923330"/>
          </a:xfrm>
          <a:prstGeom prst="rect">
            <a:avLst/>
          </a:prstGeom>
          <a:noFill/>
        </p:spPr>
        <p:txBody>
          <a:bodyPr wrap="square" rtlCol="0">
            <a:spAutoFit/>
          </a:bodyPr>
          <a:lstStyle/>
          <a:p>
            <a:r>
              <a:rPr lang="ru-RU" dirty="0" smtClean="0"/>
              <a:t>Почему ребенок ругается?</a:t>
            </a:r>
          </a:p>
          <a:p>
            <a:r>
              <a:rPr lang="ru-RU" dirty="0" smtClean="0"/>
              <a:t>Как вести себя в этой ситуации?</a:t>
            </a:r>
          </a:p>
          <a:p>
            <a:r>
              <a:rPr lang="ru-RU" dirty="0" smtClean="0"/>
              <a:t>Как отучить ребенка от плохих слов?</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2910" y="1000108"/>
            <a:ext cx="8001056" cy="2462213"/>
          </a:xfrm>
          <a:prstGeom prst="rect">
            <a:avLst/>
          </a:prstGeom>
          <a:noFill/>
        </p:spPr>
        <p:txBody>
          <a:bodyPr wrap="square" rtlCol="0">
            <a:spAutoFit/>
          </a:bodyPr>
          <a:lstStyle/>
          <a:p>
            <a:r>
              <a:rPr lang="ru-RU" sz="1400" b="1" dirty="0" smtClean="0">
                <a:solidFill>
                  <a:schemeClr val="accent3">
                    <a:lumMod val="40000"/>
                    <a:lumOff val="60000"/>
                  </a:schemeClr>
                </a:solidFill>
              </a:rPr>
              <a:t>Ругательства, как способ привлечения внимания.</a:t>
            </a:r>
          </a:p>
          <a:p>
            <a:endParaRPr lang="ru-RU" sz="1400" dirty="0" smtClean="0"/>
          </a:p>
          <a:p>
            <a:r>
              <a:rPr lang="ru-RU" sz="1400" dirty="0" smtClean="0"/>
              <a:t>Каждый ребенок нуждается в достаточном количестве родительского тепла, заботы и внимания. Иногда, случается, что родители вечно занятые своими проблемами или проблемами братика или сестры, уделяют ребенку недостаточно внимания. Заметив же, что «плохое» слово способно быстро привлечь к нему недостающее внимание, ребенок может начать этим пользоваться.</a:t>
            </a:r>
          </a:p>
          <a:p>
            <a:endParaRPr lang="ru-RU" sz="1400" dirty="0" smtClean="0"/>
          </a:p>
          <a:p>
            <a:r>
              <a:rPr lang="ru-RU" sz="1400" dirty="0" smtClean="0"/>
              <a:t>В таком случае, единственным действенным средством отучить малыша ругаться будет проявление достаточного количества внимания к его проблемам и переживаниям, поддержка и одобрение.</a:t>
            </a:r>
          </a:p>
        </p:txBody>
      </p:sp>
      <p:pic>
        <p:nvPicPr>
          <p:cNvPr id="6" name="Рисунок 5" descr="8038f9c21be8b7ab6f1e93d5a7fa28d9-300x200.jpg"/>
          <p:cNvPicPr>
            <a:picLocks noChangeAspect="1"/>
          </p:cNvPicPr>
          <p:nvPr/>
        </p:nvPicPr>
        <p:blipFill>
          <a:blip r:embed="rId2"/>
          <a:stretch>
            <a:fillRect/>
          </a:stretch>
        </p:blipFill>
        <p:spPr>
          <a:xfrm>
            <a:off x="4718842" y="3643314"/>
            <a:ext cx="3567914" cy="2214578"/>
          </a:xfrm>
          <a:prstGeom prst="rect">
            <a:avLst/>
          </a:prstGeom>
        </p:spPr>
      </p:pic>
      <p:sp>
        <p:nvSpPr>
          <p:cNvPr id="7" name="TextBox 6"/>
          <p:cNvSpPr txBox="1"/>
          <p:nvPr/>
        </p:nvSpPr>
        <p:spPr>
          <a:xfrm>
            <a:off x="714348" y="3571876"/>
            <a:ext cx="3857652" cy="2677656"/>
          </a:xfrm>
          <a:prstGeom prst="rect">
            <a:avLst/>
          </a:prstGeom>
          <a:noFill/>
        </p:spPr>
        <p:txBody>
          <a:bodyPr wrap="square" rtlCol="0">
            <a:spAutoFit/>
          </a:bodyPr>
          <a:lstStyle/>
          <a:p>
            <a:r>
              <a:rPr lang="ru-RU" sz="1400" b="1" dirty="0" smtClean="0">
                <a:solidFill>
                  <a:schemeClr val="accent3">
                    <a:lumMod val="40000"/>
                    <a:lumOff val="60000"/>
                  </a:schemeClr>
                </a:solidFill>
              </a:rPr>
              <a:t>Желание казаться более взрослым.</a:t>
            </a:r>
          </a:p>
          <a:p>
            <a:endParaRPr lang="ru-RU" sz="1400" b="1" dirty="0" smtClean="0"/>
          </a:p>
          <a:p>
            <a:r>
              <a:rPr lang="ru-RU" sz="1400" dirty="0" smtClean="0"/>
              <a:t>Ребенок выбирает себе образец для подражания (старший брат, друг, герой фильма), ассоциируя ругань с силой и возрастом. Совет - следите за атмосферой, в которой проходит развитие ребенка. Особое влияние имеет телевидение.</a:t>
            </a:r>
          </a:p>
          <a:p>
            <a:r>
              <a:rPr lang="ru-RU" sz="1400" dirty="0" smtClean="0"/>
              <a:t>Следует ограничить просмотр фильмов, разрешая смотреть только те из них, в которых отсутствует брань действующих лиц.</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2910" y="1000108"/>
            <a:ext cx="8001056" cy="2677656"/>
          </a:xfrm>
          <a:prstGeom prst="rect">
            <a:avLst/>
          </a:prstGeom>
          <a:noFill/>
        </p:spPr>
        <p:txBody>
          <a:bodyPr wrap="square" rtlCol="0">
            <a:spAutoFit/>
          </a:bodyPr>
          <a:lstStyle/>
          <a:p>
            <a:r>
              <a:rPr lang="ru-RU" sz="1400" b="1" dirty="0" smtClean="0">
                <a:solidFill>
                  <a:schemeClr val="accent3">
                    <a:lumMod val="40000"/>
                    <a:lumOff val="60000"/>
                  </a:schemeClr>
                </a:solidFill>
              </a:rPr>
              <a:t>Самоутверждение ребенка через ругательства.</a:t>
            </a:r>
          </a:p>
          <a:p>
            <a:endParaRPr lang="ru-RU" sz="1400" dirty="0" smtClean="0">
              <a:solidFill>
                <a:schemeClr val="accent3">
                  <a:lumMod val="40000"/>
                  <a:lumOff val="60000"/>
                </a:schemeClr>
              </a:solidFill>
            </a:endParaRPr>
          </a:p>
          <a:p>
            <a:r>
              <a:rPr lang="ru-RU" sz="1400" dirty="0" smtClean="0"/>
              <a:t>Случается и такое, что родители начинают буквально контролировать каждый шаг малыша, стараясь уберечь его от различных неприятностей и привить ему нужные навыки. Родительские советы заменяются категоричными указаниями – делай то, делай это, надень эти штаны, читай эту книжку.</a:t>
            </a:r>
          </a:p>
          <a:p>
            <a:r>
              <a:rPr lang="ru-RU" sz="1400" dirty="0" smtClean="0"/>
              <a:t>Ребенок может начать сопротивляться такому отношению к своей маленькой личности. Это может проявиться в появлении «плохих» слов в его высказываниях. Таким образом, он пытается самоутвердиться.</a:t>
            </a:r>
          </a:p>
          <a:p>
            <a:r>
              <a:rPr lang="ru-RU" sz="1400" dirty="0" smtClean="0"/>
              <a:t>Чтобы этого избежать, старайтесь не перегибать палку с категоричностью и не заменяйте советы приказами. Дайте ребенку немного свободы – ведь он сам может решить: во что ему поиграть, что нарисовать и какую книжку почитать.</a:t>
            </a:r>
          </a:p>
        </p:txBody>
      </p:sp>
      <p:sp>
        <p:nvSpPr>
          <p:cNvPr id="7" name="TextBox 6"/>
          <p:cNvSpPr txBox="1"/>
          <p:nvPr/>
        </p:nvSpPr>
        <p:spPr>
          <a:xfrm>
            <a:off x="500034" y="4000504"/>
            <a:ext cx="3714776" cy="2246769"/>
          </a:xfrm>
          <a:prstGeom prst="rect">
            <a:avLst/>
          </a:prstGeom>
          <a:noFill/>
        </p:spPr>
        <p:txBody>
          <a:bodyPr wrap="square" rtlCol="0">
            <a:spAutoFit/>
          </a:bodyPr>
          <a:lstStyle/>
          <a:p>
            <a:r>
              <a:rPr lang="ru-RU" sz="1400" b="1" dirty="0" smtClean="0">
                <a:solidFill>
                  <a:schemeClr val="accent3">
                    <a:lumMod val="40000"/>
                    <a:lumOff val="60000"/>
                  </a:schemeClr>
                </a:solidFill>
              </a:rPr>
              <a:t>Употребление в коллективе, в котором общается ребенок.</a:t>
            </a:r>
          </a:p>
          <a:p>
            <a:r>
              <a:rPr lang="ru-RU" sz="1400" dirty="0" smtClean="0"/>
              <a:t>Вряд ли стоит из-за этого изолировать ребёнка, ведь сверстники играют огромную роль в жизни наших детей, однако помочь ему развить чувство уверенности в себе - необходимо. Тогда он сможет достичь успеха в любой социальной обстановке и без показного сквернословия.</a:t>
            </a:r>
          </a:p>
        </p:txBody>
      </p:sp>
      <p:pic>
        <p:nvPicPr>
          <p:cNvPr id="8" name="Рисунок 7" descr="65290.jpg"/>
          <p:cNvPicPr>
            <a:picLocks noChangeAspect="1"/>
          </p:cNvPicPr>
          <p:nvPr/>
        </p:nvPicPr>
        <p:blipFill>
          <a:blip r:embed="rId2"/>
          <a:stretch>
            <a:fillRect/>
          </a:stretch>
        </p:blipFill>
        <p:spPr>
          <a:xfrm>
            <a:off x="4429124" y="3714752"/>
            <a:ext cx="4229100" cy="2641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720" y="142852"/>
            <a:ext cx="8501122" cy="861774"/>
          </a:xfrm>
          <a:prstGeom prst="rect">
            <a:avLst/>
          </a:prstGeom>
          <a:noFill/>
        </p:spPr>
        <p:txBody>
          <a:bodyPr wrap="square" rtlCol="0">
            <a:spAutoFit/>
          </a:bodyPr>
          <a:lstStyle/>
          <a:p>
            <a:r>
              <a:rPr lang="ru-RU" sz="1400" dirty="0" smtClean="0"/>
              <a:t>Как же правильно прореагировать на «плохие» слова, чтобы ребёнок больше не стал их повторять?</a:t>
            </a:r>
          </a:p>
          <a:p>
            <a:endParaRPr lang="ru-RU" dirty="0" smtClean="0"/>
          </a:p>
          <a:p>
            <a:endParaRPr lang="ru-RU" dirty="0" smtClean="0"/>
          </a:p>
        </p:txBody>
      </p:sp>
      <p:sp>
        <p:nvSpPr>
          <p:cNvPr id="11" name="TextBox 10"/>
          <p:cNvSpPr txBox="1"/>
          <p:nvPr/>
        </p:nvSpPr>
        <p:spPr>
          <a:xfrm>
            <a:off x="285720" y="1142985"/>
            <a:ext cx="8643998" cy="2954655"/>
          </a:xfrm>
          <a:prstGeom prst="rect">
            <a:avLst/>
          </a:prstGeom>
          <a:noFill/>
        </p:spPr>
        <p:txBody>
          <a:bodyPr wrap="square" rtlCol="0">
            <a:spAutoFit/>
          </a:bodyPr>
          <a:lstStyle/>
          <a:p>
            <a:r>
              <a:rPr lang="ru-RU" sz="1400" b="1" dirty="0" smtClean="0"/>
              <a:t>Главное – не паниковать! </a:t>
            </a:r>
            <a:r>
              <a:rPr lang="ru-RU" sz="1400" dirty="0" smtClean="0"/>
              <a:t>Когда малыш произнесёт бранное слово, вы должны отреагировать спокойно. Если вы, напротив, проявите бурную реакцию, то можете ожидать, что это слово будет часто проявляться в лексиконе вашего ребёнка.</a:t>
            </a:r>
          </a:p>
          <a:p>
            <a:r>
              <a:rPr lang="ru-RU" sz="1400" dirty="0" smtClean="0"/>
              <a:t>Но не реагировать на них тоже нельзя. Поскольку именно на вашу реакцию малыш хочет посмотреть. И, если вы пропустите «плохое» слово мимо ушей, ребенок будет его повторять до тех пор, пока не получит от вас ожидаемую реакцию.</a:t>
            </a:r>
          </a:p>
          <a:p>
            <a:r>
              <a:rPr lang="ru-RU" sz="1400" dirty="0" smtClean="0"/>
              <a:t>Объясните ребенку, что говорить «плохие» слова неприлично, что хорошие детки так себя не ведут. А ведь у вас ребенок самый лучший. Затем переведите тему на что-либо интересное, более увлекательное, чем бранные слова.</a:t>
            </a:r>
          </a:p>
          <a:p>
            <a:endParaRPr lang="ru-RU" sz="1400" dirty="0" smtClean="0"/>
          </a:p>
          <a:p>
            <a:endParaRPr lang="ru-RU" sz="1400" dirty="0"/>
          </a:p>
          <a:p>
            <a:endParaRPr lang="ru-RU" sz="1400" dirty="0" smtClean="0"/>
          </a:p>
          <a:p>
            <a:endParaRPr lang="ru-RU" dirty="0" smtClean="0"/>
          </a:p>
        </p:txBody>
      </p:sp>
      <p:sp>
        <p:nvSpPr>
          <p:cNvPr id="12" name="TextBox 11"/>
          <p:cNvSpPr txBox="1"/>
          <p:nvPr/>
        </p:nvSpPr>
        <p:spPr>
          <a:xfrm>
            <a:off x="4143372" y="4286256"/>
            <a:ext cx="4786346" cy="2246769"/>
          </a:xfrm>
          <a:prstGeom prst="rect">
            <a:avLst/>
          </a:prstGeom>
          <a:noFill/>
        </p:spPr>
        <p:txBody>
          <a:bodyPr wrap="square" rtlCol="0">
            <a:spAutoFit/>
          </a:bodyPr>
          <a:lstStyle/>
          <a:p>
            <a:r>
              <a:rPr lang="ru-RU" sz="1400" dirty="0" smtClean="0"/>
              <a:t>Узнайте у ребёнка, от кого он услышал «плохие» слова, сделайте так, чтобы малыш был откровенен с вами. Если вы наладите эмоциональный контакт, то в следующий раз малыш придёт за любым советом к вам, поскольку ему будет важно мнение друга. Если ребёнок услышал бранное слово из телевизора или от кого-то из вашего окружения, то в будущем вы сможете контролировать эти моменты.</a:t>
            </a:r>
          </a:p>
          <a:p>
            <a:endParaRPr lang="ru-RU" sz="1400" dirty="0" smtClean="0"/>
          </a:p>
          <a:p>
            <a:endParaRPr lang="ru-RU" sz="1400" dirty="0" smtClean="0"/>
          </a:p>
        </p:txBody>
      </p:sp>
      <p:pic>
        <p:nvPicPr>
          <p:cNvPr id="13" name="Рисунок 12" descr="hvalit-rugat-rebenka.jpg"/>
          <p:cNvPicPr>
            <a:picLocks noChangeAspect="1"/>
          </p:cNvPicPr>
          <p:nvPr/>
        </p:nvPicPr>
        <p:blipFill>
          <a:blip r:embed="rId2"/>
          <a:stretch>
            <a:fillRect/>
          </a:stretch>
        </p:blipFill>
        <p:spPr>
          <a:xfrm>
            <a:off x="214282" y="3500438"/>
            <a:ext cx="3810000" cy="25431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57158" y="1000108"/>
            <a:ext cx="2714644" cy="5478423"/>
          </a:xfrm>
          <a:prstGeom prst="rect">
            <a:avLst/>
          </a:prstGeom>
          <a:noFill/>
        </p:spPr>
        <p:txBody>
          <a:bodyPr wrap="square" rtlCol="0">
            <a:spAutoFit/>
          </a:bodyPr>
          <a:lstStyle/>
          <a:p>
            <a:r>
              <a:rPr lang="ru-RU" sz="1400" dirty="0" smtClean="0"/>
              <a:t>Можно пойти на «крайние» меры. Например, за каждое «плохое» слово лишайте малыша любимого занятия, предоставляя взамен нелюбимое. Например, помыть посуду вместо просмотра мультфильма, сделать уроки вместо прогулки на улице. За хорошее поведение и отсутствие бранных слов, наоборот, оказывайте поощрение. Если вы наказываете ребенка, помните, он должен знать, за что его наказывают, штрафные санкции должны следовать сразу за проступком. Наказание ни в коем случае не должно унижать ребенка. Он должен бояться не наказания, а возможности расстроить родителей своим поведением.</a:t>
            </a:r>
          </a:p>
          <a:p>
            <a:endParaRPr lang="ru-RU" sz="1400" dirty="0" smtClean="0"/>
          </a:p>
          <a:p>
            <a:endParaRPr lang="ru-RU" sz="1400" dirty="0" smtClean="0"/>
          </a:p>
        </p:txBody>
      </p:sp>
      <p:pic>
        <p:nvPicPr>
          <p:cNvPr id="3" name="Рисунок 2" descr="447770057.jpg"/>
          <p:cNvPicPr>
            <a:picLocks noChangeAspect="1"/>
          </p:cNvPicPr>
          <p:nvPr/>
        </p:nvPicPr>
        <p:blipFill>
          <a:blip r:embed="rId2"/>
          <a:stretch>
            <a:fillRect/>
          </a:stretch>
        </p:blipFill>
        <p:spPr>
          <a:xfrm>
            <a:off x="3857620" y="214290"/>
            <a:ext cx="4578747" cy="4265373"/>
          </a:xfrm>
          <a:prstGeom prst="rect">
            <a:avLst/>
          </a:prstGeom>
        </p:spPr>
      </p:pic>
      <p:sp>
        <p:nvSpPr>
          <p:cNvPr id="4" name="TextBox 3"/>
          <p:cNvSpPr txBox="1"/>
          <p:nvPr/>
        </p:nvSpPr>
        <p:spPr>
          <a:xfrm>
            <a:off x="3571868" y="4786322"/>
            <a:ext cx="5357850" cy="1815882"/>
          </a:xfrm>
          <a:prstGeom prst="rect">
            <a:avLst/>
          </a:prstGeom>
          <a:noFill/>
        </p:spPr>
        <p:txBody>
          <a:bodyPr wrap="square" rtlCol="0">
            <a:spAutoFit/>
          </a:bodyPr>
          <a:lstStyle/>
          <a:p>
            <a:r>
              <a:rPr lang="ru-RU" sz="1600" b="1" dirty="0" smtClean="0"/>
              <a:t>Собственный </a:t>
            </a:r>
            <a:r>
              <a:rPr lang="ru-RU" sz="1600" b="1" dirty="0" smtClean="0"/>
              <a:t>пример. </a:t>
            </a:r>
            <a:r>
              <a:rPr lang="ru-RU" sz="1600" dirty="0" smtClean="0"/>
              <a:t>Говоря: «Мне ругаться можно, а тебе нет», не ждите, что </a:t>
            </a:r>
            <a:r>
              <a:rPr lang="ru-RU" sz="1600" dirty="0" smtClean="0"/>
              <a:t>малыш </a:t>
            </a:r>
            <a:r>
              <a:rPr lang="ru-RU" sz="1600" dirty="0" smtClean="0"/>
              <a:t>с вами согласится, если вы сами служите моделью неподобающего поведения</a:t>
            </a:r>
            <a:r>
              <a:rPr lang="ru-RU" sz="1600" dirty="0" smtClean="0"/>
              <a:t>.</a:t>
            </a:r>
          </a:p>
          <a:p>
            <a:r>
              <a:rPr lang="ru-RU" sz="1600" dirty="0" smtClean="0"/>
              <a:t>Помните еще и том, что такая проблема не решится за один день, настройтесь на кропотливую и долгую работу.</a:t>
            </a:r>
            <a:endParaRPr lang="ru-RU"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57224" y="4000504"/>
            <a:ext cx="7486648" cy="1362456"/>
          </a:xfrm>
        </p:spPr>
        <p:txBody>
          <a:bodyPr>
            <a:normAutofit fontScale="90000"/>
          </a:bodyPr>
          <a:lstStyle/>
          <a:p>
            <a:r>
              <a:rPr lang="ru-RU" sz="1800" dirty="0" smtClean="0">
                <a:solidFill>
                  <a:schemeClr val="tx1"/>
                </a:solidFill>
              </a:rPr>
              <a:t>воспитателя МАДОУ «ДСКВ №8» г. Сосновоборск</a:t>
            </a:r>
            <a:br>
              <a:rPr lang="ru-RU" sz="1800" dirty="0" smtClean="0">
                <a:solidFill>
                  <a:schemeClr val="tx1"/>
                </a:solidFill>
              </a:rPr>
            </a:br>
            <a:r>
              <a:rPr lang="ru-RU" sz="1800" dirty="0" smtClean="0">
                <a:solidFill>
                  <a:schemeClr val="tx1"/>
                </a:solidFill>
              </a:rPr>
              <a:t>2013г.</a:t>
            </a:r>
            <a:r>
              <a:rPr lang="ru-RU" dirty="0" smtClean="0"/>
              <a:t/>
            </a:r>
            <a:br>
              <a:rPr lang="ru-RU" dirty="0" smtClean="0"/>
            </a:br>
            <a:endParaRPr lang="ru-RU" dirty="0"/>
          </a:p>
        </p:txBody>
      </p:sp>
      <p:sp>
        <p:nvSpPr>
          <p:cNvPr id="5" name="Текст 4"/>
          <p:cNvSpPr>
            <a:spLocks noGrp="1"/>
          </p:cNvSpPr>
          <p:nvPr>
            <p:ph type="body" idx="1"/>
          </p:nvPr>
        </p:nvSpPr>
        <p:spPr>
          <a:xfrm>
            <a:off x="857224" y="2704664"/>
            <a:ext cx="7445528" cy="1224402"/>
          </a:xfrm>
        </p:spPr>
        <p:txBody>
          <a:bodyPr>
            <a:normAutofit/>
          </a:bodyPr>
          <a:lstStyle/>
          <a:p>
            <a:r>
              <a:rPr lang="ru-RU" dirty="0" smtClean="0"/>
              <a:t>Презентация </a:t>
            </a:r>
          </a:p>
          <a:p>
            <a:r>
              <a:rPr lang="ru-RU" dirty="0" err="1" smtClean="0"/>
              <a:t>Сюникаевой</a:t>
            </a:r>
            <a:r>
              <a:rPr lang="ru-RU" dirty="0" smtClean="0"/>
              <a:t>  Н.В. </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TotalTime>
  <Words>817</Words>
  <Application>Microsoft Office PowerPoint</Application>
  <PresentationFormat>Экран (4:3)</PresentationFormat>
  <Paragraphs>39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Поток</vt:lpstr>
      <vt:lpstr>Презентация «Советы родителям»</vt:lpstr>
      <vt:lpstr>Слайд 2</vt:lpstr>
      <vt:lpstr>Слайд 3</vt:lpstr>
      <vt:lpstr>Слайд 4</vt:lpstr>
      <vt:lpstr>Слайд 5</vt:lpstr>
      <vt:lpstr>Слайд 6</vt:lpstr>
      <vt:lpstr>Слайд 7</vt:lpstr>
      <vt:lpstr>воспитателя МАДОУ «ДСКВ №8» г. Сосновоборск 2013г.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SVBYR</dc:creator>
  <cp:lastModifiedBy>SVBYR</cp:lastModifiedBy>
  <cp:revision>11</cp:revision>
  <dcterms:created xsi:type="dcterms:W3CDTF">2013-11-27T12:17:11Z</dcterms:created>
  <dcterms:modified xsi:type="dcterms:W3CDTF">2013-11-27T14:00:36Z</dcterms:modified>
</cp:coreProperties>
</file>