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85" r:id="rId21"/>
    <p:sldId id="276" r:id="rId22"/>
    <p:sldId id="277" r:id="rId23"/>
    <p:sldId id="278" r:id="rId24"/>
    <p:sldId id="279" r:id="rId25"/>
    <p:sldId id="280" r:id="rId26"/>
    <p:sldId id="281" r:id="rId27"/>
    <p:sldId id="282" r:id="rId28"/>
    <p:sldId id="283" r:id="rId29"/>
    <p:sldId id="284"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7" r:id="rId71"/>
    <p:sldId id="326" r:id="rId72"/>
    <p:sldId id="328" r:id="rId73"/>
    <p:sldId id="329" r:id="rId74"/>
    <p:sldId id="330" r:id="rId75"/>
    <p:sldId id="331" r:id="rId76"/>
    <p:sldId id="332" r:id="rId77"/>
    <p:sldId id="334" r:id="rId78"/>
    <p:sldId id="333" r:id="rId79"/>
    <p:sldId id="335" r:id="rId80"/>
  </p:sldIdLst>
  <p:sldSz cx="9144000" cy="6858000" type="screen4x3"/>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60"/>
  </p:normalViewPr>
  <p:slideViewPr>
    <p:cSldViewPr>
      <p:cViewPr varScale="1">
        <p:scale>
          <a:sx n="69" d="100"/>
          <a:sy n="69" d="100"/>
        </p:scale>
        <p:origin x="-1392" y="-108"/>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68" y="-96"/>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99D77FBC-FB65-41E9-B621-83310F70B87D}" type="datetimeFigureOut">
              <a:rPr lang="ru-RU" smtClean="0"/>
              <a:pPr/>
              <a:t>16.02.2013</a:t>
            </a:fld>
            <a:endParaRPr lang="ru-RU" dirty="0"/>
          </a:p>
        </p:txBody>
      </p:sp>
      <p:sp>
        <p:nvSpPr>
          <p:cNvPr id="4" name="Образ слайда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47093949-CEFD-4318-B9A9-480B6B8BD6E4}"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C9E340E-D6F0-4485-BDC6-3FC92FC441F2}" type="datetimeFigureOut">
              <a:rPr lang="ru-RU" smtClean="0"/>
              <a:pPr/>
              <a:t>16.02.2013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C7E6251-4C40-4F0B-BC62-971F78C2ABEF}" type="slidenum">
              <a:rPr lang="ru-RU" smtClean="0"/>
              <a:pPr/>
              <a:t>‹#›</a:t>
            </a:fld>
            <a:endParaRPr lang="ru-RU" dirty="0"/>
          </a:p>
        </p:txBody>
      </p:sp>
    </p:spTree>
    <p:extLst>
      <p:ext uri="{BB962C8B-B14F-4D97-AF65-F5344CB8AC3E}">
        <p14:creationId xmlns="" xmlns:p14="http://schemas.microsoft.com/office/powerpoint/2010/main" val="1307563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C9E340E-D6F0-4485-BDC6-3FC92FC441F2}" type="datetimeFigureOut">
              <a:rPr lang="ru-RU" smtClean="0"/>
              <a:pPr/>
              <a:t>16.02.2013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C7E6251-4C40-4F0B-BC62-971F78C2ABEF}" type="slidenum">
              <a:rPr lang="ru-RU" smtClean="0"/>
              <a:pPr/>
              <a:t>‹#›</a:t>
            </a:fld>
            <a:endParaRPr lang="ru-RU" dirty="0"/>
          </a:p>
        </p:txBody>
      </p:sp>
    </p:spTree>
    <p:extLst>
      <p:ext uri="{BB962C8B-B14F-4D97-AF65-F5344CB8AC3E}">
        <p14:creationId xmlns="" xmlns:p14="http://schemas.microsoft.com/office/powerpoint/2010/main" val="3079145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C9E340E-D6F0-4485-BDC6-3FC92FC441F2}" type="datetimeFigureOut">
              <a:rPr lang="ru-RU" smtClean="0"/>
              <a:pPr/>
              <a:t>16.02.2013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C7E6251-4C40-4F0B-BC62-971F78C2ABEF}" type="slidenum">
              <a:rPr lang="ru-RU" smtClean="0"/>
              <a:pPr/>
              <a:t>‹#›</a:t>
            </a:fld>
            <a:endParaRPr lang="ru-RU" dirty="0"/>
          </a:p>
        </p:txBody>
      </p:sp>
    </p:spTree>
    <p:extLst>
      <p:ext uri="{BB962C8B-B14F-4D97-AF65-F5344CB8AC3E}">
        <p14:creationId xmlns="" xmlns:p14="http://schemas.microsoft.com/office/powerpoint/2010/main" val="361537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C9E340E-D6F0-4485-BDC6-3FC92FC441F2}" type="datetimeFigureOut">
              <a:rPr lang="ru-RU" smtClean="0"/>
              <a:pPr/>
              <a:t>16.02.2013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C7E6251-4C40-4F0B-BC62-971F78C2ABEF}" type="slidenum">
              <a:rPr lang="ru-RU" smtClean="0"/>
              <a:pPr/>
              <a:t>‹#›</a:t>
            </a:fld>
            <a:endParaRPr lang="ru-RU" dirty="0"/>
          </a:p>
        </p:txBody>
      </p:sp>
    </p:spTree>
    <p:extLst>
      <p:ext uri="{BB962C8B-B14F-4D97-AF65-F5344CB8AC3E}">
        <p14:creationId xmlns="" xmlns:p14="http://schemas.microsoft.com/office/powerpoint/2010/main" val="339622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C9E340E-D6F0-4485-BDC6-3FC92FC441F2}" type="datetimeFigureOut">
              <a:rPr lang="ru-RU" smtClean="0"/>
              <a:pPr/>
              <a:t>16.02.2013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C7E6251-4C40-4F0B-BC62-971F78C2ABEF}" type="slidenum">
              <a:rPr lang="ru-RU" smtClean="0"/>
              <a:pPr/>
              <a:t>‹#›</a:t>
            </a:fld>
            <a:endParaRPr lang="ru-RU" dirty="0"/>
          </a:p>
        </p:txBody>
      </p:sp>
    </p:spTree>
    <p:extLst>
      <p:ext uri="{BB962C8B-B14F-4D97-AF65-F5344CB8AC3E}">
        <p14:creationId xmlns="" xmlns:p14="http://schemas.microsoft.com/office/powerpoint/2010/main" val="2850075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C9E340E-D6F0-4485-BDC6-3FC92FC441F2}" type="datetimeFigureOut">
              <a:rPr lang="ru-RU" smtClean="0"/>
              <a:pPr/>
              <a:t>16.02.2013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C7E6251-4C40-4F0B-BC62-971F78C2ABEF}" type="slidenum">
              <a:rPr lang="ru-RU" smtClean="0"/>
              <a:pPr/>
              <a:t>‹#›</a:t>
            </a:fld>
            <a:endParaRPr lang="ru-RU" dirty="0"/>
          </a:p>
        </p:txBody>
      </p:sp>
    </p:spTree>
    <p:extLst>
      <p:ext uri="{BB962C8B-B14F-4D97-AF65-F5344CB8AC3E}">
        <p14:creationId xmlns="" xmlns:p14="http://schemas.microsoft.com/office/powerpoint/2010/main" val="105667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C9E340E-D6F0-4485-BDC6-3FC92FC441F2}" type="datetimeFigureOut">
              <a:rPr lang="ru-RU" smtClean="0"/>
              <a:pPr/>
              <a:t>16.02.2013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C7E6251-4C40-4F0B-BC62-971F78C2ABEF}" type="slidenum">
              <a:rPr lang="ru-RU" smtClean="0"/>
              <a:pPr/>
              <a:t>‹#›</a:t>
            </a:fld>
            <a:endParaRPr lang="ru-RU" dirty="0"/>
          </a:p>
        </p:txBody>
      </p:sp>
    </p:spTree>
    <p:extLst>
      <p:ext uri="{BB962C8B-B14F-4D97-AF65-F5344CB8AC3E}">
        <p14:creationId xmlns="" xmlns:p14="http://schemas.microsoft.com/office/powerpoint/2010/main" val="1600591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C9E340E-D6F0-4485-BDC6-3FC92FC441F2}" type="datetimeFigureOut">
              <a:rPr lang="ru-RU" smtClean="0"/>
              <a:pPr/>
              <a:t>16.02.2013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C7E6251-4C40-4F0B-BC62-971F78C2ABEF}" type="slidenum">
              <a:rPr lang="ru-RU" smtClean="0"/>
              <a:pPr/>
              <a:t>‹#›</a:t>
            </a:fld>
            <a:endParaRPr lang="ru-RU" dirty="0"/>
          </a:p>
        </p:txBody>
      </p:sp>
    </p:spTree>
    <p:extLst>
      <p:ext uri="{BB962C8B-B14F-4D97-AF65-F5344CB8AC3E}">
        <p14:creationId xmlns="" xmlns:p14="http://schemas.microsoft.com/office/powerpoint/2010/main" val="235699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C9E340E-D6F0-4485-BDC6-3FC92FC441F2}" type="datetimeFigureOut">
              <a:rPr lang="ru-RU" smtClean="0"/>
              <a:pPr/>
              <a:t>16.02.2013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C7E6251-4C40-4F0B-BC62-971F78C2ABEF}" type="slidenum">
              <a:rPr lang="ru-RU" smtClean="0"/>
              <a:pPr/>
              <a:t>‹#›</a:t>
            </a:fld>
            <a:endParaRPr lang="ru-RU" dirty="0"/>
          </a:p>
        </p:txBody>
      </p:sp>
    </p:spTree>
    <p:extLst>
      <p:ext uri="{BB962C8B-B14F-4D97-AF65-F5344CB8AC3E}">
        <p14:creationId xmlns="" xmlns:p14="http://schemas.microsoft.com/office/powerpoint/2010/main" val="1259140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C9E340E-D6F0-4485-BDC6-3FC92FC441F2}" type="datetimeFigureOut">
              <a:rPr lang="ru-RU" smtClean="0"/>
              <a:pPr/>
              <a:t>16.02.2013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C7E6251-4C40-4F0B-BC62-971F78C2ABEF}" type="slidenum">
              <a:rPr lang="ru-RU" smtClean="0"/>
              <a:pPr/>
              <a:t>‹#›</a:t>
            </a:fld>
            <a:endParaRPr lang="ru-RU" dirty="0"/>
          </a:p>
        </p:txBody>
      </p:sp>
    </p:spTree>
    <p:extLst>
      <p:ext uri="{BB962C8B-B14F-4D97-AF65-F5344CB8AC3E}">
        <p14:creationId xmlns="" xmlns:p14="http://schemas.microsoft.com/office/powerpoint/2010/main" val="2574338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C9E340E-D6F0-4485-BDC6-3FC92FC441F2}" type="datetimeFigureOut">
              <a:rPr lang="ru-RU" smtClean="0"/>
              <a:pPr/>
              <a:t>16.02.2013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C7E6251-4C40-4F0B-BC62-971F78C2ABEF}" type="slidenum">
              <a:rPr lang="ru-RU" smtClean="0"/>
              <a:pPr/>
              <a:t>‹#›</a:t>
            </a:fld>
            <a:endParaRPr lang="ru-RU" dirty="0"/>
          </a:p>
        </p:txBody>
      </p:sp>
    </p:spTree>
    <p:extLst>
      <p:ext uri="{BB962C8B-B14F-4D97-AF65-F5344CB8AC3E}">
        <p14:creationId xmlns="" xmlns:p14="http://schemas.microsoft.com/office/powerpoint/2010/main" val="4206914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E340E-D6F0-4485-BDC6-3FC92FC441F2}" type="datetimeFigureOut">
              <a:rPr lang="ru-RU" smtClean="0"/>
              <a:pPr/>
              <a:t>16.02.2013</a:t>
            </a:fld>
            <a:endParaRPr lang="ru-RU" dirty="0"/>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7E6251-4C40-4F0B-BC62-971F78C2ABEF}" type="slidenum">
              <a:rPr lang="ru-RU" smtClean="0"/>
              <a:pPr/>
              <a:t>‹#›</a:t>
            </a:fld>
            <a:endParaRPr lang="ru-RU" dirty="0"/>
          </a:p>
        </p:txBody>
      </p:sp>
    </p:spTree>
    <p:extLst>
      <p:ext uri="{BB962C8B-B14F-4D97-AF65-F5344CB8AC3E}">
        <p14:creationId xmlns="" xmlns:p14="http://schemas.microsoft.com/office/powerpoint/2010/main" val="2230285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0.jpeg"/><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4.jpeg"/><Relationship Id="rId1" Type="http://schemas.openxmlformats.org/officeDocument/2006/relationships/slideLayout" Target="../slideLayouts/slideLayout4.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41.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9.jpeg"/><Relationship Id="rId7" Type="http://schemas.openxmlformats.org/officeDocument/2006/relationships/image" Target="../media/image62.jpeg"/><Relationship Id="rId2" Type="http://schemas.openxmlformats.org/officeDocument/2006/relationships/image" Target="../media/image58.jpeg"/><Relationship Id="rId1" Type="http://schemas.openxmlformats.org/officeDocument/2006/relationships/slideLayout" Target="../slideLayouts/slideLayout4.xml"/><Relationship Id="rId6" Type="http://schemas.openxmlformats.org/officeDocument/2006/relationships/image" Target="../media/image61.jpeg"/><Relationship Id="rId5" Type="http://schemas.openxmlformats.org/officeDocument/2006/relationships/image" Target="../media/image28.jpeg"/><Relationship Id="rId4" Type="http://schemas.openxmlformats.org/officeDocument/2006/relationships/image" Target="../media/image60.jpeg"/><Relationship Id="rId9" Type="http://schemas.openxmlformats.org/officeDocument/2006/relationships/image" Target="../media/image64.jpeg"/></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4.xml"/><Relationship Id="rId6" Type="http://schemas.openxmlformats.org/officeDocument/2006/relationships/image" Target="../media/image80.jpeg"/><Relationship Id="rId5" Type="http://schemas.openxmlformats.org/officeDocument/2006/relationships/image" Target="../media/image10.jpeg"/><Relationship Id="rId4" Type="http://schemas.openxmlformats.org/officeDocument/2006/relationships/image" Target="../media/image28.jpeg"/></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4.xml"/><Relationship Id="rId5" Type="http://schemas.openxmlformats.org/officeDocument/2006/relationships/image" Target="../media/image84.jpeg"/><Relationship Id="rId4" Type="http://schemas.openxmlformats.org/officeDocument/2006/relationships/image" Target="../media/image83.jpeg"/></Relationships>
</file>

<file path=ppt/slides/_rels/slide5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36.gif"/><Relationship Id="rId1" Type="http://schemas.openxmlformats.org/officeDocument/2006/relationships/slideLayout" Target="../slideLayouts/slideLayout4.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s>
</file>

<file path=ppt/slides/_rels/slide58.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90.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92.gif"/><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3.gif"/><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93.jpeg"/><Relationship Id="rId1" Type="http://schemas.openxmlformats.org/officeDocument/2006/relationships/slideLayout" Target="../slideLayouts/slideLayout4.xml"/><Relationship Id="rId4" Type="http://schemas.openxmlformats.org/officeDocument/2006/relationships/image" Target="../media/image53.gif"/></Relationships>
</file>

<file path=ppt/slides/_rels/slide64.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4.xml"/><Relationship Id="rId4" Type="http://schemas.openxmlformats.org/officeDocument/2006/relationships/image" Target="../media/image101.jpeg"/></Relationships>
</file>

<file path=ppt/slides/_rels/slide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92.gi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D:\ljrevtyns vjb\фоны\с детьми\1.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 y="0"/>
            <a:ext cx="9285129"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p:cNvSpPr/>
          <p:nvPr/>
        </p:nvSpPr>
        <p:spPr>
          <a:xfrm>
            <a:off x="827584" y="620688"/>
            <a:ext cx="7344816"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Подвижные  игры</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Прямоугольник 4"/>
          <p:cNvSpPr/>
          <p:nvPr/>
        </p:nvSpPr>
        <p:spPr>
          <a:xfrm>
            <a:off x="539552" y="1412777"/>
            <a:ext cx="7632848" cy="2585323"/>
          </a:xfrm>
          <a:prstGeom prst="rect">
            <a:avLst/>
          </a:prstGeom>
          <a:noFill/>
        </p:spPr>
        <p:txBody>
          <a:bodyPr wrap="square" lIns="91440" tIns="45720" rIns="91440" bIns="45720">
            <a:spAutoFit/>
          </a:bodyPr>
          <a:lstStyle/>
          <a:p>
            <a:pPr algn="ctr"/>
            <a:endParaRPr lang="ru-RU"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ctr"/>
            <a:r>
              <a:rPr lang="ru-RU"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д</a:t>
            </a:r>
            <a:r>
              <a:rPr lang="ru-RU"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ля детей  первой младшей группы</a:t>
            </a:r>
            <a:endParaRPr lang="ru-R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 xmlns:p14="http://schemas.microsoft.com/office/powerpoint/2010/main" val="2598633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bright="48000"/>
          </a:blip>
          <a:srcRect/>
          <a:stretch>
            <a:fillRect t="-25000" b="-25000"/>
          </a:stretch>
        </a:blipFill>
        <a:effectLst/>
      </p:bgPr>
    </p:bg>
    <p:spTree>
      <p:nvGrpSpPr>
        <p:cNvPr id="1" name=""/>
        <p:cNvGrpSpPr/>
        <p:nvPr/>
      </p:nvGrpSpPr>
      <p:grpSpPr>
        <a:xfrm>
          <a:off x="0" y="0"/>
          <a:ext cx="0" cy="0"/>
          <a:chOff x="0" y="0"/>
          <a:chExt cx="0" cy="0"/>
        </a:xfrm>
      </p:grpSpPr>
      <p:sp>
        <p:nvSpPr>
          <p:cNvPr id="5" name="Содержимое 4"/>
          <p:cNvSpPr>
            <a:spLocks noGrp="1"/>
          </p:cNvSpPr>
          <p:nvPr>
            <p:ph idx="1"/>
          </p:nvPr>
        </p:nvSpPr>
        <p:spPr>
          <a:xfrm>
            <a:off x="457200" y="332657"/>
            <a:ext cx="8229600" cy="5793507"/>
          </a:xfrm>
        </p:spPr>
        <p:txBody>
          <a:bodyPr>
            <a:normAutofit fontScale="85000" lnSpcReduction="20000"/>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Пузырь </a:t>
            </a:r>
            <a:r>
              <a:rPr lang="ru-RU" sz="2100"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a:t>
            </a:r>
            <a:r>
              <a:rPr lang="ru-RU" sz="1800"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хоровод</a:t>
            </a:r>
            <a:r>
              <a:rPr lang="ru-RU" sz="2100"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a:t>
            </a:r>
            <a:r>
              <a:rPr lang="ru-RU" dirty="0" smtClean="0"/>
              <a:t/>
            </a:r>
            <a:br>
              <a:rPr lang="ru-RU" dirty="0" smtClean="0"/>
            </a:br>
            <a:r>
              <a:rPr lang="ru-RU" b="1" dirty="0" smtClean="0"/>
              <a:t>Цель</a:t>
            </a:r>
            <a:r>
              <a:rPr lang="ru-RU" dirty="0" smtClean="0"/>
              <a:t>: научить детей становиться в круг, делать его то шире, то уже, приучать их согласовывать свои движения с произносимыми словами.</a:t>
            </a:r>
            <a:br>
              <a:rPr lang="ru-RU" dirty="0" smtClean="0"/>
            </a:br>
            <a:r>
              <a:rPr lang="ru-RU" b="1" dirty="0" smtClean="0"/>
              <a:t>Описание:</a:t>
            </a:r>
            <a:r>
              <a:rPr lang="ru-RU" dirty="0" smtClean="0"/>
              <a:t> дети вместе с воспитателем берутся за руки и образуют небольшой кружок, стоя близко друг к другу. Воспитатель произносит:</a:t>
            </a:r>
            <a:br>
              <a:rPr lang="ru-RU" dirty="0" smtClean="0"/>
            </a:br>
            <a:r>
              <a:rPr lang="ru-RU" dirty="0" smtClean="0"/>
              <a:t>Раздувайся, пузырь,</a:t>
            </a:r>
            <a:br>
              <a:rPr lang="ru-RU" dirty="0" smtClean="0"/>
            </a:br>
            <a:r>
              <a:rPr lang="ru-RU" dirty="0" smtClean="0"/>
              <a:t>Раздувайся большой,</a:t>
            </a:r>
            <a:br>
              <a:rPr lang="ru-RU" dirty="0" smtClean="0"/>
            </a:br>
            <a:r>
              <a:rPr lang="ru-RU" dirty="0" smtClean="0"/>
              <a:t>Оставайся такой,</a:t>
            </a:r>
            <a:br>
              <a:rPr lang="ru-RU" dirty="0" smtClean="0"/>
            </a:br>
            <a:r>
              <a:rPr lang="ru-RU" dirty="0" smtClean="0"/>
              <a:t>Да не лопайся.</a:t>
            </a:r>
            <a:br>
              <a:rPr lang="ru-RU" dirty="0" smtClean="0"/>
            </a:br>
            <a:r>
              <a:rPr lang="ru-RU" dirty="0" smtClean="0"/>
              <a:t>Играющие отходят назад и держатся за руки до тех пор, пока воспитатель не скажет: «Лопнул пузырь!». Тогда они отпускают руки и приседают на корточки, говоря при этом «Хлоп!».</a:t>
            </a:r>
            <a:br>
              <a:rPr lang="ru-RU" dirty="0" smtClean="0"/>
            </a:br>
            <a:r>
              <a:rPr lang="ru-RU" dirty="0" smtClean="0"/>
              <a:t>Указания: сначала в игре принимают участие 6-8 детей. При повторении могут играть 12-15.</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 name="Рисунок 4" descr="zajats224.gif"/>
          <p:cNvPicPr>
            <a:picLocks noChangeAspect="1"/>
          </p:cNvPicPr>
          <p:nvPr/>
        </p:nvPicPr>
        <p:blipFill>
          <a:blip r:embed="rId2" cstate="email">
            <a:clrChange>
              <a:clrFrom>
                <a:srgbClr val="FFFFFF"/>
              </a:clrFrom>
              <a:clrTo>
                <a:srgbClr val="FFFFFF">
                  <a:alpha val="0"/>
                </a:srgbClr>
              </a:clrTo>
            </a:clrChange>
          </a:blip>
          <a:stretch>
            <a:fillRect/>
          </a:stretch>
        </p:blipFill>
        <p:spPr>
          <a:xfrm>
            <a:off x="5724129" y="1484784"/>
            <a:ext cx="1789913" cy="2088232"/>
          </a:xfrm>
          <a:prstGeom prst="ellipse">
            <a:avLst/>
          </a:prstGeom>
        </p:spPr>
      </p:pic>
      <p:sp>
        <p:nvSpPr>
          <p:cNvPr id="2" name="Заголовок 1"/>
          <p:cNvSpPr>
            <a:spLocks noGrp="1"/>
          </p:cNvSpPr>
          <p:nvPr>
            <p:ph type="title"/>
          </p:nvPr>
        </p:nvSpPr>
        <p:spPr>
          <a:xfrm>
            <a:off x="457200" y="0"/>
            <a:ext cx="8229600" cy="620688"/>
          </a:xfrm>
        </p:spPr>
        <p:txBody>
          <a:bodyPr>
            <a:normAutofit fontScale="90000"/>
          </a:bodyPr>
          <a:lstStyle/>
          <a:p>
            <a:pPr algn="l"/>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Попади в цель</a:t>
            </a:r>
            <a:r>
              <a:rPr lang="ru-RU" sz="27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ru-RU" sz="27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метание)</a:t>
            </a:r>
            <a:endParaRPr lang="ru-RU" sz="27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Содержимое 2"/>
          <p:cNvSpPr>
            <a:spLocks noGrp="1"/>
          </p:cNvSpPr>
          <p:nvPr>
            <p:ph idx="1"/>
          </p:nvPr>
        </p:nvSpPr>
        <p:spPr>
          <a:xfrm>
            <a:off x="457200" y="548680"/>
            <a:ext cx="4474840" cy="6120680"/>
          </a:xfrm>
        </p:spPr>
        <p:txBody>
          <a:bodyPr>
            <a:noAutofit/>
          </a:bodyPr>
          <a:lstStyle/>
          <a:p>
            <a:r>
              <a:rPr lang="ru-RU" sz="2000" i="1" dirty="0" smtClean="0">
                <a:effectLst>
                  <a:glow rad="228600">
                    <a:schemeClr val="accent5">
                      <a:satMod val="175000"/>
                      <a:alpha val="40000"/>
                    </a:schemeClr>
                  </a:glow>
                </a:effectLst>
              </a:rPr>
              <a:t> </a:t>
            </a:r>
            <a:r>
              <a:rPr lang="ru-RU" sz="2000" b="1" u="sng" dirty="0" smtClean="0">
                <a:effectLst>
                  <a:glow rad="228600">
                    <a:schemeClr val="accent5">
                      <a:satMod val="175000"/>
                      <a:alpha val="40000"/>
                    </a:schemeClr>
                  </a:glow>
                </a:effectLst>
              </a:rPr>
              <a:t>Цель: </a:t>
            </a:r>
            <a:r>
              <a:rPr lang="ru-RU" sz="2000" dirty="0" smtClean="0">
                <a:effectLst>
                  <a:glow rad="228600">
                    <a:schemeClr val="accent5">
                      <a:satMod val="175000"/>
                      <a:alpha val="40000"/>
                    </a:schemeClr>
                  </a:glow>
                </a:effectLst>
              </a:rPr>
              <a:t> Упражняться в попадании в цель.</a:t>
            </a:r>
          </a:p>
          <a:p>
            <a:r>
              <a:rPr lang="ru-RU" sz="2000" u="sng" dirty="0" smtClean="0">
                <a:effectLst>
                  <a:glow rad="228600">
                    <a:schemeClr val="accent5">
                      <a:satMod val="175000"/>
                      <a:alpha val="40000"/>
                    </a:schemeClr>
                  </a:glow>
                </a:effectLst>
              </a:rPr>
              <a:t>Описание</a:t>
            </a:r>
            <a:r>
              <a:rPr lang="ru-RU" sz="2000" dirty="0" smtClean="0">
                <a:effectLst>
                  <a:glow rad="228600">
                    <a:schemeClr val="accent5">
                      <a:satMod val="175000"/>
                      <a:alpha val="40000"/>
                    </a:schemeClr>
                  </a:glow>
                </a:effectLst>
              </a:rPr>
              <a:t>; Для </a:t>
            </a:r>
            <a:r>
              <a:rPr lang="ru-RU" sz="2000" dirty="0" smtClean="0">
                <a:effectLst>
                  <a:glow rad="139700">
                    <a:schemeClr val="accent5">
                      <a:satMod val="175000"/>
                      <a:alpha val="40000"/>
                    </a:schemeClr>
                  </a:glow>
                </a:effectLst>
              </a:rPr>
              <a:t>игры необходимо четыре обруча, на которые натянута тонкая бумага, три снежка (мячика) каждому участнику и игрушка (зайчик или лисичка). Взрослый держит обруч (вертикально) на уровне глаз ребенка, который стоит в 3 м от него. Ребенок бросает снежок (мячик) в цель (обруч) три раза. Если бумага прорвалась, то из образовавшегося отверстия показывается игрушка, которая как бы приветствует меткого стрелка. Если же снежок попал в цель, но не прорвал бумагу, игрушка появляется над обручем. За каждое попадание засчитывается одно очко.</a:t>
            </a:r>
          </a:p>
          <a:p>
            <a:r>
              <a:rPr lang="ru-RU" sz="2000" dirty="0" smtClean="0">
                <a:effectLst>
                  <a:glow rad="139700">
                    <a:schemeClr val="accent5">
                      <a:satMod val="175000"/>
                      <a:alpha val="40000"/>
                    </a:schemeClr>
                  </a:glow>
                </a:effectLst>
              </a:rPr>
              <a:t/>
            </a:r>
            <a:br>
              <a:rPr lang="ru-RU" sz="2000" dirty="0" smtClean="0">
                <a:effectLst>
                  <a:glow rad="139700">
                    <a:schemeClr val="accent5">
                      <a:satMod val="175000"/>
                      <a:alpha val="40000"/>
                    </a:schemeClr>
                  </a:glow>
                </a:effectLst>
              </a:rPr>
            </a:br>
            <a:endParaRPr lang="ru-RU" sz="2000" dirty="0">
              <a:effectLst>
                <a:glow rad="139700">
                  <a:schemeClr val="accent5">
                    <a:satMod val="175000"/>
                    <a:alpha val="40000"/>
                  </a:schemeClr>
                </a:glow>
              </a:effectLst>
            </a:endParaRPr>
          </a:p>
        </p:txBody>
      </p:sp>
      <p:pic>
        <p:nvPicPr>
          <p:cNvPr id="4" name="Рисунок 3" descr="ramk19.jpg"/>
          <p:cNvPicPr>
            <a:picLocks noChangeAspect="1"/>
          </p:cNvPicPr>
          <p:nvPr/>
        </p:nvPicPr>
        <p:blipFill>
          <a:blip r:embed="rId3" cstate="email">
            <a:clrChange>
              <a:clrFrom>
                <a:srgbClr val="FFFFFF"/>
              </a:clrFrom>
              <a:clrTo>
                <a:srgbClr val="FFFFFF">
                  <a:alpha val="0"/>
                </a:srgbClr>
              </a:clrTo>
            </a:clrChange>
          </a:blip>
          <a:stretch>
            <a:fillRect/>
          </a:stretch>
        </p:blipFill>
        <p:spPr>
          <a:xfrm>
            <a:off x="4860033" y="764704"/>
            <a:ext cx="3920436" cy="3528392"/>
          </a:xfrm>
          <a:prstGeom prst="rect">
            <a:avLst/>
          </a:prstGeom>
          <a:effectLst>
            <a:outerShdw blurRad="50800" dist="1727200" dir="6840000" sx="1000" sy="1000" algn="ctr" rotWithShape="0">
              <a:srgbClr val="000000">
                <a:alpha val="43137"/>
              </a:srgbClr>
            </a:outerShdw>
            <a:softEdge rad="63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 name="Рисунок 4" descr="kamen12.jpg"/>
          <p:cNvPicPr>
            <a:picLocks noChangeAspect="1"/>
          </p:cNvPicPr>
          <p:nvPr/>
        </p:nvPicPr>
        <p:blipFill>
          <a:blip r:embed="rId2" cstate="email">
            <a:clrChange>
              <a:clrFrom>
                <a:srgbClr val="FFFFFF"/>
              </a:clrFrom>
              <a:clrTo>
                <a:srgbClr val="FFFFFF">
                  <a:alpha val="0"/>
                </a:srgbClr>
              </a:clrTo>
            </a:clrChange>
          </a:blip>
          <a:stretch>
            <a:fillRect/>
          </a:stretch>
        </p:blipFill>
        <p:spPr>
          <a:xfrm rot="1463573">
            <a:off x="5157729" y="3479287"/>
            <a:ext cx="2124617" cy="2249594"/>
          </a:xfrm>
          <a:prstGeom prst="rect">
            <a:avLst/>
          </a:prstGeom>
          <a:scene3d>
            <a:camera prst="perspectiveContrastingRightFacing"/>
            <a:lightRig rig="threePt" dir="t"/>
          </a:scene3d>
        </p:spPr>
      </p:pic>
      <p:sp>
        <p:nvSpPr>
          <p:cNvPr id="2" name="Заголовок 1"/>
          <p:cNvSpPr>
            <a:spLocks noGrp="1"/>
          </p:cNvSpPr>
          <p:nvPr>
            <p:ph type="title"/>
          </p:nvPr>
        </p:nvSpPr>
        <p:spPr>
          <a:xfrm>
            <a:off x="457200" y="1"/>
            <a:ext cx="8229600" cy="692696"/>
          </a:xfrm>
        </p:spPr>
        <p:txBody>
          <a:bodyPr>
            <a:normAutofit fontScale="90000"/>
          </a:bodyPr>
          <a:lstStyle/>
          <a:p>
            <a:r>
              <a:rPr lang="ru-RU" b="1" dirty="0" smtClean="0">
                <a:ln w="12700">
                  <a:solidFill>
                    <a:srgbClr val="FF0000"/>
                  </a:solidFill>
                  <a:prstDash val="solid"/>
                </a:ln>
                <a:solidFill>
                  <a:schemeClr val="bg2">
                    <a:tint val="85000"/>
                    <a:satMod val="155000"/>
                  </a:schemeClr>
                </a:solidFill>
                <a:effectLst>
                  <a:outerShdw blurRad="41275" dist="20320" dir="1800000" algn="tl" rotWithShape="0">
                    <a:srgbClr val="000000">
                      <a:alpha val="40000"/>
                    </a:srgbClr>
                  </a:outerShdw>
                </a:effectLst>
              </a:rPr>
              <a:t>С камушка на камушек</a:t>
            </a:r>
            <a:r>
              <a:rPr lang="ru-RU" sz="2200" dirty="0" smtClean="0">
                <a:ln w="12700">
                  <a:solidFill>
                    <a:sysClr val="windowText" lastClr="000000"/>
                  </a:solidFill>
                  <a:prstDash val="solid"/>
                </a:ln>
                <a:effectLst>
                  <a:glow rad="139700">
                    <a:schemeClr val="accent5">
                      <a:satMod val="175000"/>
                      <a:alpha val="40000"/>
                    </a:schemeClr>
                  </a:glow>
                  <a:outerShdw blurRad="41275" dist="20320" dir="1800000" algn="tl" rotWithShape="0">
                    <a:srgbClr val="000000">
                      <a:alpha val="40000"/>
                    </a:srgbClr>
                  </a:outerShdw>
                </a:effectLst>
              </a:rPr>
              <a:t>.(</a:t>
            </a:r>
            <a:r>
              <a:rPr lang="ru-RU" sz="2000" dirty="0" smtClean="0">
                <a:ln w="12700">
                  <a:solidFill>
                    <a:sysClr val="windowText" lastClr="000000"/>
                  </a:solidFill>
                  <a:prstDash val="solid"/>
                </a:ln>
                <a:effectLst>
                  <a:glow rad="139700">
                    <a:schemeClr val="accent5">
                      <a:satMod val="175000"/>
                      <a:alpha val="40000"/>
                    </a:schemeClr>
                  </a:glow>
                  <a:outerShdw blurRad="41275" dist="20320" dir="1800000" algn="tl" rotWithShape="0">
                    <a:srgbClr val="000000">
                      <a:alpha val="40000"/>
                    </a:srgbClr>
                  </a:outerShdw>
                </a:effectLst>
              </a:rPr>
              <a:t>прыжки</a:t>
            </a:r>
            <a:r>
              <a:rPr lang="ru-RU" sz="2200" dirty="0" smtClean="0">
                <a:ln w="12700">
                  <a:solidFill>
                    <a:sysClr val="windowText" lastClr="000000"/>
                  </a:solidFill>
                  <a:prstDash val="solid"/>
                </a:ln>
                <a:effectLst>
                  <a:glow rad="139700">
                    <a:schemeClr val="accent5">
                      <a:satMod val="175000"/>
                      <a:alpha val="40000"/>
                    </a:schemeClr>
                  </a:glow>
                  <a:outerShdw blurRad="41275" dist="20320" dir="1800000" algn="tl" rotWithShape="0">
                    <a:srgbClr val="000000">
                      <a:alpha val="40000"/>
                    </a:srgbClr>
                  </a:outerShdw>
                </a:effectLst>
              </a:rPr>
              <a:t>)</a:t>
            </a:r>
            <a:endParaRPr lang="ru-RU" sz="2200" dirty="0">
              <a:ln w="12700">
                <a:solidFill>
                  <a:sysClr val="windowText" lastClr="000000"/>
                </a:solidFill>
                <a:prstDash val="solid"/>
              </a:ln>
              <a:effectLst>
                <a:glow rad="139700">
                  <a:schemeClr val="accent5">
                    <a:satMod val="175000"/>
                    <a:alpha val="40000"/>
                  </a:schemeClr>
                </a:glow>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457200" y="620689"/>
            <a:ext cx="3754760" cy="5505475"/>
          </a:xfrm>
        </p:spPr>
        <p:txBody>
          <a:bodyPr>
            <a:noAutofit/>
          </a:bodyPr>
          <a:lstStyle/>
          <a:p>
            <a:r>
              <a:rPr lang="ru-RU" sz="2000" b="1" dirty="0" smtClean="0">
                <a:effectLst>
                  <a:glow rad="139700">
                    <a:schemeClr val="accent5">
                      <a:satMod val="175000"/>
                      <a:alpha val="40000"/>
                    </a:schemeClr>
                  </a:glow>
                </a:effectLst>
              </a:rPr>
              <a:t>Ц е л </a:t>
            </a:r>
            <a:r>
              <a:rPr lang="ru-RU" sz="2000" b="1" dirty="0" err="1" smtClean="0">
                <a:effectLst>
                  <a:glow rad="139700">
                    <a:schemeClr val="accent5">
                      <a:satMod val="175000"/>
                      <a:alpha val="40000"/>
                    </a:schemeClr>
                  </a:glow>
                </a:effectLst>
              </a:rPr>
              <a:t>ь</a:t>
            </a:r>
            <a:r>
              <a:rPr lang="ru-RU" sz="2000" b="1" dirty="0" smtClean="0">
                <a:effectLst>
                  <a:glow rad="139700">
                    <a:schemeClr val="accent5">
                      <a:satMod val="175000"/>
                      <a:alpha val="40000"/>
                    </a:schemeClr>
                  </a:glow>
                </a:effectLst>
              </a:rPr>
              <a:t>.</a:t>
            </a:r>
            <a:r>
              <a:rPr lang="ru-RU" sz="2000" dirty="0" smtClean="0">
                <a:effectLst>
                  <a:glow rad="139700">
                    <a:schemeClr val="accent5">
                      <a:satMod val="175000"/>
                      <a:alpha val="40000"/>
                    </a:schemeClr>
                  </a:glow>
                </a:effectLst>
              </a:rPr>
              <a:t> Приучать детей внимательно слушать воспитателя, выполнять прыжки </a:t>
            </a:r>
            <a:br>
              <a:rPr lang="ru-RU" sz="2000" dirty="0" smtClean="0">
                <a:effectLst>
                  <a:glow rad="139700">
                    <a:schemeClr val="accent5">
                      <a:satMod val="175000"/>
                      <a:alpha val="40000"/>
                    </a:schemeClr>
                  </a:glow>
                </a:effectLst>
              </a:rPr>
            </a:br>
            <a:r>
              <a:rPr lang="ru-RU" sz="2000" u="sng" dirty="0" smtClean="0">
                <a:effectLst>
                  <a:glow rad="139700">
                    <a:schemeClr val="accent5">
                      <a:satMod val="175000"/>
                      <a:alpha val="40000"/>
                    </a:schemeClr>
                  </a:glow>
                </a:effectLst>
              </a:rPr>
              <a:t>Описание:</a:t>
            </a:r>
            <a:r>
              <a:rPr lang="ru-RU" sz="2000" dirty="0" smtClean="0">
                <a:effectLst>
                  <a:glow rad="139700">
                    <a:schemeClr val="accent5">
                      <a:satMod val="175000"/>
                      <a:alpha val="40000"/>
                    </a:schemeClr>
                  </a:glow>
                </a:effectLst>
              </a:rPr>
              <a:t> дети стоят в одной стороне зала.. Воспитатель раскладывает на полу на расстоянии 20 см один от другого обручи. По сигналу дети переходят на другую сторону зала через обручи.</a:t>
            </a:r>
            <a:br>
              <a:rPr lang="ru-RU" sz="2000" dirty="0" smtClean="0">
                <a:effectLst>
                  <a:glow rad="139700">
                    <a:schemeClr val="accent5">
                      <a:satMod val="175000"/>
                      <a:alpha val="40000"/>
                    </a:schemeClr>
                  </a:glow>
                </a:effectLst>
              </a:rPr>
            </a:br>
            <a:r>
              <a:rPr lang="ru-RU" sz="2000" u="sng" dirty="0" smtClean="0">
                <a:effectLst>
                  <a:glow rad="139700">
                    <a:schemeClr val="accent5">
                      <a:satMod val="175000"/>
                      <a:alpha val="40000"/>
                    </a:schemeClr>
                  </a:glow>
                </a:effectLst>
              </a:rPr>
              <a:t>Указания: </a:t>
            </a:r>
            <a:r>
              <a:rPr lang="ru-RU" sz="2000" dirty="0" smtClean="0">
                <a:effectLst>
                  <a:glow rad="139700">
                    <a:schemeClr val="accent5">
                      <a:satMod val="175000"/>
                      <a:alpha val="40000"/>
                    </a:schemeClr>
                  </a:glow>
                </a:effectLst>
              </a:rPr>
              <a:t>вместо обручей можно использовать фанерные или резиновые круги на расстоянии 30-35 см. На участке круги можно начертить на земле.</a:t>
            </a:r>
            <a:r>
              <a:rPr lang="ru-RU" sz="2000" dirty="0" smtClean="0"/>
              <a:t/>
            </a:r>
            <a:br>
              <a:rPr lang="ru-RU" sz="2000" dirty="0" smtClean="0"/>
            </a:br>
            <a:endParaRPr lang="ru-RU" sz="2000" dirty="0"/>
          </a:p>
        </p:txBody>
      </p:sp>
      <p:pic>
        <p:nvPicPr>
          <p:cNvPr id="4" name="Рисунок 3" descr="malch31.jpg"/>
          <p:cNvPicPr>
            <a:picLocks noChangeAspect="1"/>
          </p:cNvPicPr>
          <p:nvPr/>
        </p:nvPicPr>
        <p:blipFill>
          <a:blip r:embed="rId3" cstate="email">
            <a:clrChange>
              <a:clrFrom>
                <a:srgbClr val="FFFFFF"/>
              </a:clrFrom>
              <a:clrTo>
                <a:srgbClr val="FFFFFF">
                  <a:alpha val="0"/>
                </a:srgbClr>
              </a:clrTo>
            </a:clrChange>
          </a:blip>
          <a:stretch>
            <a:fillRect/>
          </a:stretch>
        </p:blipFill>
        <p:spPr>
          <a:xfrm>
            <a:off x="5292080" y="1484785"/>
            <a:ext cx="2808789" cy="297401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contrast="-11000"/>
          </a:blip>
          <a:srcRect/>
          <a:stretch>
            <a:fillRect t="-25000" b="-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Белые снежинки.</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(хоровод)</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467544" y="548680"/>
            <a:ext cx="4320480" cy="6120680"/>
          </a:xfrm>
          <a:solidFill>
            <a:schemeClr val="accent1">
              <a:lumMod val="40000"/>
              <a:lumOff val="60000"/>
              <a:alpha val="31000"/>
            </a:schemeClr>
          </a:solidFill>
        </p:spPr>
        <p:txBody>
          <a:bodyPr>
            <a:normAutofit lnSpcReduction="10000"/>
          </a:bodyPr>
          <a:lstStyle/>
          <a:p>
            <a:r>
              <a:rPr lang="ru-RU" sz="2000" b="1" dirty="0" smtClean="0">
                <a:effectLst>
                  <a:glow rad="139700">
                    <a:schemeClr val="accent5">
                      <a:satMod val="175000"/>
                      <a:alpha val="40000"/>
                    </a:schemeClr>
                  </a:glow>
                </a:effectLst>
              </a:rPr>
              <a:t>Цель</a:t>
            </a:r>
            <a:r>
              <a:rPr lang="ru-RU" sz="2000" dirty="0" smtClean="0">
                <a:effectLst>
                  <a:glow rad="139700">
                    <a:schemeClr val="accent5">
                      <a:satMod val="175000"/>
                      <a:alpha val="40000"/>
                    </a:schemeClr>
                  </a:glow>
                </a:effectLst>
              </a:rPr>
              <a:t>: научить детей становиться в круг, делать его то шире, то уже, приучать их согласовывать свои движения с произносимыми словами</a:t>
            </a:r>
            <a:r>
              <a:rPr lang="ru-RU" sz="2000" dirty="0" smtClean="0"/>
              <a:t>.</a:t>
            </a:r>
          </a:p>
          <a:p>
            <a:r>
              <a:rPr lang="ru-RU" sz="2000" b="1" dirty="0" smtClean="0"/>
              <a:t> </a:t>
            </a:r>
            <a:r>
              <a:rPr lang="ru-RU" sz="2000" b="1" dirty="0" smtClean="0">
                <a:effectLst>
                  <a:glow rad="139700">
                    <a:schemeClr val="accent5">
                      <a:satMod val="175000"/>
                      <a:alpha val="40000"/>
                    </a:schemeClr>
                  </a:glow>
                </a:effectLst>
              </a:rPr>
              <a:t>Описание</a:t>
            </a:r>
            <a:r>
              <a:rPr lang="ru-RU" sz="2000" dirty="0" smtClean="0">
                <a:effectLst>
                  <a:glow rad="139700">
                    <a:schemeClr val="accent5">
                      <a:satMod val="175000"/>
                      <a:alpha val="40000"/>
                    </a:schemeClr>
                  </a:glow>
                </a:effectLst>
              </a:rPr>
              <a:t>: Дети в этой игре выполняют роль снежинок. Они стоят в кругу и держатся за руки. Взрослый говорит: «Подул очень сильный ветер! Разлетайтесь, снежинки!», и дети разбегаются в разных направлениях, кружатся, танцуют и летают как снежинки. После того, как снежинки полетают на ветру, взрослый говорит: «Ветер стих!», и снежинки возвращаются в круг и берутся за руки.</a:t>
            </a:r>
            <a:br>
              <a:rPr lang="ru-RU" sz="2000" dirty="0" smtClean="0">
                <a:effectLst>
                  <a:glow rad="139700">
                    <a:schemeClr val="accent5">
                      <a:satMod val="175000"/>
                      <a:alpha val="40000"/>
                    </a:schemeClr>
                  </a:glow>
                </a:effectLst>
              </a:rPr>
            </a:br>
            <a:r>
              <a:rPr lang="ru-RU" dirty="0" smtClean="0">
                <a:effectLst>
                  <a:glow rad="139700">
                    <a:schemeClr val="accent5">
                      <a:satMod val="175000"/>
                      <a:alpha val="40000"/>
                    </a:schemeClr>
                  </a:glow>
                </a:effectLst>
              </a:rPr>
              <a:t/>
            </a:r>
            <a:br>
              <a:rPr lang="ru-RU" dirty="0" smtClean="0">
                <a:effectLst>
                  <a:glow rad="139700">
                    <a:schemeClr val="accent5">
                      <a:satMod val="175000"/>
                      <a:alpha val="40000"/>
                    </a:schemeClr>
                  </a:glow>
                </a:effectLst>
              </a:rPr>
            </a:br>
            <a:endParaRPr lang="ru-RU" dirty="0">
              <a:effectLst>
                <a:glow rad="139700">
                  <a:schemeClr val="accent5">
                    <a:satMod val="175000"/>
                    <a:alpha val="40000"/>
                  </a:schemeClr>
                </a:glow>
              </a:effectLst>
            </a:endParaRPr>
          </a:p>
        </p:txBody>
      </p:sp>
      <p:pic>
        <p:nvPicPr>
          <p:cNvPr id="4" name="Рисунок 3" descr="sneg11.jpg"/>
          <p:cNvPicPr>
            <a:picLocks noChangeAspect="1"/>
          </p:cNvPicPr>
          <p:nvPr/>
        </p:nvPicPr>
        <p:blipFill>
          <a:blip r:embed="rId3" cstate="email">
            <a:clrChange>
              <a:clrFrom>
                <a:srgbClr val="FFFFFF"/>
              </a:clrFrom>
              <a:clrTo>
                <a:srgbClr val="FFFFFF">
                  <a:alpha val="0"/>
                </a:srgbClr>
              </a:clrTo>
            </a:clrChange>
          </a:blip>
          <a:stretch>
            <a:fillRect/>
          </a:stretch>
        </p:blipFill>
        <p:spPr>
          <a:xfrm>
            <a:off x="6588224" y="836712"/>
            <a:ext cx="2159000" cy="2286000"/>
          </a:xfrm>
          <a:prstGeom prst="rect">
            <a:avLst/>
          </a:prstGeom>
        </p:spPr>
      </p:pic>
      <p:pic>
        <p:nvPicPr>
          <p:cNvPr id="5" name="Рисунок 4" descr="sneg11.jpg"/>
          <p:cNvPicPr>
            <a:picLocks noChangeAspect="1"/>
          </p:cNvPicPr>
          <p:nvPr/>
        </p:nvPicPr>
        <p:blipFill>
          <a:blip r:embed="rId3" cstate="email">
            <a:clrChange>
              <a:clrFrom>
                <a:srgbClr val="FFFFFF"/>
              </a:clrFrom>
              <a:clrTo>
                <a:srgbClr val="FFFFFF">
                  <a:alpha val="0"/>
                </a:srgbClr>
              </a:clrTo>
            </a:clrChange>
          </a:blip>
          <a:stretch>
            <a:fillRect/>
          </a:stretch>
        </p:blipFill>
        <p:spPr>
          <a:xfrm>
            <a:off x="4716016" y="2132856"/>
            <a:ext cx="2159000" cy="2286000"/>
          </a:xfrm>
          <a:prstGeom prst="rect">
            <a:avLst/>
          </a:prstGeom>
        </p:spPr>
      </p:pic>
      <p:pic>
        <p:nvPicPr>
          <p:cNvPr id="6" name="Рисунок 5" descr="sneg11.jpg"/>
          <p:cNvPicPr>
            <a:picLocks noChangeAspect="1"/>
          </p:cNvPicPr>
          <p:nvPr/>
        </p:nvPicPr>
        <p:blipFill>
          <a:blip r:embed="rId3" cstate="email">
            <a:clrChange>
              <a:clrFrom>
                <a:srgbClr val="FFFFFF"/>
              </a:clrFrom>
              <a:clrTo>
                <a:srgbClr val="FFFFFF">
                  <a:alpha val="0"/>
                </a:srgbClr>
              </a:clrTo>
            </a:clrChange>
          </a:blip>
          <a:stretch>
            <a:fillRect/>
          </a:stretch>
        </p:blipFill>
        <p:spPr>
          <a:xfrm>
            <a:off x="6372200" y="4149080"/>
            <a:ext cx="2159000" cy="2286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25000" b="-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8229600" cy="692696"/>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Кто бросит дальше снежок.</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(метание)</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Содержимое 6"/>
          <p:cNvSpPr>
            <a:spLocks noGrp="1"/>
          </p:cNvSpPr>
          <p:nvPr>
            <p:ph idx="1"/>
          </p:nvPr>
        </p:nvSpPr>
        <p:spPr>
          <a:xfrm>
            <a:off x="457200" y="692697"/>
            <a:ext cx="5842992" cy="5976664"/>
          </a:xfrm>
        </p:spPr>
        <p:txBody>
          <a:bodyPr>
            <a:normAutofit/>
          </a:bodyPr>
          <a:lstStyle/>
          <a:p>
            <a:r>
              <a:rPr lang="ru-RU" sz="2800" b="1" u="sng" dirty="0" smtClean="0">
                <a:effectLst>
                  <a:glow rad="139700">
                    <a:schemeClr val="accent5">
                      <a:satMod val="175000"/>
                      <a:alpha val="40000"/>
                    </a:schemeClr>
                  </a:glow>
                </a:effectLst>
              </a:rPr>
              <a:t>Цель:</a:t>
            </a:r>
            <a:r>
              <a:rPr lang="ru-RU" sz="2800" dirty="0" smtClean="0">
                <a:effectLst>
                  <a:glow rad="139700">
                    <a:schemeClr val="accent5">
                      <a:satMod val="175000"/>
                      <a:alpha val="40000"/>
                    </a:schemeClr>
                  </a:glow>
                </a:effectLst>
              </a:rPr>
              <a:t> Учить детей соревноваться. Упражнять в бросании </a:t>
            </a:r>
          </a:p>
          <a:p>
            <a:r>
              <a:rPr lang="ru-RU" sz="2800" b="1" u="sng" dirty="0" smtClean="0">
                <a:effectLst>
                  <a:glow rad="139700">
                    <a:schemeClr val="accent5">
                      <a:satMod val="175000"/>
                      <a:alpha val="40000"/>
                    </a:schemeClr>
                  </a:glow>
                </a:effectLst>
              </a:rPr>
              <a:t>Описание</a:t>
            </a:r>
            <a:r>
              <a:rPr lang="ru-RU" sz="2800" dirty="0" smtClean="0">
                <a:effectLst>
                  <a:glow rad="139700">
                    <a:schemeClr val="accent5">
                      <a:satMod val="175000"/>
                      <a:alpha val="40000"/>
                    </a:schemeClr>
                  </a:glow>
                </a:effectLst>
              </a:rPr>
              <a:t>: Игроки становятся в шеренгу, у каждого в руке снежок. По сигналу - все одновременно стараются бросить снежок как можно дальше. Чей снежок пролетит дальше, тот и победил. Провести броски как правой, так и левой рукой</a:t>
            </a:r>
            <a:r>
              <a:rPr lang="ru-RU" sz="2000" dirty="0" smtClean="0">
                <a:effectLst>
                  <a:glow rad="139700">
                    <a:schemeClr val="accent5">
                      <a:satMod val="175000"/>
                      <a:alpha val="40000"/>
                    </a:schemeClr>
                  </a:glow>
                </a:effectLst>
              </a:rPr>
              <a:t>.</a:t>
            </a:r>
            <a:endParaRPr lang="ru-RU" sz="2000" dirty="0">
              <a:effectLst>
                <a:glow rad="139700">
                  <a:schemeClr val="accent5">
                    <a:satMod val="175000"/>
                    <a:alpha val="40000"/>
                  </a:schemeClr>
                </a:glow>
              </a:effectLst>
            </a:endParaRPr>
          </a:p>
        </p:txBody>
      </p:sp>
      <p:pic>
        <p:nvPicPr>
          <p:cNvPr id="9" name="Рисунок 8" descr="snegov17.png"/>
          <p:cNvPicPr>
            <a:picLocks noChangeAspect="1"/>
          </p:cNvPicPr>
          <p:nvPr/>
        </p:nvPicPr>
        <p:blipFill>
          <a:blip r:embed="rId3" cstate="email"/>
          <a:stretch>
            <a:fillRect/>
          </a:stretch>
        </p:blipFill>
        <p:spPr>
          <a:xfrm>
            <a:off x="6300192" y="4149081"/>
            <a:ext cx="2555776" cy="233966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fontScale="90000"/>
          </a:bodyPr>
          <a:lstStyle/>
          <a:p>
            <a:r>
              <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Кто быстрее добежит до флажка.</a:t>
            </a:r>
            <a:r>
              <a:rPr lang="ru-RU" sz="2000" dirty="0" smtClean="0">
                <a:ln w="18000">
                  <a:solidFill>
                    <a:schemeClr val="accent2">
                      <a:satMod val="140000"/>
                    </a:schemeClr>
                  </a:solidFill>
                  <a:prstDash val="solid"/>
                  <a:miter lim="800000"/>
                </a:ln>
                <a:effectLst>
                  <a:outerShdw blurRad="25500" dist="23000" dir="7020000" algn="tl">
                    <a:srgbClr val="000000">
                      <a:alpha val="50000"/>
                    </a:srgbClr>
                  </a:outerShdw>
                </a:effectLst>
              </a:rPr>
              <a:t>(бег)</a:t>
            </a:r>
            <a:endPar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Содержимое 2"/>
          <p:cNvSpPr>
            <a:spLocks noGrp="1"/>
          </p:cNvSpPr>
          <p:nvPr>
            <p:ph sz="half" idx="1"/>
          </p:nvPr>
        </p:nvSpPr>
        <p:spPr>
          <a:xfrm>
            <a:off x="457200" y="620688"/>
            <a:ext cx="4762872" cy="6048672"/>
          </a:xfrm>
        </p:spPr>
        <p:txBody>
          <a:bodyPr>
            <a:normAutofit fontScale="92500" lnSpcReduction="10000"/>
          </a:bodyPr>
          <a:lstStyle/>
          <a:p>
            <a:r>
              <a:rPr lang="ru-RU" sz="2000" u="sng" dirty="0" smtClean="0">
                <a:effectLst>
                  <a:glow rad="228600">
                    <a:schemeClr val="accent6">
                      <a:satMod val="175000"/>
                      <a:alpha val="40000"/>
                    </a:schemeClr>
                  </a:glow>
                </a:effectLst>
              </a:rPr>
              <a:t>Цель:</a:t>
            </a:r>
            <a:r>
              <a:rPr lang="ru-RU" sz="2000" dirty="0" smtClean="0">
                <a:effectLst>
                  <a:glow rad="228600">
                    <a:schemeClr val="accent6">
                      <a:satMod val="175000"/>
                      <a:alpha val="40000"/>
                    </a:schemeClr>
                  </a:glow>
                </a:effectLst>
              </a:rPr>
              <a:t> Учить соблюдать правила игры. Реагировать на сигнал.</a:t>
            </a:r>
          </a:p>
          <a:p>
            <a:endParaRPr lang="ru-RU" sz="2000" u="sng" dirty="0" smtClean="0">
              <a:effectLst>
                <a:glow rad="228600">
                  <a:schemeClr val="accent6">
                    <a:satMod val="175000"/>
                    <a:alpha val="40000"/>
                  </a:schemeClr>
                </a:glow>
              </a:effectLst>
            </a:endParaRPr>
          </a:p>
          <a:p>
            <a:r>
              <a:rPr lang="ru-RU" sz="2000" u="sng" dirty="0" smtClean="0">
                <a:effectLst>
                  <a:glow rad="228600">
                    <a:schemeClr val="accent6">
                      <a:satMod val="175000"/>
                      <a:alpha val="40000"/>
                    </a:schemeClr>
                  </a:glow>
                </a:effectLst>
              </a:rPr>
              <a:t>Описание: </a:t>
            </a:r>
            <a:r>
              <a:rPr lang="ru-RU" sz="2000" dirty="0" smtClean="0">
                <a:effectLst>
                  <a:glow rad="228600">
                    <a:schemeClr val="accent6">
                      <a:satMod val="175000"/>
                      <a:alpha val="40000"/>
                    </a:schemeClr>
                  </a:glow>
                </a:effectLst>
              </a:rPr>
              <a:t>С одной стороны площадки на стульчиках сидят дети перед нарисованной линией. На линию выходят 3-4 ребенка и встают напротив стульчиков. На другом конце площадки лежат флажки.</a:t>
            </a:r>
          </a:p>
          <a:p>
            <a:pPr>
              <a:buNone/>
            </a:pPr>
            <a:r>
              <a:rPr lang="ru-RU" sz="2000" dirty="0" smtClean="0">
                <a:effectLst>
                  <a:glow rad="228600">
                    <a:schemeClr val="accent6">
                      <a:satMod val="175000"/>
                      <a:alpha val="40000"/>
                    </a:schemeClr>
                  </a:glow>
                </a:effectLst>
              </a:rPr>
              <a:t>     На сигнал воспитателя «раз!» или «беги!» дети бегут к флажкам, берут их и поднимают вверх, затем кладут на место. Воспитатель отмечает, кто первый поднял флажки. Затем все дети, кто принимал участие, идут и садятся на свои места. На линию выходят следующая тройка или четверка детей. Игра заканчивается, когда все дети поднимут флажки вверх. Игру можно повторить 2-3 раза.</a:t>
            </a:r>
            <a:endParaRPr lang="ru-RU" sz="2000" dirty="0">
              <a:effectLst>
                <a:glow rad="228600">
                  <a:schemeClr val="accent6">
                    <a:satMod val="175000"/>
                    <a:alpha val="40000"/>
                  </a:schemeClr>
                </a:glow>
              </a:effectLst>
            </a:endParaRPr>
          </a:p>
        </p:txBody>
      </p:sp>
      <p:pic>
        <p:nvPicPr>
          <p:cNvPr id="9" name="Содержимое 8" descr="i (3).jpg"/>
          <p:cNvPicPr>
            <a:picLocks noGrp="1" noChangeAspect="1"/>
          </p:cNvPicPr>
          <p:nvPr>
            <p:ph sz="half" idx="2"/>
          </p:nvPr>
        </p:nvPicPr>
        <p:blipFill>
          <a:blip r:embed="rId2" cstate="email">
            <a:clrChange>
              <a:clrFrom>
                <a:srgbClr val="FFFFFF"/>
              </a:clrFrom>
              <a:clrTo>
                <a:srgbClr val="FFFFFF">
                  <a:alpha val="0"/>
                </a:srgbClr>
              </a:clrTo>
            </a:clrChange>
          </a:blip>
          <a:stretch>
            <a:fillRect/>
          </a:stretch>
        </p:blipFill>
        <p:spPr>
          <a:xfrm>
            <a:off x="5935253" y="1628801"/>
            <a:ext cx="3208747" cy="3024336"/>
          </a:xfrm>
          <a:effectLst>
            <a:softEdge rad="63500"/>
          </a:effectLst>
        </p:spPr>
      </p:pic>
      <p:pic>
        <p:nvPicPr>
          <p:cNvPr id="10" name="Рисунок 9" descr="sport28.jpg"/>
          <p:cNvPicPr>
            <a:picLocks noChangeAspect="1"/>
          </p:cNvPicPr>
          <p:nvPr/>
        </p:nvPicPr>
        <p:blipFill>
          <a:blip r:embed="rId3" cstate="email">
            <a:clrChange>
              <a:clrFrom>
                <a:srgbClr val="FFFFFF"/>
              </a:clrFrom>
              <a:clrTo>
                <a:srgbClr val="FFFFFF">
                  <a:alpha val="0"/>
                </a:srgbClr>
              </a:clrTo>
            </a:clrChange>
          </a:blip>
          <a:stretch>
            <a:fillRect/>
          </a:stretch>
        </p:blipFill>
        <p:spPr>
          <a:xfrm>
            <a:off x="5076057" y="3140968"/>
            <a:ext cx="1147508" cy="121500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Рисунок 3" descr="007b.jpg"/>
          <p:cNvPicPr>
            <a:picLocks noChangeAspect="1"/>
          </p:cNvPicPr>
          <p:nvPr/>
        </p:nvPicPr>
        <p:blipFill>
          <a:blip r:embed="rId2" cstate="email">
            <a:clrChange>
              <a:clrFrom>
                <a:srgbClr val="000000"/>
              </a:clrFrom>
              <a:clrTo>
                <a:srgbClr val="000000">
                  <a:alpha val="0"/>
                </a:srgbClr>
              </a:clrTo>
            </a:clrChange>
          </a:blip>
          <a:stretch>
            <a:fillRect/>
          </a:stretch>
        </p:blipFill>
        <p:spPr>
          <a:xfrm>
            <a:off x="2483768" y="1268760"/>
            <a:ext cx="6484637" cy="4663865"/>
          </a:xfrm>
          <a:prstGeom prst="rect">
            <a:avLst/>
          </a:prstGeom>
          <a:effectLst>
            <a:outerShdw blurRad="50800" dist="50800" dir="5400000" algn="ctr" rotWithShape="0">
              <a:srgbClr val="000000"/>
            </a:outerShdw>
            <a:softEdge rad="635000"/>
          </a:effectLst>
        </p:spPr>
      </p:pic>
      <p:sp>
        <p:nvSpPr>
          <p:cNvPr id="2" name="Заголовок 1"/>
          <p:cNvSpPr>
            <a:spLocks noGrp="1"/>
          </p:cNvSpPr>
          <p:nvPr>
            <p:ph type="title"/>
          </p:nvPr>
        </p:nvSpPr>
        <p:spPr>
          <a:xfrm>
            <a:off x="457200" y="0"/>
            <a:ext cx="8229600" cy="764704"/>
          </a:xfrm>
        </p:spPr>
        <p:txBody>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Живой лабиринт</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(бег)</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457200" y="692697"/>
            <a:ext cx="4762872" cy="5904656"/>
          </a:xfrm>
        </p:spPr>
        <p:txBody>
          <a:bodyPr>
            <a:normAutofit fontScale="70000" lnSpcReduction="20000"/>
          </a:bodyPr>
          <a:lstStyle/>
          <a:p>
            <a:r>
              <a:rPr lang="ru-RU" b="1" u="sng" dirty="0" smtClean="0">
                <a:effectLst>
                  <a:glow rad="139700">
                    <a:schemeClr val="accent6">
                      <a:satMod val="175000"/>
                      <a:alpha val="40000"/>
                    </a:schemeClr>
                  </a:glow>
                </a:effectLst>
              </a:rPr>
              <a:t>Цель:</a:t>
            </a:r>
            <a:r>
              <a:rPr lang="ru-RU" dirty="0" smtClean="0">
                <a:effectLst>
                  <a:glow rad="139700">
                    <a:schemeClr val="accent6">
                      <a:satMod val="175000"/>
                      <a:alpha val="40000"/>
                    </a:schemeClr>
                  </a:glow>
                </a:effectLst>
              </a:rPr>
              <a:t> Учить соблюдать правила игры. Реагировать на сигнал.</a:t>
            </a:r>
          </a:p>
          <a:p>
            <a:endParaRPr lang="ru-RU" dirty="0" smtClean="0">
              <a:effectLst>
                <a:glow rad="139700">
                  <a:schemeClr val="accent6">
                    <a:satMod val="175000"/>
                    <a:alpha val="40000"/>
                  </a:schemeClr>
                </a:glow>
              </a:effectLst>
            </a:endParaRPr>
          </a:p>
          <a:p>
            <a:r>
              <a:rPr lang="ru-RU" b="1" dirty="0" smtClean="0">
                <a:effectLst>
                  <a:glow rad="139700">
                    <a:schemeClr val="accent6">
                      <a:satMod val="175000"/>
                      <a:alpha val="40000"/>
                    </a:schemeClr>
                  </a:glow>
                </a:effectLst>
              </a:rPr>
              <a:t>Описание: </a:t>
            </a:r>
            <a:r>
              <a:rPr lang="ru-RU" dirty="0" smtClean="0">
                <a:effectLst>
                  <a:glow rad="139700">
                    <a:schemeClr val="accent6">
                      <a:satMod val="175000"/>
                      <a:alpha val="40000"/>
                    </a:schemeClr>
                  </a:glow>
                </a:effectLst>
              </a:rPr>
              <a:t>Лабиринт – разновидность пятнашек. Играют не менее 11 человек. Два из них водящие – кошка и мышка. Участники стоят упорядоченно, расставив руки в стороны, лицом в одну сторону (образуя коридоры). По команде ведущего (либо хлопок, либо свисток) все участники поворачиваются обратно. Кошке и мышке разрешается бегать только по коридорам. Если кошка поймала мышку, то они меняются ролями, либо с кем-то из стоящих в лабиринте.</a:t>
            </a:r>
            <a:endParaRPr lang="ru-RU" dirty="0">
              <a:effectLst>
                <a:glow rad="139700">
                  <a:schemeClr val="accent6">
                    <a:satMod val="175000"/>
                    <a:alpha val="40000"/>
                  </a:schemeClr>
                </a:glo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850106"/>
          </a:xfrm>
        </p:spPr>
        <p:txBody>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Встречные перебежки</a:t>
            </a:r>
            <a:r>
              <a:rPr lang="ru-RU" dirty="0" smtClean="0"/>
              <a:t>.</a:t>
            </a:r>
            <a:r>
              <a:rPr lang="ru-RU" sz="2000" dirty="0" smtClean="0"/>
              <a:t>(бег)</a:t>
            </a:r>
            <a:endParaRPr lang="ru-RU" dirty="0"/>
          </a:p>
        </p:txBody>
      </p:sp>
      <p:sp>
        <p:nvSpPr>
          <p:cNvPr id="3" name="Содержимое 2"/>
          <p:cNvSpPr>
            <a:spLocks noGrp="1"/>
          </p:cNvSpPr>
          <p:nvPr>
            <p:ph sz="half" idx="1"/>
          </p:nvPr>
        </p:nvSpPr>
        <p:spPr>
          <a:xfrm>
            <a:off x="457200" y="980729"/>
            <a:ext cx="4038600" cy="5145435"/>
          </a:xfrm>
        </p:spPr>
        <p:txBody>
          <a:bodyPr>
            <a:noAutofit/>
          </a:bodyPr>
          <a:lstStyle/>
          <a:p>
            <a:r>
              <a:rPr lang="ru-RU" sz="1600" b="1" u="sng" dirty="0" smtClean="0">
                <a:effectLst>
                  <a:glow rad="139700">
                    <a:schemeClr val="accent5">
                      <a:satMod val="175000"/>
                      <a:alpha val="40000"/>
                    </a:schemeClr>
                  </a:glow>
                </a:effectLst>
              </a:rPr>
              <a:t>Цель:</a:t>
            </a:r>
            <a:r>
              <a:rPr lang="ru-RU" sz="1600" dirty="0" smtClean="0">
                <a:effectLst>
                  <a:glow rad="139700">
                    <a:schemeClr val="accent5">
                      <a:satMod val="175000"/>
                      <a:alpha val="40000"/>
                    </a:schemeClr>
                  </a:glow>
                </a:effectLst>
              </a:rPr>
              <a:t> Упражнять детей в беге, развивать ловкость, быстроту. </a:t>
            </a:r>
            <a:r>
              <a:rPr lang="ru-RU" sz="1600" b="1" u="sng" dirty="0" smtClean="0">
                <a:effectLst>
                  <a:glow rad="139700">
                    <a:schemeClr val="accent5">
                      <a:satMod val="175000"/>
                      <a:alpha val="40000"/>
                    </a:schemeClr>
                  </a:glow>
                </a:effectLst>
              </a:rPr>
              <a:t>Описание: </a:t>
            </a:r>
            <a:r>
              <a:rPr lang="ru-RU" sz="1600" dirty="0" smtClean="0">
                <a:effectLst>
                  <a:glow rad="139700">
                    <a:schemeClr val="accent5">
                      <a:satMod val="175000"/>
                      <a:alpha val="40000"/>
                    </a:schemeClr>
                  </a:glow>
                </a:effectLst>
              </a:rPr>
              <a:t>Дети делятся на две подгруппы. Каждая становится в шеренгу за начерченными на противоположных сторонах площадки линиями. У одной группы в руках ленточки синего цвета, у другой - желтого. По сигналу "синие" дети с синими ленточками бегут на противоположную сторону площадки. Стоящие напротив дети протягивают вперед ладони и ждут, когда бегущие прикоснуться к ним рукой. Тот, кого коснулись, бежит на другую сторону площадки, останавливается и поднимает руки вверх. </a:t>
            </a:r>
          </a:p>
          <a:p>
            <a:r>
              <a:rPr lang="ru-RU" sz="1600" dirty="0" smtClean="0">
                <a:effectLst>
                  <a:glow rad="139700">
                    <a:schemeClr val="accent5">
                      <a:satMod val="175000"/>
                      <a:alpha val="40000"/>
                    </a:schemeClr>
                  </a:glow>
                </a:effectLst>
              </a:rPr>
              <a:t>Правила: Бежать строго по сигналу и после того, как коснулись рукой. </a:t>
            </a:r>
          </a:p>
          <a:p>
            <a:r>
              <a:rPr lang="ru-RU" sz="1600" dirty="0" smtClean="0">
                <a:effectLst>
                  <a:glow rad="139700">
                    <a:schemeClr val="accent5">
                      <a:satMod val="175000"/>
                      <a:alpha val="40000"/>
                    </a:schemeClr>
                  </a:glow>
                </a:effectLst>
              </a:rPr>
              <a:t>Пособия: ленточки синего и желтого цвета.</a:t>
            </a:r>
            <a:endParaRPr lang="ru-RU" sz="1600" dirty="0">
              <a:effectLst>
                <a:glow rad="139700">
                  <a:schemeClr val="accent5">
                    <a:satMod val="175000"/>
                    <a:alpha val="40000"/>
                  </a:schemeClr>
                </a:glow>
              </a:effectLst>
            </a:endParaRPr>
          </a:p>
        </p:txBody>
      </p:sp>
      <p:pic>
        <p:nvPicPr>
          <p:cNvPr id="7" name="Содержимое 6" descr="i (1).jpg"/>
          <p:cNvPicPr>
            <a:picLocks noGrp="1" noChangeAspect="1"/>
          </p:cNvPicPr>
          <p:nvPr>
            <p:ph sz="half" idx="2"/>
          </p:nvPr>
        </p:nvPicPr>
        <p:blipFill>
          <a:blip r:embed="rId2" cstate="email">
            <a:clrChange>
              <a:clrFrom>
                <a:srgbClr val="FFFFFF"/>
              </a:clrFrom>
              <a:clrTo>
                <a:srgbClr val="FFFFFF">
                  <a:alpha val="0"/>
                </a:srgbClr>
              </a:clrTo>
            </a:clrChange>
          </a:blip>
          <a:stretch>
            <a:fillRect/>
          </a:stretch>
        </p:blipFill>
        <p:spPr>
          <a:xfrm>
            <a:off x="5940152" y="4022304"/>
            <a:ext cx="2363080" cy="2835696"/>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Сбей кегли.</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467544" y="548681"/>
            <a:ext cx="5256584" cy="5577483"/>
          </a:xfrm>
        </p:spPr>
        <p:txBody>
          <a:bodyPr>
            <a:normAutofit/>
          </a:bodyPr>
          <a:lstStyle/>
          <a:p>
            <a:r>
              <a:rPr lang="ru-RU" sz="2000" i="1" dirty="0" smtClean="0">
                <a:effectLst>
                  <a:glow rad="139700">
                    <a:schemeClr val="accent5">
                      <a:satMod val="175000"/>
                      <a:alpha val="40000"/>
                    </a:schemeClr>
                  </a:glow>
                </a:effectLst>
              </a:rPr>
              <a:t>( катание шара)</a:t>
            </a:r>
            <a:endParaRPr lang="ru-RU" sz="2000" dirty="0" smtClean="0">
              <a:effectLst>
                <a:glow rad="139700">
                  <a:schemeClr val="accent5">
                    <a:satMod val="175000"/>
                    <a:alpha val="40000"/>
                  </a:schemeClr>
                </a:glow>
              </a:effectLst>
            </a:endParaRPr>
          </a:p>
          <a:p>
            <a:r>
              <a:rPr lang="ru-RU" sz="2000" b="1" u="sng" dirty="0" smtClean="0">
                <a:effectLst>
                  <a:glow rad="139700">
                    <a:schemeClr val="accent5">
                      <a:satMod val="175000"/>
                      <a:alpha val="40000"/>
                    </a:schemeClr>
                  </a:glow>
                </a:effectLst>
              </a:rPr>
              <a:t>Цель:</a:t>
            </a:r>
            <a:r>
              <a:rPr lang="ru-RU" sz="2000" dirty="0" smtClean="0">
                <a:effectLst>
                  <a:glow rad="139700">
                    <a:schemeClr val="accent5">
                      <a:satMod val="175000"/>
                      <a:alpha val="40000"/>
                    </a:schemeClr>
                  </a:glow>
                </a:effectLst>
              </a:rPr>
              <a:t> Учить детей основным правилам игры. Упражняться в сильном и резком катание шара в кегли правой рукой. Глазомер.</a:t>
            </a:r>
          </a:p>
          <a:p>
            <a:r>
              <a:rPr lang="ru-RU" sz="2000" b="1" u="sng" dirty="0" smtClean="0">
                <a:effectLst>
                  <a:glow rad="139700">
                    <a:schemeClr val="accent5">
                      <a:satMod val="175000"/>
                      <a:alpha val="40000"/>
                    </a:schemeClr>
                  </a:glow>
                </a:effectLst>
              </a:rPr>
              <a:t>Материал:</a:t>
            </a:r>
            <a:r>
              <a:rPr lang="ru-RU" sz="2000" dirty="0" smtClean="0">
                <a:effectLst>
                  <a:glow rad="139700">
                    <a:schemeClr val="accent5">
                      <a:satMod val="175000"/>
                      <a:alpha val="40000"/>
                    </a:schemeClr>
                  </a:glow>
                </a:effectLst>
              </a:rPr>
              <a:t> Кегли, шары.</a:t>
            </a:r>
          </a:p>
          <a:p>
            <a:endParaRPr lang="ru-RU" sz="2000" b="1" u="sng" dirty="0" smtClean="0">
              <a:effectLst>
                <a:glow rad="139700">
                  <a:schemeClr val="accent5">
                    <a:satMod val="175000"/>
                    <a:alpha val="40000"/>
                  </a:schemeClr>
                </a:glow>
              </a:effectLst>
            </a:endParaRPr>
          </a:p>
          <a:p>
            <a:r>
              <a:rPr lang="ru-RU" sz="2000" b="1" u="sng" dirty="0" smtClean="0">
                <a:effectLst>
                  <a:glow rad="139700">
                    <a:schemeClr val="accent5">
                      <a:satMod val="175000"/>
                      <a:alpha val="40000"/>
                    </a:schemeClr>
                  </a:glow>
                </a:effectLst>
              </a:rPr>
              <a:t>Описание:</a:t>
            </a:r>
            <a:r>
              <a:rPr lang="ru-RU" sz="2000" dirty="0" smtClean="0">
                <a:effectLst>
                  <a:glow rad="139700">
                    <a:schemeClr val="accent5">
                      <a:satMod val="175000"/>
                      <a:alpha val="40000"/>
                    </a:schemeClr>
                  </a:glow>
                </a:effectLst>
              </a:rPr>
              <a:t> дети располагаются на исходной черте в 2 м. от кегли, в руках у них по одному мячу большого диаметра. По сигналу: «Покатили!» дети прокатывают мячи, стараясь сбить кегли.</a:t>
            </a:r>
            <a:endParaRPr lang="ru-RU" sz="2000" dirty="0">
              <a:effectLst>
                <a:glow rad="139700">
                  <a:schemeClr val="accent5">
                    <a:satMod val="175000"/>
                    <a:alpha val="40000"/>
                  </a:schemeClr>
                </a:glow>
              </a:effectLst>
            </a:endParaRPr>
          </a:p>
        </p:txBody>
      </p:sp>
      <p:pic>
        <p:nvPicPr>
          <p:cNvPr id="4" name="Рисунок 3" descr="i.jpeg"/>
          <p:cNvPicPr>
            <a:picLocks noChangeAspect="1"/>
          </p:cNvPicPr>
          <p:nvPr/>
        </p:nvPicPr>
        <p:blipFill>
          <a:blip r:embed="rId2" cstate="email">
            <a:clrChange>
              <a:clrFrom>
                <a:srgbClr val="FFFFFF"/>
              </a:clrFrom>
              <a:clrTo>
                <a:srgbClr val="FFFFFF">
                  <a:alpha val="0"/>
                </a:srgbClr>
              </a:clrTo>
            </a:clrChange>
          </a:blip>
          <a:stretch>
            <a:fillRect/>
          </a:stretch>
        </p:blipFill>
        <p:spPr>
          <a:xfrm>
            <a:off x="5004049" y="4005065"/>
            <a:ext cx="3863777" cy="254195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fontScale="90000"/>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Найди свое дерево.</a:t>
            </a:r>
            <a:r>
              <a:rPr lang="ru-RU" sz="2000" dirty="0" smtClean="0">
                <a:ln w="1905"/>
                <a:effectLst>
                  <a:innerShdw blurRad="69850" dist="43180" dir="5400000">
                    <a:srgbClr val="000000">
                      <a:alpha val="65000"/>
                    </a:srgbClr>
                  </a:innerShdw>
                </a:effectLst>
              </a:rPr>
              <a:t>(бег)</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Содержимое 2"/>
          <p:cNvSpPr>
            <a:spLocks noGrp="1"/>
          </p:cNvSpPr>
          <p:nvPr>
            <p:ph sz="half" idx="1"/>
          </p:nvPr>
        </p:nvSpPr>
        <p:spPr>
          <a:xfrm>
            <a:off x="457200" y="548680"/>
            <a:ext cx="4038600" cy="6048672"/>
          </a:xfrm>
        </p:spPr>
        <p:txBody>
          <a:bodyPr>
            <a:noAutofit/>
          </a:bodyPr>
          <a:lstStyle/>
          <a:p>
            <a:r>
              <a:rPr lang="ru-RU" sz="1800" b="1" dirty="0" smtClean="0">
                <a:effectLst>
                  <a:glow rad="101600">
                    <a:schemeClr val="accent5">
                      <a:satMod val="175000"/>
                      <a:alpha val="40000"/>
                    </a:schemeClr>
                  </a:glow>
                </a:effectLst>
              </a:rPr>
              <a:t>Цель</a:t>
            </a:r>
            <a:r>
              <a:rPr lang="ru-RU" sz="1800" dirty="0" smtClean="0">
                <a:effectLst>
                  <a:glow rad="101600">
                    <a:schemeClr val="accent5">
                      <a:satMod val="175000"/>
                      <a:alpha val="40000"/>
                    </a:schemeClr>
                  </a:glow>
                </a:effectLst>
              </a:rPr>
              <a:t>: формировать умение действовать по сигналу, ориентироваться в пространстве; развивать ловкость, внимание, умение двигаться в разных направлениях.</a:t>
            </a:r>
          </a:p>
          <a:p>
            <a:r>
              <a:rPr lang="ru-RU" sz="1800" b="1" u="sng" dirty="0" smtClean="0"/>
              <a:t> Описание.</a:t>
            </a:r>
            <a:r>
              <a:rPr lang="ru-RU" sz="1800" dirty="0" smtClean="0"/>
              <a:t> С помощью воспитателя дети делятся на группы, каждая группа становится у определенного дерева. Это их домики. По сигналу воспитателя дети разбегаются по полянке в разные стороны. Затем по сигналу: "Найди свой домик!" - дети должны собраться группами к деревьям, у которых они стояли перед началом игры. </a:t>
            </a:r>
          </a:p>
          <a:p>
            <a:pPr>
              <a:buNone/>
            </a:pPr>
            <a:r>
              <a:rPr lang="ru-RU" sz="1800" b="1" u="sng" dirty="0" smtClean="0"/>
              <a:t> Указания </a:t>
            </a:r>
            <a:r>
              <a:rPr lang="ru-RU" sz="1800" dirty="0" smtClean="0"/>
              <a:t>к проведению. Игра может проводиться у деревьев, хорошо знакомых детям. </a:t>
            </a:r>
            <a:endParaRPr lang="ru-RU" sz="1800" dirty="0"/>
          </a:p>
        </p:txBody>
      </p:sp>
      <p:pic>
        <p:nvPicPr>
          <p:cNvPr id="5" name="Содержимое 4" descr="derev73.jpg"/>
          <p:cNvPicPr>
            <a:picLocks noGrp="1" noChangeAspect="1"/>
          </p:cNvPicPr>
          <p:nvPr>
            <p:ph sz="half" idx="2"/>
          </p:nvPr>
        </p:nvPicPr>
        <p:blipFill>
          <a:blip r:embed="rId2" cstate="email">
            <a:clrChange>
              <a:clrFrom>
                <a:srgbClr val="FFFFFF"/>
              </a:clrFrom>
              <a:clrTo>
                <a:srgbClr val="FFFFFF">
                  <a:alpha val="0"/>
                </a:srgbClr>
              </a:clrTo>
            </a:clrChange>
          </a:blip>
          <a:stretch>
            <a:fillRect/>
          </a:stretch>
        </p:blipFill>
        <p:spPr>
          <a:xfrm>
            <a:off x="4283968" y="1412777"/>
            <a:ext cx="4697803" cy="497414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8" name="Рисунок 7" descr="poezd06.jpg"/>
          <p:cNvPicPr>
            <a:picLocks noChangeAspect="1"/>
          </p:cNvPicPr>
          <p:nvPr/>
        </p:nvPicPr>
        <p:blipFill>
          <a:blip r:embed="rId2" cstate="email">
            <a:clrChange>
              <a:clrFrom>
                <a:srgbClr val="FFFFFF"/>
              </a:clrFrom>
              <a:clrTo>
                <a:srgbClr val="FFFFFF">
                  <a:alpha val="0"/>
                </a:srgbClr>
              </a:clrTo>
            </a:clrChange>
          </a:blip>
          <a:stretch>
            <a:fillRect/>
          </a:stretch>
        </p:blipFill>
        <p:spPr>
          <a:xfrm flipH="1">
            <a:off x="5796136" y="2996953"/>
            <a:ext cx="3852448" cy="3207938"/>
          </a:xfrm>
          <a:prstGeom prst="rect">
            <a:avLst/>
          </a:prstGeom>
        </p:spPr>
      </p:pic>
      <p:sp>
        <p:nvSpPr>
          <p:cNvPr id="2" name="Прямоугольник 1"/>
          <p:cNvSpPr/>
          <p:nvPr/>
        </p:nvSpPr>
        <p:spPr>
          <a:xfrm>
            <a:off x="3131840" y="2"/>
            <a:ext cx="3240360" cy="1446550"/>
          </a:xfrm>
          <a:prstGeom prst="rect">
            <a:avLst/>
          </a:prstGeom>
          <a:noFill/>
        </p:spPr>
        <p:txBody>
          <a:bodyPr wrap="square" lIns="91440" tIns="45720" rIns="91440" bIns="45720">
            <a:spAutoFit/>
          </a:bodyPr>
          <a:lstStyle/>
          <a:p>
            <a:pPr algn="ct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«Поезд»</a:t>
            </a:r>
          </a:p>
          <a:p>
            <a:pPr algn="ctr"/>
            <a:r>
              <a:rPr lang="ru-RU"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ходьба</a:t>
            </a:r>
            <a:endParaRPr lang="ru-RU" sz="1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endParaRPr lang="ru-RU"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323528" y="1124745"/>
            <a:ext cx="6480720" cy="5016758"/>
          </a:xfrm>
          <a:prstGeom prst="rect">
            <a:avLst/>
          </a:prstGeom>
          <a:solidFill>
            <a:srgbClr val="00B0F0">
              <a:alpha val="52000"/>
            </a:srgbClr>
          </a:solidFill>
        </p:spPr>
        <p:txBody>
          <a:bodyPr wrap="square" rtlCol="0">
            <a:spAutoFit/>
          </a:bodyPr>
          <a:lstStyle/>
          <a:p>
            <a:r>
              <a:rPr lang="ru-RU" sz="2000" b="1" u="sng" dirty="0" smtClean="0"/>
              <a:t>Задачи:</a:t>
            </a:r>
            <a:r>
              <a:rPr lang="ru-RU" sz="2000" dirty="0" smtClean="0"/>
              <a:t> Развивать у детей умение выполнять движения по звуковому сигналу, закреплять навык построения в колонну. Упражнять в ходьбе, беге друг за другом.</a:t>
            </a:r>
          </a:p>
          <a:p>
            <a:r>
              <a:rPr lang="ru-RU" sz="2000" b="1" u="sng" dirty="0" smtClean="0"/>
              <a:t>Описание:</a:t>
            </a:r>
            <a:r>
              <a:rPr lang="ru-RU" sz="2000" dirty="0" smtClean="0"/>
              <a:t> Дети строятся в колонну по одной стороне площадки. Первый – паровоз, остальные вагоны. Воспитатель дает гудок, дети начинают двигаться вперед (без сцепления). Вначале медленно, затем – быстрее, постепенно переходя на бег, произносят «Чу – </a:t>
            </a:r>
            <a:r>
              <a:rPr lang="ru-RU" sz="2000" dirty="0" err="1" smtClean="0"/>
              <a:t>чу</a:t>
            </a:r>
            <a:r>
              <a:rPr lang="ru-RU" sz="2000" dirty="0" smtClean="0"/>
              <a:t> – </a:t>
            </a:r>
            <a:r>
              <a:rPr lang="ru-RU" sz="2000" dirty="0" err="1" smtClean="0"/>
              <a:t>чу</a:t>
            </a:r>
            <a:r>
              <a:rPr lang="ru-RU" sz="2000" dirty="0" smtClean="0"/>
              <a:t>!». «Поезд подъезжает к станции» - говорит воспитатель. Дети постепенно замедляют темп и останавливаются. Воспитатель вновь дает гудок, движения поезда возобновляется. </a:t>
            </a:r>
          </a:p>
          <a:p>
            <a:r>
              <a:rPr lang="ru-RU" sz="2000" b="1" u="sng" dirty="0" smtClean="0"/>
              <a:t>Правила: </a:t>
            </a:r>
            <a:endParaRPr lang="ru-RU" sz="2000" dirty="0" smtClean="0"/>
          </a:p>
          <a:p>
            <a:pPr lvl="0"/>
            <a:r>
              <a:rPr lang="ru-RU" sz="2000" dirty="0" smtClean="0"/>
              <a:t>Двигаться можно только после гудка, т.е. по сигналу воспитателя.</a:t>
            </a:r>
          </a:p>
          <a:p>
            <a:r>
              <a:rPr lang="ru-RU" sz="2000" dirty="0" smtClean="0"/>
              <a:t> </a:t>
            </a:r>
          </a:p>
        </p:txBody>
      </p:sp>
      <p:pic>
        <p:nvPicPr>
          <p:cNvPr id="6" name="Рисунок 5" descr="i.jpg"/>
          <p:cNvPicPr>
            <a:picLocks noChangeAspect="1"/>
          </p:cNvPicPr>
          <p:nvPr/>
        </p:nvPicPr>
        <p:blipFill>
          <a:blip r:embed="rId3" cstate="email">
            <a:clrChange>
              <a:clrFrom>
                <a:srgbClr val="FFFFFF"/>
              </a:clrFrom>
              <a:clrTo>
                <a:srgbClr val="FFFFFF">
                  <a:alpha val="0"/>
                </a:srgbClr>
              </a:clrTo>
            </a:clrChange>
          </a:blip>
          <a:stretch>
            <a:fillRect/>
          </a:stretch>
        </p:blipFill>
        <p:spPr>
          <a:xfrm flipH="1">
            <a:off x="6136420" y="2852937"/>
            <a:ext cx="3007581" cy="3068960"/>
          </a:xfrm>
          <a:prstGeom prst="rect">
            <a:avLst/>
          </a:prstGeom>
        </p:spPr>
      </p:pic>
    </p:spTree>
    <p:extLst>
      <p:ext uri="{BB962C8B-B14F-4D97-AF65-F5344CB8AC3E}">
        <p14:creationId xmlns="" xmlns:p14="http://schemas.microsoft.com/office/powerpoint/2010/main" val="2370564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8229600" cy="692696"/>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Найди свой домик.</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(бег)</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Содержимое 3"/>
          <p:cNvSpPr>
            <a:spLocks noGrp="1"/>
          </p:cNvSpPr>
          <p:nvPr>
            <p:ph sz="half" idx="1"/>
          </p:nvPr>
        </p:nvSpPr>
        <p:spPr>
          <a:xfrm>
            <a:off x="457200" y="620688"/>
            <a:ext cx="4038600" cy="5976664"/>
          </a:xfrm>
        </p:spPr>
        <p:txBody>
          <a:bodyPr>
            <a:normAutofit fontScale="70000" lnSpcReduction="20000"/>
          </a:bodyPr>
          <a:lstStyle/>
          <a:p>
            <a:r>
              <a:rPr lang="ru-RU" b="1" dirty="0" smtClean="0">
                <a:effectLst>
                  <a:glow rad="101600">
                    <a:schemeClr val="accent5">
                      <a:satMod val="175000"/>
                      <a:alpha val="40000"/>
                    </a:schemeClr>
                  </a:glow>
                </a:effectLst>
              </a:rPr>
              <a:t>Цель: </a:t>
            </a:r>
            <a:r>
              <a:rPr lang="ru-RU" dirty="0" smtClean="0">
                <a:effectLst>
                  <a:glow rad="101600">
                    <a:schemeClr val="accent5">
                      <a:satMod val="175000"/>
                      <a:alpha val="40000"/>
                    </a:schemeClr>
                  </a:glow>
                </a:effectLst>
              </a:rPr>
              <a:t>формировать умение действовать по сигналу, ориентироваться в пространстве; развивать ловкость, внимание, умение двигаться в разных направлениях.</a:t>
            </a:r>
          </a:p>
          <a:p>
            <a:r>
              <a:rPr lang="ru-RU" b="1" dirty="0" smtClean="0">
                <a:effectLst>
                  <a:glow rad="101600">
                    <a:schemeClr val="accent5">
                      <a:satMod val="175000"/>
                      <a:alpha val="40000"/>
                    </a:schemeClr>
                  </a:glow>
                </a:effectLst>
              </a:rPr>
              <a:t>Ход игры</a:t>
            </a:r>
            <a:r>
              <a:rPr lang="ru-RU" dirty="0" smtClean="0">
                <a:effectLst>
                  <a:glow rad="101600">
                    <a:schemeClr val="accent5">
                      <a:satMod val="175000"/>
                      <a:alpha val="40000"/>
                    </a:schemeClr>
                  </a:glow>
                </a:effectLst>
              </a:rPr>
              <a:t>: с помощью воспитателя дети делятся на группы, каждая из которых становится у определенного места. По сигналу они разбегаются по залу в разные стороны. После сигнала «Найди свой домик» - дети должны собраться группами у того места, где стояли вначале.</a:t>
            </a:r>
          </a:p>
          <a:p>
            <a:r>
              <a:rPr lang="ru-RU" dirty="0" smtClean="0">
                <a:effectLst>
                  <a:glow rad="101600">
                    <a:schemeClr val="accent5">
                      <a:satMod val="175000"/>
                      <a:alpha val="40000"/>
                    </a:schemeClr>
                  </a:glow>
                </a:effectLst>
              </a:rPr>
              <a:t>После освоения игры, исходные дома можно менять местами. Игра эмоциональнее проходит с музыкальным сопровождением.</a:t>
            </a:r>
          </a:p>
          <a:p>
            <a:endParaRPr lang="ru-RU" dirty="0"/>
          </a:p>
        </p:txBody>
      </p:sp>
      <p:pic>
        <p:nvPicPr>
          <p:cNvPr id="6" name="Содержимое 5" descr="domik20.jpg"/>
          <p:cNvPicPr>
            <a:picLocks noGrp="1" noChangeAspect="1"/>
          </p:cNvPicPr>
          <p:nvPr>
            <p:ph sz="half" idx="2"/>
          </p:nvPr>
        </p:nvPicPr>
        <p:blipFill>
          <a:blip r:embed="rId2" cstate="email">
            <a:clrChange>
              <a:clrFrom>
                <a:srgbClr val="FFFFFF"/>
              </a:clrFrom>
              <a:clrTo>
                <a:srgbClr val="FFFFFF">
                  <a:alpha val="0"/>
                </a:srgbClr>
              </a:clrTo>
            </a:clrChange>
          </a:blip>
          <a:stretch>
            <a:fillRect/>
          </a:stretch>
        </p:blipFill>
        <p:spPr>
          <a:xfrm>
            <a:off x="4333898" y="1268760"/>
            <a:ext cx="4320481" cy="3888432"/>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Зайцы и волк.</a:t>
            </a:r>
            <a:r>
              <a:rPr lang="ru-RU"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(бег)</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Рисунок 3" descr="zajats46.jpg"/>
          <p:cNvPicPr>
            <a:picLocks noChangeAspect="1"/>
          </p:cNvPicPr>
          <p:nvPr/>
        </p:nvPicPr>
        <p:blipFill>
          <a:blip r:embed="rId2" cstate="email">
            <a:clrChange>
              <a:clrFrom>
                <a:srgbClr val="FFFFFF"/>
              </a:clrFrom>
              <a:clrTo>
                <a:srgbClr val="FFFFFF">
                  <a:alpha val="0"/>
                </a:srgbClr>
              </a:clrTo>
            </a:clrChange>
          </a:blip>
          <a:stretch>
            <a:fillRect/>
          </a:stretch>
        </p:blipFill>
        <p:spPr>
          <a:xfrm>
            <a:off x="7623833" y="5301208"/>
            <a:ext cx="1520169" cy="1368152"/>
          </a:xfrm>
          <a:prstGeom prst="rect">
            <a:avLst/>
          </a:prstGeom>
        </p:spPr>
      </p:pic>
      <p:sp>
        <p:nvSpPr>
          <p:cNvPr id="3" name="Содержимое 2"/>
          <p:cNvSpPr>
            <a:spLocks noGrp="1"/>
          </p:cNvSpPr>
          <p:nvPr>
            <p:ph idx="1"/>
          </p:nvPr>
        </p:nvSpPr>
        <p:spPr>
          <a:xfrm>
            <a:off x="395536" y="548680"/>
            <a:ext cx="5688632" cy="5688632"/>
          </a:xfrm>
        </p:spPr>
        <p:txBody>
          <a:bodyPr>
            <a:normAutofit fontScale="62500" lnSpcReduction="20000"/>
          </a:bodyPr>
          <a:lstStyle/>
          <a:p>
            <a:pPr>
              <a:buNone/>
            </a:pPr>
            <a:endParaRPr lang="ru-RU" b="1" dirty="0" smtClean="0"/>
          </a:p>
          <a:p>
            <a:r>
              <a:rPr lang="ru-RU" b="1" u="sng" dirty="0" smtClean="0">
                <a:effectLst>
                  <a:glow rad="228600">
                    <a:schemeClr val="accent6">
                      <a:satMod val="175000"/>
                      <a:alpha val="40000"/>
                    </a:schemeClr>
                  </a:glow>
                </a:effectLst>
              </a:rPr>
              <a:t>Цель:</a:t>
            </a:r>
            <a:r>
              <a:rPr lang="ru-RU" dirty="0" smtClean="0">
                <a:effectLst>
                  <a:glow rad="228600">
                    <a:schemeClr val="accent6">
                      <a:satMod val="175000"/>
                      <a:alpha val="40000"/>
                    </a:schemeClr>
                  </a:glow>
                </a:effectLst>
              </a:rPr>
              <a:t> Учить выполнять функции волка и зайца, упражняться в прыжках на двух ногах с продвижением вперёд; закреплять умение играть по правилам.</a:t>
            </a:r>
          </a:p>
          <a:p>
            <a:r>
              <a:rPr lang="ru-RU" b="1" u="sng" dirty="0" smtClean="0">
                <a:effectLst>
                  <a:glow rad="228600">
                    <a:schemeClr val="accent6">
                      <a:satMod val="175000"/>
                      <a:alpha val="40000"/>
                    </a:schemeClr>
                  </a:glow>
                </a:effectLst>
              </a:rPr>
              <a:t>Материал:</a:t>
            </a:r>
            <a:r>
              <a:rPr lang="ru-RU" dirty="0" smtClean="0">
                <a:effectLst>
                  <a:glow rad="228600">
                    <a:schemeClr val="accent6">
                      <a:satMod val="175000"/>
                      <a:alpha val="40000"/>
                    </a:schemeClr>
                  </a:glow>
                </a:effectLst>
              </a:rPr>
              <a:t> Маски волка и зайцев.</a:t>
            </a:r>
          </a:p>
          <a:p>
            <a:r>
              <a:rPr lang="ru-RU" b="1" u="sng" dirty="0" smtClean="0">
                <a:effectLst>
                  <a:glow rad="228600">
                    <a:schemeClr val="accent6">
                      <a:satMod val="175000"/>
                      <a:alpha val="40000"/>
                    </a:schemeClr>
                  </a:glow>
                </a:effectLst>
              </a:rPr>
              <a:t>Ход игры</a:t>
            </a:r>
            <a:r>
              <a:rPr lang="ru-RU" b="1" dirty="0" smtClean="0">
                <a:effectLst>
                  <a:glow rad="228600">
                    <a:schemeClr val="accent6">
                      <a:satMod val="175000"/>
                      <a:alpha val="40000"/>
                    </a:schemeClr>
                  </a:glow>
                </a:effectLst>
              </a:rPr>
              <a:t>:</a:t>
            </a:r>
            <a:r>
              <a:rPr lang="ru-RU" dirty="0" smtClean="0">
                <a:effectLst>
                  <a:glow rad="228600">
                    <a:schemeClr val="accent6">
                      <a:satMod val="175000"/>
                      <a:alpha val="40000"/>
                    </a:schemeClr>
                  </a:glow>
                </a:effectLst>
              </a:rPr>
              <a:t>  На одной стороне дом зайцев, на другой – овраг волка. Воспитатель говорит:</a:t>
            </a:r>
          </a:p>
          <a:p>
            <a:r>
              <a:rPr lang="ru-RU" dirty="0" smtClean="0">
                <a:effectLst>
                  <a:glow rad="228600">
                    <a:schemeClr val="accent6">
                      <a:satMod val="175000"/>
                      <a:alpha val="40000"/>
                    </a:schemeClr>
                  </a:glow>
                </a:effectLst>
              </a:rPr>
              <a:t> Зайки скачут, скок, скок, скок,                 Осторожно слушают - </a:t>
            </a:r>
          </a:p>
          <a:p>
            <a:r>
              <a:rPr lang="ru-RU" dirty="0" smtClean="0">
                <a:effectLst>
                  <a:glow rad="228600">
                    <a:schemeClr val="accent6">
                      <a:satMod val="175000"/>
                      <a:alpha val="40000"/>
                    </a:schemeClr>
                  </a:glow>
                </a:effectLst>
              </a:rPr>
              <a:t>На зелёный на лужок.                                </a:t>
            </a:r>
          </a:p>
          <a:p>
            <a:r>
              <a:rPr lang="ru-RU" dirty="0" smtClean="0">
                <a:effectLst>
                  <a:glow rad="228600">
                    <a:schemeClr val="accent6">
                      <a:satMod val="175000"/>
                      <a:alpha val="40000"/>
                    </a:schemeClr>
                  </a:glow>
                </a:effectLst>
              </a:rPr>
              <a:t> Не идёт ли волк.  </a:t>
            </a:r>
          </a:p>
          <a:p>
            <a:r>
              <a:rPr lang="ru-RU" dirty="0" smtClean="0">
                <a:effectLst>
                  <a:glow rad="228600">
                    <a:schemeClr val="accent6">
                      <a:satMod val="175000"/>
                      <a:alpha val="40000"/>
                    </a:schemeClr>
                  </a:glow>
                </a:effectLst>
              </a:rPr>
              <a:t>Травку щиплют, кушают,</a:t>
            </a:r>
          </a:p>
          <a:p>
            <a:r>
              <a:rPr lang="ru-RU" dirty="0" smtClean="0">
                <a:effectLst>
                  <a:glow rad="228600">
                    <a:schemeClr val="accent6">
                      <a:satMod val="175000"/>
                      <a:alpha val="40000"/>
                    </a:schemeClr>
                  </a:glow>
                </a:effectLst>
              </a:rPr>
              <a:t> Зайцы выпрыгивают из домиков и разбегаются по площадке. Движения выполняют соответственно тексту. Когда воспитатель произносит последнее слово, волк выходит из оврага и бежит за зайцами, стараясь их поймать.</a:t>
            </a:r>
            <a:endParaRPr lang="ru-RU" dirty="0">
              <a:effectLst>
                <a:glow rad="228600">
                  <a:schemeClr val="accent6">
                    <a:satMod val="175000"/>
                    <a:alpha val="40000"/>
                  </a:schemeClr>
                </a:glow>
              </a:effectLst>
            </a:endParaRPr>
          </a:p>
        </p:txBody>
      </p:sp>
      <p:pic>
        <p:nvPicPr>
          <p:cNvPr id="5" name="Рисунок 4" descr="zajats46.jpg"/>
          <p:cNvPicPr>
            <a:picLocks noChangeAspect="1"/>
          </p:cNvPicPr>
          <p:nvPr/>
        </p:nvPicPr>
        <p:blipFill>
          <a:blip r:embed="rId2" cstate="email">
            <a:clrChange>
              <a:clrFrom>
                <a:srgbClr val="FFFFFF"/>
              </a:clrFrom>
              <a:clrTo>
                <a:srgbClr val="FFFFFF">
                  <a:alpha val="0"/>
                </a:srgbClr>
              </a:clrTo>
            </a:clrChange>
          </a:blip>
          <a:stretch>
            <a:fillRect/>
          </a:stretch>
        </p:blipFill>
        <p:spPr>
          <a:xfrm>
            <a:off x="6300193" y="5013177"/>
            <a:ext cx="1520169" cy="1368152"/>
          </a:xfrm>
          <a:prstGeom prst="rect">
            <a:avLst/>
          </a:prstGeom>
        </p:spPr>
      </p:pic>
      <p:pic>
        <p:nvPicPr>
          <p:cNvPr id="6" name="Рисунок 5" descr="volk03.jpg"/>
          <p:cNvPicPr>
            <a:picLocks noChangeAspect="1"/>
          </p:cNvPicPr>
          <p:nvPr/>
        </p:nvPicPr>
        <p:blipFill>
          <a:blip r:embed="rId3" cstate="email">
            <a:clrChange>
              <a:clrFrom>
                <a:srgbClr val="FFFFFF"/>
              </a:clrFrom>
              <a:clrTo>
                <a:srgbClr val="FFFFFF">
                  <a:alpha val="0"/>
                </a:srgbClr>
              </a:clrTo>
            </a:clrChange>
          </a:blip>
          <a:stretch>
            <a:fillRect/>
          </a:stretch>
        </p:blipFill>
        <p:spPr>
          <a:xfrm>
            <a:off x="6732240" y="2636913"/>
            <a:ext cx="1555224" cy="1646708"/>
          </a:xfrm>
          <a:prstGeom prst="rect">
            <a:avLst/>
          </a:prstGeom>
        </p:spPr>
      </p:pic>
      <p:pic>
        <p:nvPicPr>
          <p:cNvPr id="7" name="Рисунок 6" descr="elky14.jpg"/>
          <p:cNvPicPr>
            <a:picLocks noChangeAspect="1"/>
          </p:cNvPicPr>
          <p:nvPr/>
        </p:nvPicPr>
        <p:blipFill>
          <a:blip r:embed="rId4" cstate="email">
            <a:clrChange>
              <a:clrFrom>
                <a:srgbClr val="FFFFFF"/>
              </a:clrFrom>
              <a:clrTo>
                <a:srgbClr val="FFFFFF">
                  <a:alpha val="0"/>
                </a:srgbClr>
              </a:clrTo>
            </a:clrChange>
          </a:blip>
          <a:stretch>
            <a:fillRect/>
          </a:stretch>
        </p:blipFill>
        <p:spPr>
          <a:xfrm>
            <a:off x="5868144" y="2204864"/>
            <a:ext cx="2159000" cy="2286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30000"/>
            <a:lum/>
          </a:blip>
          <a:srcRect/>
          <a:stretch>
            <a:fillRect l="-2000" r="-2000"/>
          </a:stretch>
        </a:blipFill>
        <a:effectLst/>
      </p:bgPr>
    </p:bg>
    <p:spTree>
      <p:nvGrpSpPr>
        <p:cNvPr id="1" name=""/>
        <p:cNvGrpSpPr/>
        <p:nvPr/>
      </p:nvGrpSpPr>
      <p:grpSpPr>
        <a:xfrm>
          <a:off x="0" y="0"/>
          <a:ext cx="0" cy="0"/>
          <a:chOff x="0" y="0"/>
          <a:chExt cx="0" cy="0"/>
        </a:xfrm>
      </p:grpSpPr>
      <p:pic>
        <p:nvPicPr>
          <p:cNvPr id="6" name="Содержимое 5" descr="images.jpg"/>
          <p:cNvPicPr>
            <a:picLocks noGrp="1" noChangeAspect="1"/>
          </p:cNvPicPr>
          <p:nvPr>
            <p:ph sz="half" idx="2"/>
          </p:nvPr>
        </p:nvPicPr>
        <p:blipFill>
          <a:blip r:embed="rId3" cstate="email">
            <a:clrChange>
              <a:clrFrom>
                <a:srgbClr val="FFFFFF"/>
              </a:clrFrom>
              <a:clrTo>
                <a:srgbClr val="FFFFFF">
                  <a:alpha val="0"/>
                </a:srgbClr>
              </a:clrTo>
            </a:clrChange>
            <a:lum bright="-2000" contrast="-15000"/>
          </a:blip>
          <a:stretch>
            <a:fillRect/>
          </a:stretch>
        </p:blipFill>
        <p:spPr>
          <a:xfrm>
            <a:off x="4103440" y="692697"/>
            <a:ext cx="5040560" cy="5040560"/>
          </a:xfrm>
          <a:effectLst>
            <a:outerShdw blurRad="304800" dist="228600" dir="5400000" sx="105000" sy="105000" algn="ctr" rotWithShape="0">
              <a:srgbClr val="000000">
                <a:alpha val="66000"/>
              </a:srgbClr>
            </a:outerShdw>
          </a:effectLst>
          <a:scene3d>
            <a:camera prst="orthographicFront">
              <a:rot lat="0" lon="21299999" rev="0"/>
            </a:camera>
            <a:lightRig rig="threePt" dir="t"/>
          </a:scene3d>
        </p:spPr>
      </p:pic>
      <p:sp>
        <p:nvSpPr>
          <p:cNvPr id="2" name="Заголовок 1"/>
          <p:cNvSpPr>
            <a:spLocks noGrp="1"/>
          </p:cNvSpPr>
          <p:nvPr>
            <p:ph type="title"/>
          </p:nvPr>
        </p:nvSpPr>
        <p:spPr>
          <a:xfrm>
            <a:off x="457200" y="1"/>
            <a:ext cx="8229600" cy="692696"/>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Птичка в гнездышке.</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(ходьба или бег)</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Содержимое 3"/>
          <p:cNvSpPr>
            <a:spLocks noGrp="1"/>
          </p:cNvSpPr>
          <p:nvPr>
            <p:ph sz="half" idx="1"/>
          </p:nvPr>
        </p:nvSpPr>
        <p:spPr>
          <a:xfrm>
            <a:off x="457200" y="620688"/>
            <a:ext cx="4038600" cy="6048672"/>
          </a:xfrm>
        </p:spPr>
        <p:txBody>
          <a:bodyPr>
            <a:normAutofit fontScale="55000" lnSpcReduction="20000"/>
          </a:bodyPr>
          <a:lstStyle/>
          <a:p>
            <a:r>
              <a:rPr lang="ru-RU" sz="2900" b="1" i="1" u="sng" dirty="0" smtClean="0">
                <a:effectLst>
                  <a:glow rad="139700">
                    <a:schemeClr val="accent5">
                      <a:satMod val="175000"/>
                      <a:alpha val="40000"/>
                    </a:schemeClr>
                  </a:glow>
                </a:effectLst>
              </a:rPr>
              <a:t>Ц</a:t>
            </a:r>
            <a:r>
              <a:rPr lang="ru-RU" sz="2900" b="1" u="sng" dirty="0" smtClean="0">
                <a:effectLst>
                  <a:glow rad="139700">
                    <a:schemeClr val="accent5">
                      <a:satMod val="175000"/>
                      <a:alpha val="40000"/>
                    </a:schemeClr>
                  </a:glow>
                </a:effectLst>
              </a:rPr>
              <a:t> е л </a:t>
            </a:r>
            <a:r>
              <a:rPr lang="ru-RU" sz="2900" b="1" u="sng" dirty="0" err="1" smtClean="0">
                <a:effectLst>
                  <a:glow rad="139700">
                    <a:schemeClr val="accent5">
                      <a:satMod val="175000"/>
                      <a:alpha val="40000"/>
                    </a:schemeClr>
                  </a:glow>
                </a:effectLst>
              </a:rPr>
              <a:t>ь</a:t>
            </a:r>
            <a:r>
              <a:rPr lang="ru-RU" sz="2900" b="1" u="sng" dirty="0" smtClean="0">
                <a:effectLst>
                  <a:glow rad="139700">
                    <a:schemeClr val="accent5">
                      <a:satMod val="175000"/>
                      <a:alpha val="40000"/>
                    </a:schemeClr>
                  </a:glow>
                </a:effectLst>
              </a:rPr>
              <a:t>.</a:t>
            </a:r>
            <a:r>
              <a:rPr lang="ru-RU" sz="2900" b="1" i="1" u="sng" dirty="0" smtClean="0">
                <a:effectLst>
                  <a:glow rad="139700">
                    <a:schemeClr val="accent5">
                      <a:satMod val="175000"/>
                      <a:alpha val="40000"/>
                    </a:schemeClr>
                  </a:glow>
                </a:effectLst>
              </a:rPr>
              <a:t> </a:t>
            </a:r>
            <a:r>
              <a:rPr lang="ru-RU" sz="2900" i="1" dirty="0" smtClean="0">
                <a:effectLst>
                  <a:glow rad="139700">
                    <a:schemeClr val="accent5">
                      <a:satMod val="175000"/>
                      <a:alpha val="40000"/>
                    </a:schemeClr>
                  </a:glow>
                </a:effectLst>
              </a:rPr>
              <a:t>Учить</a:t>
            </a:r>
            <a:r>
              <a:rPr lang="ru-RU" sz="2900" dirty="0" smtClean="0">
                <a:effectLst>
                  <a:glow rad="139700">
                    <a:schemeClr val="accent5">
                      <a:satMod val="175000"/>
                      <a:alpha val="40000"/>
                    </a:schemeClr>
                  </a:glow>
                </a:effectLst>
              </a:rPr>
              <a:t> детей ходить и бегать врассыпную, не наталкиваясь друг на друга; приучать их быстро действовать по сигналу воспитателя, помогать друг другу.                                                                         </a:t>
            </a:r>
            <a:r>
              <a:rPr lang="ru-RU" sz="2900" b="1" u="sng" dirty="0" smtClean="0">
                <a:effectLst>
                  <a:glow rad="139700">
                    <a:schemeClr val="accent5">
                      <a:satMod val="175000"/>
                      <a:alpha val="40000"/>
                    </a:schemeClr>
                  </a:glow>
                </a:effectLst>
              </a:rPr>
              <a:t>Описание. </a:t>
            </a:r>
            <a:r>
              <a:rPr lang="ru-RU" sz="2900" dirty="0" smtClean="0">
                <a:effectLst>
                  <a:glow rad="139700">
                    <a:schemeClr val="accent5">
                      <a:satMod val="175000"/>
                      <a:alpha val="40000"/>
                    </a:schemeClr>
                  </a:glow>
                </a:effectLst>
              </a:rPr>
              <a:t>Дети сидят на стульчиках, расставленных по углам комнаты. Это гнездышки. По сигналу воспитателя все птички вылетают на середину комнаты, разлетаются в разные</a:t>
            </a:r>
            <a:br>
              <a:rPr lang="ru-RU" sz="2900" dirty="0" smtClean="0">
                <a:effectLst>
                  <a:glow rad="139700">
                    <a:schemeClr val="accent5">
                      <a:satMod val="175000"/>
                      <a:alpha val="40000"/>
                    </a:schemeClr>
                  </a:glow>
                </a:effectLst>
              </a:rPr>
            </a:br>
            <a:r>
              <a:rPr lang="ru-RU" sz="2900" dirty="0" smtClean="0">
                <a:effectLst>
                  <a:glow rad="139700">
                    <a:schemeClr val="accent5">
                      <a:satMod val="175000"/>
                      <a:alpha val="40000"/>
                    </a:schemeClr>
                  </a:glow>
                </a:effectLst>
              </a:rPr>
              <a:t>стороны, приседают, разыскивая корм, снова летают, размахивая руками-крыльями, По сигналу воспитателя «Птички, в гнездышки!» дети возвращаются на свои места.                                                      Указания к проведению. Воспитатель следит, чтобы дети-птички действовали по сигналу, улетали от гнездышка как можно дальше и возвращались бы только в свое гнездышко.                                           Для гнездышек можно использовать большие обручи, положенные на пол, а на участке это могут быть круги, начерченные на земле, в которых дети приседают на корточки.                                                                                                                                                     Воспитатель приучает детей быть внимательными во время бега, уступать место бегущим навстречу, чтобы не столкнуться; учит детей выпрыгивать из гнездышек (обруча).</a:t>
            </a:r>
          </a:p>
          <a:p>
            <a:endParaRPr lang="ru-RU" dirty="0">
              <a:effectLst>
                <a:glow rad="139700">
                  <a:schemeClr val="accent5">
                    <a:satMod val="175000"/>
                    <a:alpha val="40000"/>
                  </a:schemeClr>
                </a:glo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Береги предмет.</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(ловкость)</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548681"/>
            <a:ext cx="4038600" cy="5577483"/>
          </a:xfrm>
        </p:spPr>
        <p:txBody>
          <a:bodyPr>
            <a:noAutofit/>
          </a:bodyPr>
          <a:lstStyle/>
          <a:p>
            <a:r>
              <a:rPr lang="ru-RU" sz="1600" i="1" dirty="0" smtClean="0">
                <a:effectLst>
                  <a:glow rad="139700">
                    <a:schemeClr val="accent5">
                      <a:satMod val="175000"/>
                      <a:alpha val="40000"/>
                    </a:schemeClr>
                  </a:glow>
                </a:effectLst>
              </a:rPr>
              <a:t> </a:t>
            </a:r>
            <a:r>
              <a:rPr lang="ru-RU" sz="1600" b="1" u="sng" dirty="0" smtClean="0">
                <a:effectLst>
                  <a:glow rad="139700">
                    <a:schemeClr val="accent5">
                      <a:satMod val="175000"/>
                      <a:alpha val="40000"/>
                    </a:schemeClr>
                  </a:glow>
                </a:effectLst>
              </a:rPr>
              <a:t>Цель: </a:t>
            </a:r>
            <a:r>
              <a:rPr lang="ru-RU" sz="1600" dirty="0" smtClean="0">
                <a:effectLst>
                  <a:glow rad="139700">
                    <a:schemeClr val="accent5">
                      <a:satMod val="175000"/>
                      <a:alpha val="40000"/>
                    </a:schemeClr>
                  </a:glow>
                </a:effectLst>
              </a:rPr>
              <a:t> Развивать ловкость сноровку</a:t>
            </a:r>
            <a:r>
              <a:rPr lang="ru-RU" sz="1600" dirty="0" smtClean="0"/>
              <a:t>.</a:t>
            </a:r>
            <a:endParaRPr lang="ru-RU" sz="1600" b="1" u="sng" dirty="0" smtClean="0">
              <a:effectLst>
                <a:glow rad="63500">
                  <a:schemeClr val="accent1">
                    <a:satMod val="175000"/>
                    <a:alpha val="40000"/>
                  </a:schemeClr>
                </a:glow>
              </a:effectLst>
            </a:endParaRPr>
          </a:p>
          <a:p>
            <a:r>
              <a:rPr lang="ru-RU" sz="1600" b="1" u="sng" dirty="0" smtClean="0">
                <a:effectLst>
                  <a:glow rad="101600">
                    <a:schemeClr val="accent5">
                      <a:satMod val="175000"/>
                      <a:alpha val="40000"/>
                    </a:schemeClr>
                  </a:glow>
                </a:effectLst>
              </a:rPr>
              <a:t>Описание:</a:t>
            </a:r>
            <a:r>
              <a:rPr lang="ru-RU" sz="1600" dirty="0" smtClean="0">
                <a:effectLst>
                  <a:glow rad="101600">
                    <a:schemeClr val="accent5">
                      <a:satMod val="175000"/>
                      <a:alpha val="40000"/>
                    </a:schemeClr>
                  </a:glow>
                </a:effectLst>
              </a:rPr>
              <a:t> Играющие образуют круг. Один ребенок находится в середине круга (водящий), остальные стоят, несколько расставив ноги и держа руки за спиной. У ног каждого ребенка лежит кубик (или любой другой предмет). Водящий старается выхватить этот кубик, но играющий защищает его, приседает и закрывает руками не давая до него дотронуться. Как только водящий отходит, игрок встает.</a:t>
            </a:r>
          </a:p>
          <a:p>
            <a:r>
              <a:rPr lang="ru-RU" sz="1600" dirty="0" smtClean="0">
                <a:effectLst>
                  <a:glow rad="101600">
                    <a:schemeClr val="accent5">
                      <a:satMod val="175000"/>
                      <a:alpha val="40000"/>
                    </a:schemeClr>
                  </a:glow>
                </a:effectLst>
              </a:rPr>
              <a:t>Ребенок, не защитивший свой кубик, делает шаг назад из круга. Он временно не участвует в игре.</a:t>
            </a:r>
          </a:p>
          <a:p>
            <a:r>
              <a:rPr lang="ru-RU" sz="1600" dirty="0" smtClean="0">
                <a:effectLst>
                  <a:glow rad="101600">
                    <a:schemeClr val="accent5">
                      <a:satMod val="175000"/>
                      <a:alpha val="40000"/>
                    </a:schemeClr>
                  </a:glow>
                </a:effectLst>
              </a:rPr>
              <a:t>Когда водящему удается взять у двух-трех играющих, назначается новый водящий. При смене водящего, дети, стоящие за кругом, возвращаются в игру.</a:t>
            </a:r>
          </a:p>
        </p:txBody>
      </p:sp>
      <p:pic>
        <p:nvPicPr>
          <p:cNvPr id="5" name="Рисунок 4" descr="deva32.jpg"/>
          <p:cNvPicPr>
            <a:picLocks noChangeAspect="1"/>
          </p:cNvPicPr>
          <p:nvPr/>
        </p:nvPicPr>
        <p:blipFill>
          <a:blip r:embed="rId2" cstate="email">
            <a:clrChange>
              <a:clrFrom>
                <a:srgbClr val="FFFFFF"/>
              </a:clrFrom>
              <a:clrTo>
                <a:srgbClr val="FFFFFF">
                  <a:alpha val="0"/>
                </a:srgbClr>
              </a:clrTo>
            </a:clrChange>
          </a:blip>
          <a:stretch>
            <a:fillRect/>
          </a:stretch>
        </p:blipFill>
        <p:spPr>
          <a:xfrm>
            <a:off x="5652121" y="2996952"/>
            <a:ext cx="2448273" cy="259228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Мыши и кот.</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(бег)</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548680"/>
            <a:ext cx="4038600" cy="5976664"/>
          </a:xfrm>
        </p:spPr>
        <p:txBody>
          <a:bodyPr>
            <a:noAutofit/>
          </a:bodyPr>
          <a:lstStyle/>
          <a:p>
            <a:r>
              <a:rPr lang="ru-RU" sz="1800" b="1" u="sng" dirty="0" smtClean="0">
                <a:effectLst>
                  <a:glow rad="101600">
                    <a:schemeClr val="accent5">
                      <a:satMod val="175000"/>
                      <a:alpha val="40000"/>
                    </a:schemeClr>
                  </a:glow>
                </a:effectLst>
              </a:rPr>
              <a:t>Задачи:</a:t>
            </a:r>
            <a:r>
              <a:rPr lang="ru-RU" sz="1800" dirty="0" smtClean="0">
                <a:effectLst>
                  <a:glow rad="101600">
                    <a:schemeClr val="accent5">
                      <a:satMod val="175000"/>
                      <a:alpha val="40000"/>
                    </a:schemeClr>
                  </a:glow>
                </a:effectLst>
              </a:rPr>
              <a:t> Развивать у детей умение выполнять движение по сигналу. Упражнять в беге по разным направлениям.</a:t>
            </a:r>
          </a:p>
          <a:p>
            <a:r>
              <a:rPr lang="ru-RU" sz="1800" b="1" u="sng" dirty="0" smtClean="0">
                <a:effectLst>
                  <a:glow rad="101600">
                    <a:schemeClr val="accent5">
                      <a:satMod val="175000"/>
                      <a:alpha val="40000"/>
                    </a:schemeClr>
                  </a:glow>
                </a:effectLst>
              </a:rPr>
              <a:t>Описание:</a:t>
            </a:r>
            <a:r>
              <a:rPr lang="ru-RU" sz="1800" dirty="0" smtClean="0">
                <a:effectLst>
                  <a:glow rad="101600">
                    <a:schemeClr val="accent5">
                      <a:satMod val="175000"/>
                      <a:alpha val="40000"/>
                    </a:schemeClr>
                  </a:glow>
                </a:effectLst>
              </a:rPr>
              <a:t> Дети – «мыши» сидят в норках (на стульях вдоль стены). В одном из углов площадки сидит «кошка» - воспитатель. Кошка засыпает, и мыши разбегаются по залу. Кошка просыпается, мяукает, начинает ловить мышей, которые бегут в норки и занимают свои места. Когда все мыши вернуться в норки, кошка еще раз проходит по залу, затем возвращается на свое место и засыпает.</a:t>
            </a:r>
          </a:p>
          <a:p>
            <a:r>
              <a:rPr lang="ru-RU" sz="1800" b="1" u="sng" dirty="0" smtClean="0">
                <a:effectLst>
                  <a:glow rad="101600">
                    <a:schemeClr val="accent5">
                      <a:satMod val="175000"/>
                      <a:alpha val="40000"/>
                    </a:schemeClr>
                  </a:glow>
                </a:effectLst>
              </a:rPr>
              <a:t>Правила: </a:t>
            </a:r>
            <a:endParaRPr lang="ru-RU" sz="1800" dirty="0" smtClean="0">
              <a:effectLst>
                <a:glow rad="101600">
                  <a:schemeClr val="accent5">
                    <a:satMod val="175000"/>
                    <a:alpha val="40000"/>
                  </a:schemeClr>
                </a:glow>
              </a:effectLst>
            </a:endParaRPr>
          </a:p>
          <a:p>
            <a:pPr lvl="0"/>
            <a:r>
              <a:rPr lang="ru-RU" sz="1800" dirty="0" smtClean="0">
                <a:effectLst>
                  <a:glow rad="101600">
                    <a:schemeClr val="accent5">
                      <a:satMod val="175000"/>
                      <a:alpha val="40000"/>
                    </a:schemeClr>
                  </a:glow>
                </a:effectLst>
              </a:rPr>
              <a:t>Воспитатель следит за тем, чтобы все дети выбегали из норок.</a:t>
            </a:r>
          </a:p>
          <a:p>
            <a:pPr lvl="0"/>
            <a:r>
              <a:rPr lang="ru-RU" sz="1800" dirty="0" smtClean="0">
                <a:effectLst>
                  <a:glow rad="101600">
                    <a:schemeClr val="accent5">
                      <a:satMod val="175000"/>
                      <a:alpha val="40000"/>
                    </a:schemeClr>
                  </a:glow>
                </a:effectLst>
              </a:rPr>
              <a:t>Воспитатель может использовать в игре – кошку – игрушку.</a:t>
            </a:r>
          </a:p>
          <a:p>
            <a:endParaRPr lang="ru-RU" sz="1800" dirty="0"/>
          </a:p>
        </p:txBody>
      </p:sp>
      <p:sp>
        <p:nvSpPr>
          <p:cNvPr id="4" name="Содержимое 3"/>
          <p:cNvSpPr>
            <a:spLocks noGrp="1"/>
          </p:cNvSpPr>
          <p:nvPr>
            <p:ph sz="half" idx="2"/>
          </p:nvPr>
        </p:nvSpPr>
        <p:spPr>
          <a:xfrm>
            <a:off x="4648200" y="548681"/>
            <a:ext cx="4038600" cy="5577483"/>
          </a:xfrm>
        </p:spPr>
        <p:txBody>
          <a:bodyPr>
            <a:normAutofit/>
          </a:bodyPr>
          <a:lstStyle/>
          <a:p>
            <a:r>
              <a:rPr lang="ru-RU" sz="1800" b="1" u="sng" dirty="0" smtClean="0">
                <a:effectLst>
                  <a:glow rad="101600">
                    <a:schemeClr val="accent5">
                      <a:satMod val="175000"/>
                      <a:alpha val="40000"/>
                    </a:schemeClr>
                  </a:glow>
                </a:effectLst>
              </a:rPr>
              <a:t>Варианты</a:t>
            </a:r>
            <a:r>
              <a:rPr lang="ru-RU" sz="1800" dirty="0" smtClean="0">
                <a:effectLst>
                  <a:glow rad="101600">
                    <a:schemeClr val="accent5">
                      <a:satMod val="175000"/>
                      <a:alpha val="40000"/>
                    </a:schemeClr>
                  </a:glow>
                </a:effectLst>
              </a:rPr>
              <a:t>: Мышки перепрыгивают через ручеек, преодолевают препятствия, идут по мостику. </a:t>
            </a:r>
          </a:p>
          <a:p>
            <a:r>
              <a:rPr lang="ru-RU" sz="1800" b="1" u="sng" dirty="0" smtClean="0">
                <a:effectLst>
                  <a:glow rad="101600">
                    <a:schemeClr val="accent5">
                      <a:satMod val="175000"/>
                      <a:alpha val="40000"/>
                    </a:schemeClr>
                  </a:glow>
                </a:effectLst>
              </a:rPr>
              <a:t>Художественное слово</a:t>
            </a:r>
            <a:r>
              <a:rPr lang="ru-RU" sz="1800" dirty="0" smtClean="0">
                <a:effectLst>
                  <a:glow rad="101600">
                    <a:schemeClr val="accent5">
                      <a:satMod val="175000"/>
                      <a:alpha val="40000"/>
                    </a:schemeClr>
                  </a:glow>
                </a:effectLst>
              </a:rPr>
              <a:t>: Котик мышек не нашел и поспать к себе пошел, </a:t>
            </a:r>
          </a:p>
          <a:p>
            <a:r>
              <a:rPr lang="ru-RU" sz="1800" dirty="0" smtClean="0">
                <a:effectLst>
                  <a:glow rad="101600">
                    <a:schemeClr val="accent5">
                      <a:satMod val="175000"/>
                      <a:alpha val="40000"/>
                    </a:schemeClr>
                  </a:glow>
                </a:effectLst>
              </a:rPr>
              <a:t> Только котик засыпает, все мышата выбегают!</a:t>
            </a:r>
          </a:p>
          <a:p>
            <a:endParaRPr lang="ru-RU" dirty="0"/>
          </a:p>
        </p:txBody>
      </p:sp>
      <p:pic>
        <p:nvPicPr>
          <p:cNvPr id="5" name="Рисунок 4" descr="kosh392.gif"/>
          <p:cNvPicPr>
            <a:picLocks noChangeAspect="1"/>
          </p:cNvPicPr>
          <p:nvPr/>
        </p:nvPicPr>
        <p:blipFill>
          <a:blip r:embed="rId2" cstate="email"/>
          <a:stretch>
            <a:fillRect/>
          </a:stretch>
        </p:blipFill>
        <p:spPr>
          <a:xfrm>
            <a:off x="4788025" y="3356993"/>
            <a:ext cx="1539231" cy="2004579"/>
          </a:xfrm>
          <a:prstGeom prst="rect">
            <a:avLst/>
          </a:prstGeom>
        </p:spPr>
      </p:pic>
      <p:pic>
        <p:nvPicPr>
          <p:cNvPr id="6" name="Рисунок 5" descr="mysh11.gif"/>
          <p:cNvPicPr>
            <a:picLocks noChangeAspect="1"/>
          </p:cNvPicPr>
          <p:nvPr/>
        </p:nvPicPr>
        <p:blipFill>
          <a:blip r:embed="rId3" cstate="email"/>
          <a:stretch>
            <a:fillRect/>
          </a:stretch>
        </p:blipFill>
        <p:spPr>
          <a:xfrm>
            <a:off x="7020273" y="4437112"/>
            <a:ext cx="1047751" cy="952500"/>
          </a:xfrm>
          <a:prstGeom prst="rect">
            <a:avLst/>
          </a:prstGeom>
        </p:spPr>
      </p:pic>
      <p:pic>
        <p:nvPicPr>
          <p:cNvPr id="7" name="Рисунок 6" descr="mysh11.gif"/>
          <p:cNvPicPr>
            <a:picLocks noChangeAspect="1"/>
          </p:cNvPicPr>
          <p:nvPr/>
        </p:nvPicPr>
        <p:blipFill>
          <a:blip r:embed="rId3" cstate="email"/>
          <a:stretch>
            <a:fillRect/>
          </a:stretch>
        </p:blipFill>
        <p:spPr>
          <a:xfrm>
            <a:off x="6372201" y="4941168"/>
            <a:ext cx="1047751" cy="952500"/>
          </a:xfrm>
          <a:prstGeom prst="rect">
            <a:avLst/>
          </a:prstGeom>
        </p:spPr>
      </p:pic>
      <p:pic>
        <p:nvPicPr>
          <p:cNvPr id="8" name="Рисунок 7" descr="mysh11.gif"/>
          <p:cNvPicPr>
            <a:picLocks noChangeAspect="1"/>
          </p:cNvPicPr>
          <p:nvPr/>
        </p:nvPicPr>
        <p:blipFill>
          <a:blip r:embed="rId3" cstate="email"/>
          <a:stretch>
            <a:fillRect/>
          </a:stretch>
        </p:blipFill>
        <p:spPr>
          <a:xfrm>
            <a:off x="6516217" y="3429000"/>
            <a:ext cx="1047751" cy="952500"/>
          </a:xfrm>
          <a:prstGeom prst="rect">
            <a:avLst/>
          </a:prstGeom>
        </p:spPr>
      </p:pic>
      <p:pic>
        <p:nvPicPr>
          <p:cNvPr id="9" name="Рисунок 8" descr="mysh11.gif"/>
          <p:cNvPicPr>
            <a:picLocks noChangeAspect="1"/>
          </p:cNvPicPr>
          <p:nvPr/>
        </p:nvPicPr>
        <p:blipFill>
          <a:blip r:embed="rId3" cstate="email"/>
          <a:stretch>
            <a:fillRect/>
          </a:stretch>
        </p:blipFill>
        <p:spPr>
          <a:xfrm>
            <a:off x="5148065" y="5589240"/>
            <a:ext cx="1047751" cy="9525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64704"/>
          </a:xfrm>
        </p:spPr>
        <p:txBody>
          <a:bodyPr>
            <a:normAutofit/>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Автобус.</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(бег, ходьба)</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692697"/>
            <a:ext cx="4038600" cy="5904656"/>
          </a:xfrm>
        </p:spPr>
        <p:txBody>
          <a:bodyPr>
            <a:noAutofit/>
          </a:bodyPr>
          <a:lstStyle/>
          <a:p>
            <a:r>
              <a:rPr lang="ru-RU" sz="1800" b="1" u="sng" dirty="0" smtClean="0">
                <a:effectLst>
                  <a:glow rad="101600">
                    <a:schemeClr val="accent5">
                      <a:satMod val="175000"/>
                      <a:alpha val="40000"/>
                    </a:schemeClr>
                  </a:glow>
                </a:effectLst>
              </a:rPr>
              <a:t>Задачи:</a:t>
            </a:r>
            <a:r>
              <a:rPr lang="ru-RU" sz="1800" dirty="0" smtClean="0">
                <a:effectLst>
                  <a:glow rad="101600">
                    <a:schemeClr val="accent5">
                      <a:satMod val="175000"/>
                      <a:alpha val="40000"/>
                    </a:schemeClr>
                  </a:glow>
                </a:effectLst>
              </a:rPr>
              <a:t> Развивать у детей умение различать цвета светофора и действовать по зрительному сигналу. Упражнять в беге и ходьбе колонной. Знакомить с ПДД.</a:t>
            </a:r>
          </a:p>
          <a:p>
            <a:r>
              <a:rPr lang="ru-RU" sz="1800" b="1" u="sng" dirty="0" smtClean="0">
                <a:effectLst>
                  <a:glow rad="101600">
                    <a:schemeClr val="accent5">
                      <a:satMod val="175000"/>
                      <a:alpha val="40000"/>
                    </a:schemeClr>
                  </a:glow>
                </a:effectLst>
              </a:rPr>
              <a:t>Описание:</a:t>
            </a:r>
            <a:r>
              <a:rPr lang="ru-RU" sz="1800" dirty="0" smtClean="0">
                <a:effectLst>
                  <a:glow rad="101600">
                    <a:schemeClr val="accent5">
                      <a:satMod val="175000"/>
                      <a:alpha val="40000"/>
                    </a:schemeClr>
                  </a:glow>
                </a:effectLst>
              </a:rPr>
              <a:t> Дети стоят вдоль стены в колонне парами, держа друг друга за руки, свободными руками держатся за шнур, концы которого связаны. Воспитатель в одном из углов комнаты, в руке три цветных флажка (красный, желтый, зеленый). Поднимает зеленый флажок – дети бегут (автобус двигается). Добежав до воспитателя – дети смотрят, не сменился ли цвет флажка. Если зеленый – движение продолжается, желтый или красный – дети останавливаются и ждут, когда появится зеленый.</a:t>
            </a:r>
          </a:p>
          <a:p>
            <a:endParaRPr lang="ru-RU" sz="1800" dirty="0"/>
          </a:p>
        </p:txBody>
      </p:sp>
      <p:sp>
        <p:nvSpPr>
          <p:cNvPr id="4" name="Содержимое 3"/>
          <p:cNvSpPr>
            <a:spLocks noGrp="1"/>
          </p:cNvSpPr>
          <p:nvPr>
            <p:ph sz="half" idx="2"/>
          </p:nvPr>
        </p:nvSpPr>
        <p:spPr>
          <a:xfrm>
            <a:off x="4648200" y="692697"/>
            <a:ext cx="4038600" cy="5433467"/>
          </a:xfrm>
        </p:spPr>
        <p:txBody>
          <a:bodyPr>
            <a:normAutofit/>
          </a:bodyPr>
          <a:lstStyle/>
          <a:p>
            <a:r>
              <a:rPr lang="ru-RU" sz="1800" b="1" u="sng" dirty="0" smtClean="0">
                <a:effectLst>
                  <a:glow rad="101600">
                    <a:schemeClr val="accent5">
                      <a:satMod val="175000"/>
                      <a:alpha val="40000"/>
                    </a:schemeClr>
                  </a:glow>
                </a:effectLst>
              </a:rPr>
              <a:t>Правила: </a:t>
            </a:r>
            <a:endParaRPr lang="ru-RU" sz="1800" dirty="0" smtClean="0">
              <a:effectLst>
                <a:glow rad="101600">
                  <a:schemeClr val="accent5">
                    <a:satMod val="175000"/>
                    <a:alpha val="40000"/>
                  </a:schemeClr>
                </a:glow>
              </a:effectLst>
            </a:endParaRPr>
          </a:p>
          <a:p>
            <a:r>
              <a:rPr lang="ru-RU" sz="1800" dirty="0" smtClean="0">
                <a:effectLst>
                  <a:glow rad="101600">
                    <a:schemeClr val="accent5">
                      <a:satMod val="175000"/>
                      <a:alpha val="40000"/>
                    </a:schemeClr>
                  </a:glow>
                </a:effectLst>
              </a:rPr>
              <a:t>Бежать можно только на зеленый флажок.</a:t>
            </a:r>
          </a:p>
          <a:p>
            <a:pPr>
              <a:buNone/>
            </a:pPr>
            <a:r>
              <a:rPr lang="ru-RU" sz="1800" dirty="0" smtClean="0">
                <a:effectLst>
                  <a:glow rad="101600">
                    <a:schemeClr val="accent5">
                      <a:satMod val="175000"/>
                      <a:alpha val="40000"/>
                    </a:schemeClr>
                  </a:glow>
                </a:effectLst>
              </a:rPr>
              <a:t>При появлении желтого или красного колонна останавливается. </a:t>
            </a:r>
          </a:p>
        </p:txBody>
      </p:sp>
      <p:pic>
        <p:nvPicPr>
          <p:cNvPr id="5" name="Рисунок 4" descr="i.jpg"/>
          <p:cNvPicPr>
            <a:picLocks noChangeAspect="1"/>
          </p:cNvPicPr>
          <p:nvPr/>
        </p:nvPicPr>
        <p:blipFill>
          <a:blip r:embed="rId2" cstate="email">
            <a:clrChange>
              <a:clrFrom>
                <a:srgbClr val="FEFEFE"/>
              </a:clrFrom>
              <a:clrTo>
                <a:srgbClr val="FEFEFE">
                  <a:alpha val="0"/>
                </a:srgbClr>
              </a:clrTo>
            </a:clrChange>
          </a:blip>
          <a:stretch>
            <a:fillRect/>
          </a:stretch>
        </p:blipFill>
        <p:spPr>
          <a:xfrm>
            <a:off x="4427985" y="2564904"/>
            <a:ext cx="3783827" cy="3861048"/>
          </a:xfrm>
          <a:prstGeom prst="rect">
            <a:avLst/>
          </a:prstGeom>
        </p:spPr>
      </p:pic>
      <p:pic>
        <p:nvPicPr>
          <p:cNvPr id="6" name="Рисунок 5" descr="tehno16.jpg"/>
          <p:cNvPicPr>
            <a:picLocks noChangeAspect="1"/>
          </p:cNvPicPr>
          <p:nvPr/>
        </p:nvPicPr>
        <p:blipFill>
          <a:blip r:embed="rId3" cstate="email">
            <a:clrChange>
              <a:clrFrom>
                <a:srgbClr val="FFFFFF"/>
              </a:clrFrom>
              <a:clrTo>
                <a:srgbClr val="FFFFFF">
                  <a:alpha val="0"/>
                </a:srgbClr>
              </a:clrTo>
            </a:clrChange>
          </a:blip>
          <a:stretch>
            <a:fillRect/>
          </a:stretch>
        </p:blipFill>
        <p:spPr>
          <a:xfrm>
            <a:off x="6516217" y="4941168"/>
            <a:ext cx="2400267" cy="216024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6" name="Рисунок 5" descr="images (1).jpg"/>
          <p:cNvPicPr>
            <a:picLocks noChangeAspect="1"/>
          </p:cNvPicPr>
          <p:nvPr/>
        </p:nvPicPr>
        <p:blipFill>
          <a:blip r:embed="rId2" cstate="email">
            <a:clrChange>
              <a:clrFrom>
                <a:srgbClr val="FFFFFF"/>
              </a:clrFrom>
              <a:clrTo>
                <a:srgbClr val="FFFFFF">
                  <a:alpha val="0"/>
                </a:srgbClr>
              </a:clrTo>
            </a:clrChange>
          </a:blip>
          <a:stretch>
            <a:fillRect/>
          </a:stretch>
        </p:blipFill>
        <p:spPr>
          <a:xfrm>
            <a:off x="5868144" y="4293097"/>
            <a:ext cx="2044080" cy="959720"/>
          </a:xfrm>
          <a:prstGeom prst="rect">
            <a:avLst/>
          </a:prstGeom>
        </p:spPr>
      </p:pic>
      <p:sp>
        <p:nvSpPr>
          <p:cNvPr id="2" name="Заголовок 1"/>
          <p:cNvSpPr>
            <a:spLocks noGrp="1"/>
          </p:cNvSpPr>
          <p:nvPr>
            <p:ph type="title"/>
          </p:nvPr>
        </p:nvSpPr>
        <p:spPr>
          <a:xfrm>
            <a:off x="457200" y="0"/>
            <a:ext cx="8229600" cy="548680"/>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Мы шоферы.</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(бег)</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404664"/>
            <a:ext cx="4038600" cy="6192688"/>
          </a:xfrm>
        </p:spPr>
        <p:txBody>
          <a:bodyPr>
            <a:noAutofit/>
          </a:bodyPr>
          <a:lstStyle/>
          <a:p>
            <a:r>
              <a:rPr lang="ru-RU" sz="1400" b="1" dirty="0" smtClean="0">
                <a:effectLst>
                  <a:glow rad="101600">
                    <a:schemeClr val="accent5">
                      <a:satMod val="175000"/>
                      <a:alpha val="40000"/>
                    </a:schemeClr>
                  </a:glow>
                </a:effectLst>
              </a:rPr>
              <a:t>Цель игры: </a:t>
            </a:r>
            <a:r>
              <a:rPr lang="ru-RU" sz="1400" dirty="0" smtClean="0">
                <a:effectLst>
                  <a:glow rad="101600">
                    <a:schemeClr val="accent5">
                      <a:satMod val="175000"/>
                      <a:alpha val="40000"/>
                    </a:schemeClr>
                  </a:glow>
                </a:effectLst>
              </a:rPr>
              <a:t>научить детей бегать в разных направлениях, не наталкиваясь друг на друга, начинать движение и менять его по сигналу, находить своё место.</a:t>
            </a:r>
            <a:br>
              <a:rPr lang="ru-RU" sz="1400" dirty="0" smtClean="0">
                <a:effectLst>
                  <a:glow rad="101600">
                    <a:schemeClr val="accent5">
                      <a:satMod val="175000"/>
                      <a:alpha val="40000"/>
                    </a:schemeClr>
                  </a:glow>
                </a:effectLst>
              </a:rPr>
            </a:br>
            <a:r>
              <a:rPr lang="ru-RU" sz="1400" b="1" dirty="0" smtClean="0">
                <a:effectLst>
                  <a:glow rad="101600">
                    <a:schemeClr val="accent5">
                      <a:satMod val="175000"/>
                      <a:alpha val="40000"/>
                    </a:schemeClr>
                  </a:glow>
                </a:effectLst>
              </a:rPr>
              <a:t>Описание игры: </a:t>
            </a:r>
            <a:r>
              <a:rPr lang="ru-RU" sz="1400" dirty="0" smtClean="0">
                <a:effectLst>
                  <a:glow rad="101600">
                    <a:schemeClr val="accent5">
                      <a:satMod val="175000"/>
                      <a:alpha val="40000"/>
                    </a:schemeClr>
                  </a:glow>
                </a:effectLst>
              </a:rPr>
              <a:t/>
            </a:r>
            <a:br>
              <a:rPr lang="ru-RU" sz="1400" dirty="0" smtClean="0">
                <a:effectLst>
                  <a:glow rad="101600">
                    <a:schemeClr val="accent5">
                      <a:satMod val="175000"/>
                      <a:alpha val="40000"/>
                    </a:schemeClr>
                  </a:glow>
                </a:effectLst>
              </a:rPr>
            </a:br>
            <a:r>
              <a:rPr lang="ru-RU" sz="1400" dirty="0" smtClean="0">
                <a:effectLst>
                  <a:glow rad="101600">
                    <a:schemeClr val="accent5">
                      <a:satMod val="175000"/>
                      <a:alpha val="40000"/>
                    </a:schemeClr>
                  </a:glow>
                </a:effectLst>
              </a:rPr>
              <a:t>Дети садятся на стульчики или скамеечки на одной стороне площадки или комнаты. На улице можно нарисовать для каждого ребенка кружок мелом на асфальте. Это воробышки в гнездышках. На противоположной стороне становится взрослый. Он изображает автомобиль. После его слов «Полетели, воробушки, на дорожку» дети поднимаются со стульев, бегают или скачут по площадке, размахивая руками-крылышками.</a:t>
            </a:r>
            <a:br>
              <a:rPr lang="ru-RU" sz="1400" dirty="0" smtClean="0">
                <a:effectLst>
                  <a:glow rad="101600">
                    <a:schemeClr val="accent5">
                      <a:satMod val="175000"/>
                      <a:alpha val="40000"/>
                    </a:schemeClr>
                  </a:glow>
                </a:effectLst>
              </a:rPr>
            </a:br>
            <a:r>
              <a:rPr lang="ru-RU" sz="1400" dirty="0" smtClean="0">
                <a:effectLst>
                  <a:glow rad="101600">
                    <a:schemeClr val="accent5">
                      <a:satMod val="175000"/>
                      <a:alpha val="40000"/>
                    </a:schemeClr>
                  </a:glow>
                </a:effectLst>
              </a:rPr>
              <a:t>При словах взрослого «Автомобиль едет, летите, воробушки в свои гнездышки!» или же после сигнала автомобиля «</a:t>
            </a:r>
            <a:r>
              <a:rPr lang="ru-RU" sz="1400" dirty="0" err="1" smtClean="0">
                <a:effectLst>
                  <a:glow rad="101600">
                    <a:schemeClr val="accent5">
                      <a:satMod val="175000"/>
                      <a:alpha val="40000"/>
                    </a:schemeClr>
                  </a:glow>
                </a:effectLst>
              </a:rPr>
              <a:t>Би-бип</a:t>
            </a:r>
            <a:r>
              <a:rPr lang="ru-RU" sz="1400" dirty="0" smtClean="0">
                <a:effectLst>
                  <a:glow rad="101600">
                    <a:schemeClr val="accent5">
                      <a:satMod val="175000"/>
                      <a:alpha val="40000"/>
                    </a:schemeClr>
                  </a:glow>
                </a:effectLst>
              </a:rPr>
              <a:t>!» автомобиль выезжает из гаража, воробышки улетают в гнезда (садятся на стулья, забегают в круги). Взрослый может отметить, кто из детей первым вернулся в гнездышко. Автомобиль проезжает пару раз по площадке, давая детям отдохнуть, и возвращается в гараж. Воробышки опять вылетают на дорожку. И т.д.</a:t>
            </a:r>
            <a:br>
              <a:rPr lang="ru-RU" sz="1400" dirty="0" smtClean="0">
                <a:effectLst>
                  <a:glow rad="101600">
                    <a:schemeClr val="accent5">
                      <a:satMod val="175000"/>
                      <a:alpha val="40000"/>
                    </a:schemeClr>
                  </a:glow>
                </a:effectLst>
              </a:rPr>
            </a:br>
            <a:r>
              <a:rPr lang="ru-RU" sz="1400" dirty="0" smtClean="0">
                <a:effectLst>
                  <a:glow rad="101600">
                    <a:schemeClr val="accent5">
                      <a:satMod val="175000"/>
                      <a:alpha val="40000"/>
                    </a:schemeClr>
                  </a:glow>
                </a:effectLst>
              </a:rPr>
              <a:t/>
            </a:r>
            <a:br>
              <a:rPr lang="ru-RU" sz="1400" dirty="0" smtClean="0">
                <a:effectLst>
                  <a:glow rad="101600">
                    <a:schemeClr val="accent5">
                      <a:satMod val="175000"/>
                      <a:alpha val="40000"/>
                    </a:schemeClr>
                  </a:glow>
                </a:effectLst>
              </a:rPr>
            </a:br>
            <a:endParaRPr lang="ru-RU" sz="1400" dirty="0">
              <a:effectLst>
                <a:glow rad="101600">
                  <a:schemeClr val="accent5">
                    <a:satMod val="175000"/>
                    <a:alpha val="40000"/>
                  </a:schemeClr>
                </a:glow>
              </a:effectLst>
            </a:endParaRPr>
          </a:p>
        </p:txBody>
      </p:sp>
      <p:sp>
        <p:nvSpPr>
          <p:cNvPr id="4" name="Содержимое 3"/>
          <p:cNvSpPr>
            <a:spLocks noGrp="1"/>
          </p:cNvSpPr>
          <p:nvPr>
            <p:ph sz="half" idx="2"/>
          </p:nvPr>
        </p:nvSpPr>
        <p:spPr>
          <a:xfrm>
            <a:off x="4648200" y="548681"/>
            <a:ext cx="4038600" cy="5577483"/>
          </a:xfrm>
        </p:spPr>
        <p:txBody>
          <a:bodyPr>
            <a:normAutofit/>
          </a:bodyPr>
          <a:lstStyle/>
          <a:p>
            <a:r>
              <a:rPr lang="ru-RU" sz="1400" dirty="0" smtClean="0">
                <a:effectLst>
                  <a:glow rad="101600">
                    <a:schemeClr val="accent5">
                      <a:satMod val="175000"/>
                      <a:alpha val="40000"/>
                    </a:schemeClr>
                  </a:glow>
                </a:effectLst>
              </a:rPr>
              <a:t>При словах взрослого «Автомобиль едет, летите, воробушки в свои гнездышки!» или же после сигнала автомобиля «</a:t>
            </a:r>
            <a:r>
              <a:rPr lang="ru-RU" sz="1400" dirty="0" err="1" smtClean="0">
                <a:effectLst>
                  <a:glow rad="101600">
                    <a:schemeClr val="accent5">
                      <a:satMod val="175000"/>
                      <a:alpha val="40000"/>
                    </a:schemeClr>
                  </a:glow>
                </a:effectLst>
              </a:rPr>
              <a:t>Би-бип</a:t>
            </a:r>
            <a:r>
              <a:rPr lang="ru-RU" sz="1400" dirty="0" smtClean="0">
                <a:effectLst>
                  <a:glow rad="101600">
                    <a:schemeClr val="accent5">
                      <a:satMod val="175000"/>
                      <a:alpha val="40000"/>
                    </a:schemeClr>
                  </a:glow>
                </a:effectLst>
              </a:rPr>
              <a:t>!» автомобиль выезжает из гаража, воробышки улетают в гнезда (садятся на стулья, забегают в круги). Взрослый может отметить, кто из детей первым вернулся в гнездышко. Автомобиль проезжает пару раз по площадке, давая детям отдохнуть, и возвращается в гараж. Воробышки опять вылетают на дорожку. И т.д.</a:t>
            </a:r>
            <a:r>
              <a:rPr lang="ru-RU" dirty="0" smtClean="0">
                <a:effectLst>
                  <a:glow rad="101600">
                    <a:schemeClr val="accent5">
                      <a:satMod val="175000"/>
                      <a:alpha val="40000"/>
                    </a:schemeClr>
                  </a:glow>
                </a:effectLst>
              </a:rPr>
              <a:t/>
            </a:r>
            <a:br>
              <a:rPr lang="ru-RU" dirty="0" smtClean="0">
                <a:effectLst>
                  <a:glow rad="101600">
                    <a:schemeClr val="accent5">
                      <a:satMod val="175000"/>
                      <a:alpha val="40000"/>
                    </a:schemeClr>
                  </a:glow>
                </a:effectLst>
              </a:rPr>
            </a:br>
            <a:endParaRPr lang="ru-RU" dirty="0">
              <a:effectLst>
                <a:glow rad="101600">
                  <a:schemeClr val="accent5">
                    <a:satMod val="175000"/>
                    <a:alpha val="40000"/>
                  </a:schemeClr>
                </a:glow>
              </a:effectLst>
            </a:endParaRPr>
          </a:p>
        </p:txBody>
      </p:sp>
      <p:pic>
        <p:nvPicPr>
          <p:cNvPr id="5" name="Рисунок 4" descr="i.jpg"/>
          <p:cNvPicPr>
            <a:picLocks noChangeAspect="1"/>
          </p:cNvPicPr>
          <p:nvPr/>
        </p:nvPicPr>
        <p:blipFill>
          <a:blip r:embed="rId3" cstate="email">
            <a:clrChange>
              <a:clrFrom>
                <a:srgbClr val="FFFFFF"/>
              </a:clrFrom>
              <a:clrTo>
                <a:srgbClr val="FFFFFF">
                  <a:alpha val="0"/>
                </a:srgbClr>
              </a:clrTo>
            </a:clrChange>
          </a:blip>
          <a:stretch>
            <a:fillRect/>
          </a:stretch>
        </p:blipFill>
        <p:spPr>
          <a:xfrm>
            <a:off x="5364089" y="2996952"/>
            <a:ext cx="3501556" cy="357301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36712"/>
          </a:xfrm>
        </p:spPr>
        <p:txBody>
          <a:bodyPr>
            <a:normAutofit/>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Принеси мяч.</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(бег)</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620689"/>
            <a:ext cx="4038600" cy="5505475"/>
          </a:xfrm>
        </p:spPr>
        <p:txBody>
          <a:bodyPr>
            <a:noAutofit/>
          </a:bodyPr>
          <a:lstStyle/>
          <a:p>
            <a:r>
              <a:rPr lang="ru-RU" sz="1600" b="1" u="sng" dirty="0" smtClean="0">
                <a:effectLst>
                  <a:glow rad="101600">
                    <a:schemeClr val="accent6">
                      <a:satMod val="175000"/>
                      <a:alpha val="40000"/>
                    </a:schemeClr>
                  </a:glow>
                </a:effectLst>
              </a:rPr>
              <a:t>Задачи:</a:t>
            </a:r>
            <a:r>
              <a:rPr lang="ru-RU" sz="1600" dirty="0" smtClean="0">
                <a:effectLst>
                  <a:glow rad="101600">
                    <a:schemeClr val="accent6">
                      <a:satMod val="175000"/>
                      <a:alpha val="40000"/>
                    </a:schemeClr>
                  </a:glow>
                </a:effectLst>
              </a:rPr>
              <a:t> Развивать у детей умение выполнять движение по сигналу (по слову воспитателя), наблюдательность, сообразительность (выбрать тот мяч, который удобнее взять). Упражнять детей в беге по определенному направлению.</a:t>
            </a:r>
          </a:p>
          <a:p>
            <a:r>
              <a:rPr lang="ru-RU" sz="1600" b="1" u="sng" dirty="0" smtClean="0">
                <a:effectLst>
                  <a:glow rad="101600">
                    <a:schemeClr val="accent6">
                      <a:satMod val="175000"/>
                      <a:alpha val="40000"/>
                    </a:schemeClr>
                  </a:glow>
                </a:effectLst>
              </a:rPr>
              <a:t>Описание:</a:t>
            </a:r>
            <a:r>
              <a:rPr lang="ru-RU" sz="1600" dirty="0" smtClean="0">
                <a:effectLst>
                  <a:glow rad="101600">
                    <a:schemeClr val="accent6">
                      <a:satMod val="175000"/>
                      <a:alpha val="40000"/>
                    </a:schemeClr>
                  </a:glow>
                </a:effectLst>
              </a:rPr>
              <a:t> Дети сидят на стульях вдоль стены. На расстоянии 3-4 шагов от сидящих проводится черта, за которой по назначению воспитателя становятся 5-6 детей спиной к сидящим. Рядом с ними стоит воспитатель. В руках у него ящичек с небольшими мячами, по количеству стоящих детей. «Раз, два, три – беги!» - говорит воспитатель и выбрасывает вперед все мячи из ящика. Стоящие дети бегут за мячами, каждый догоняет какой-нибудь из мячей, бежит с ним к воспитателю и кладет его в ящичек. Затем дети садятся на свои мест, а за чертой становится другая группа. Игра заканчивается, когда все дети пробегут за мячом.</a:t>
            </a:r>
          </a:p>
          <a:p>
            <a:r>
              <a:rPr lang="ru-RU" sz="1600" dirty="0" smtClean="0">
                <a:effectLst>
                  <a:glow rad="101600">
                    <a:schemeClr val="accent6">
                      <a:satMod val="175000"/>
                      <a:alpha val="40000"/>
                    </a:schemeClr>
                  </a:glow>
                </a:effectLst>
              </a:rPr>
              <a:t>.</a:t>
            </a:r>
            <a:endParaRPr lang="ru-RU" sz="1600" dirty="0">
              <a:effectLst>
                <a:glow rad="101600">
                  <a:schemeClr val="accent6">
                    <a:satMod val="175000"/>
                    <a:alpha val="40000"/>
                  </a:schemeClr>
                </a:glow>
              </a:effectLst>
            </a:endParaRPr>
          </a:p>
        </p:txBody>
      </p:sp>
      <p:sp>
        <p:nvSpPr>
          <p:cNvPr id="4" name="Содержимое 3"/>
          <p:cNvSpPr>
            <a:spLocks noGrp="1"/>
          </p:cNvSpPr>
          <p:nvPr>
            <p:ph sz="half" idx="2"/>
          </p:nvPr>
        </p:nvSpPr>
        <p:spPr>
          <a:xfrm>
            <a:off x="4648200" y="764705"/>
            <a:ext cx="4038600" cy="5361459"/>
          </a:xfrm>
        </p:spPr>
        <p:txBody>
          <a:bodyPr>
            <a:normAutofit/>
          </a:bodyPr>
          <a:lstStyle/>
          <a:p>
            <a:r>
              <a:rPr lang="ru-RU" sz="1800" b="1" u="sng" dirty="0" smtClean="0">
                <a:effectLst>
                  <a:glow rad="101600">
                    <a:schemeClr val="accent6">
                      <a:satMod val="175000"/>
                      <a:alpha val="40000"/>
                    </a:schemeClr>
                  </a:glow>
                </a:effectLst>
              </a:rPr>
              <a:t>Правила: </a:t>
            </a:r>
            <a:endParaRPr lang="ru-RU" sz="1800" dirty="0" smtClean="0">
              <a:effectLst>
                <a:glow rad="101600">
                  <a:schemeClr val="accent6">
                    <a:satMod val="175000"/>
                    <a:alpha val="40000"/>
                  </a:schemeClr>
                </a:glow>
              </a:effectLst>
            </a:endParaRPr>
          </a:p>
          <a:p>
            <a:pPr lvl="0"/>
            <a:r>
              <a:rPr lang="ru-RU" sz="1800" dirty="0" smtClean="0">
                <a:effectLst>
                  <a:glow rad="101600">
                    <a:schemeClr val="accent6">
                      <a:satMod val="175000"/>
                      <a:alpha val="40000"/>
                    </a:schemeClr>
                  </a:glow>
                </a:effectLst>
              </a:rPr>
              <a:t>Бежать за мячом можно только после слова  «беги».</a:t>
            </a:r>
          </a:p>
          <a:p>
            <a:pPr lvl="0"/>
            <a:r>
              <a:rPr lang="ru-RU" sz="1800" dirty="0" smtClean="0">
                <a:effectLst>
                  <a:glow rad="101600">
                    <a:schemeClr val="accent6">
                      <a:satMod val="175000"/>
                      <a:alpha val="40000"/>
                    </a:schemeClr>
                  </a:glow>
                </a:effectLst>
              </a:rPr>
              <a:t>Поднимать и класть в ящик нужно только один мяч.</a:t>
            </a:r>
          </a:p>
          <a:p>
            <a:r>
              <a:rPr lang="ru-RU" sz="1800" b="1" u="sng" dirty="0" smtClean="0">
                <a:effectLst>
                  <a:glow rad="101600">
                    <a:schemeClr val="accent6">
                      <a:satMod val="175000"/>
                      <a:alpha val="40000"/>
                    </a:schemeClr>
                  </a:glow>
                </a:effectLst>
              </a:rPr>
              <a:t>Варианты:</a:t>
            </a:r>
            <a:r>
              <a:rPr lang="ru-RU" sz="1800" dirty="0" smtClean="0">
                <a:effectLst>
                  <a:glow rad="101600">
                    <a:schemeClr val="accent6">
                      <a:satMod val="175000"/>
                      <a:alpha val="40000"/>
                    </a:schemeClr>
                  </a:glow>
                </a:effectLst>
              </a:rPr>
              <a:t> Кто быстрее принесет мяч, преодоление преграды через набивное бревно</a:t>
            </a:r>
            <a:endParaRPr lang="ru-RU" sz="1800" dirty="0">
              <a:effectLst>
                <a:glow rad="101600">
                  <a:schemeClr val="accent6">
                    <a:satMod val="175000"/>
                    <a:alpha val="40000"/>
                  </a:schemeClr>
                </a:glow>
              </a:effectLst>
            </a:endParaRPr>
          </a:p>
        </p:txBody>
      </p:sp>
      <p:pic>
        <p:nvPicPr>
          <p:cNvPr id="5" name="Рисунок 4" descr="tani10.jpg"/>
          <p:cNvPicPr>
            <a:picLocks noChangeAspect="1"/>
          </p:cNvPicPr>
          <p:nvPr/>
        </p:nvPicPr>
        <p:blipFill>
          <a:blip r:embed="rId2" cstate="email">
            <a:clrChange>
              <a:clrFrom>
                <a:srgbClr val="FFFFFF"/>
              </a:clrFrom>
              <a:clrTo>
                <a:srgbClr val="FFFFFF">
                  <a:alpha val="0"/>
                </a:srgbClr>
              </a:clrTo>
            </a:clrChange>
          </a:blip>
          <a:stretch>
            <a:fillRect/>
          </a:stretch>
        </p:blipFill>
        <p:spPr>
          <a:xfrm>
            <a:off x="5148064" y="3356992"/>
            <a:ext cx="2968165" cy="3142763"/>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Попади в корзину(коробку).</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548681"/>
            <a:ext cx="4038600" cy="5577483"/>
          </a:xfrm>
        </p:spPr>
        <p:txBody>
          <a:bodyPr>
            <a:normAutofit fontScale="32500" lnSpcReduction="20000"/>
          </a:bodyPr>
          <a:lstStyle/>
          <a:p>
            <a:r>
              <a:rPr lang="ru-RU" sz="6200" dirty="0" smtClean="0">
                <a:effectLst>
                  <a:glow rad="101600">
                    <a:schemeClr val="accent5">
                      <a:satMod val="175000"/>
                      <a:alpha val="40000"/>
                    </a:schemeClr>
                  </a:glow>
                </a:effectLst>
              </a:rPr>
              <a:t>(метание)</a:t>
            </a:r>
          </a:p>
          <a:p>
            <a:r>
              <a:rPr lang="ru-RU" sz="6200" b="1" u="sng" dirty="0" smtClean="0">
                <a:effectLst>
                  <a:glow rad="139700">
                    <a:schemeClr val="accent5">
                      <a:satMod val="175000"/>
                      <a:alpha val="40000"/>
                    </a:schemeClr>
                  </a:glow>
                </a:effectLst>
              </a:rPr>
              <a:t>Цель:</a:t>
            </a:r>
            <a:r>
              <a:rPr lang="ru-RU" sz="6200" dirty="0" smtClean="0">
                <a:effectLst>
                  <a:glow rad="139700">
                    <a:schemeClr val="accent5">
                      <a:satMod val="175000"/>
                      <a:alpha val="40000"/>
                    </a:schemeClr>
                  </a:glow>
                </a:effectLst>
              </a:rPr>
              <a:t> Учить детей соревноваться. Упражнять в бросании мяча </a:t>
            </a:r>
          </a:p>
          <a:p>
            <a:r>
              <a:rPr lang="ru-RU" sz="6000" b="1" dirty="0" smtClean="0">
                <a:effectLst>
                  <a:glow rad="101600">
                    <a:schemeClr val="accent1">
                      <a:satMod val="175000"/>
                      <a:alpha val="40000"/>
                    </a:schemeClr>
                  </a:glow>
                </a:effectLst>
              </a:rPr>
              <a:t>Описание</a:t>
            </a:r>
            <a:r>
              <a:rPr lang="ru-RU" sz="6000" dirty="0" smtClean="0">
                <a:effectLst>
                  <a:glow rad="101600">
                    <a:schemeClr val="accent1">
                      <a:satMod val="175000"/>
                      <a:alpha val="40000"/>
                    </a:schemeClr>
                  </a:glow>
                </a:effectLst>
              </a:rPr>
              <a:t>: Ребенок становится на исходную линию (за условной чертой), в руках у него  мешочек(мячик). По сигналу «Бросили!» ребенок метает мешочек вдаль. Ориентиром при метании могут быть различные предметы – корзина, обруч, кегли, кубики, мячи и т.д. Около ног ребенка можно положить несколько мешочков, чтобы увеличить количество бросков за один подход. По окончании метания дети бегут за мешочками.</a:t>
            </a:r>
            <a:endParaRPr lang="ru-RU" sz="6000" dirty="0">
              <a:effectLst>
                <a:glow rad="101600">
                  <a:schemeClr val="accent1">
                    <a:satMod val="175000"/>
                    <a:alpha val="40000"/>
                  </a:schemeClr>
                </a:glow>
              </a:effectLst>
            </a:endParaRPr>
          </a:p>
        </p:txBody>
      </p:sp>
      <p:pic>
        <p:nvPicPr>
          <p:cNvPr id="7" name="Содержимое 6" descr="mach20.jpg"/>
          <p:cNvPicPr>
            <a:picLocks noGrp="1" noChangeAspect="1"/>
          </p:cNvPicPr>
          <p:nvPr>
            <p:ph sz="half" idx="2"/>
          </p:nvPr>
        </p:nvPicPr>
        <p:blipFill>
          <a:blip r:embed="rId2" cstate="email">
            <a:clrChange>
              <a:clrFrom>
                <a:srgbClr val="FFFFFF"/>
              </a:clrFrom>
              <a:clrTo>
                <a:srgbClr val="FFFFFF">
                  <a:alpha val="0"/>
                </a:srgbClr>
              </a:clrTo>
            </a:clrChange>
          </a:blip>
          <a:stretch>
            <a:fillRect/>
          </a:stretch>
        </p:blipFill>
        <p:spPr>
          <a:xfrm>
            <a:off x="4429622" y="2720181"/>
            <a:ext cx="3507879" cy="3157091"/>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6" name="Рисунок 5" descr="72255-Royalty-Free-RF-Clipart-Illustration-Of-Blue-Rain-Filling-Up-A-Puddle.jpg"/>
          <p:cNvPicPr>
            <a:picLocks noChangeAspect="1"/>
          </p:cNvPicPr>
          <p:nvPr/>
        </p:nvPicPr>
        <p:blipFill>
          <a:blip r:embed="rId2" cstate="email">
            <a:clrChange>
              <a:clrFrom>
                <a:srgbClr val="FFFFFF"/>
              </a:clrFrom>
              <a:clrTo>
                <a:srgbClr val="FFFFFF">
                  <a:alpha val="0"/>
                </a:srgbClr>
              </a:clrTo>
            </a:clrChange>
          </a:blip>
          <a:srcRect/>
          <a:stretch>
            <a:fillRect/>
          </a:stretch>
        </p:blipFill>
        <p:spPr>
          <a:xfrm>
            <a:off x="3984277" y="980728"/>
            <a:ext cx="5159723" cy="5665812"/>
          </a:xfrm>
          <a:prstGeom prst="rect">
            <a:avLst/>
          </a:prstGeom>
        </p:spPr>
      </p:pic>
      <p:sp>
        <p:nvSpPr>
          <p:cNvPr id="2" name="Заголовок 1"/>
          <p:cNvSpPr>
            <a:spLocks noGrp="1"/>
          </p:cNvSpPr>
          <p:nvPr>
            <p:ph type="title"/>
          </p:nvPr>
        </p:nvSpPr>
        <p:spPr>
          <a:xfrm>
            <a:off x="457200" y="0"/>
            <a:ext cx="8229600" cy="620688"/>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Не замочи ног.</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(прыжки)</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548680"/>
            <a:ext cx="4038600" cy="5976664"/>
          </a:xfrm>
        </p:spPr>
        <p:txBody>
          <a:bodyPr>
            <a:normAutofit fontScale="70000" lnSpcReduction="20000"/>
          </a:bodyPr>
          <a:lstStyle/>
          <a:p>
            <a:r>
              <a:rPr lang="ru-RU" b="1" u="sng" dirty="0" smtClean="0">
                <a:effectLst>
                  <a:glow rad="139700">
                    <a:schemeClr val="accent5">
                      <a:satMod val="175000"/>
                      <a:alpha val="40000"/>
                    </a:schemeClr>
                  </a:glow>
                </a:effectLst>
              </a:rPr>
              <a:t>Цель:</a:t>
            </a:r>
            <a:r>
              <a:rPr lang="ru-RU" dirty="0" smtClean="0">
                <a:effectLst>
                  <a:glow rad="139700">
                    <a:schemeClr val="accent5">
                      <a:satMod val="175000"/>
                      <a:alpha val="40000"/>
                    </a:schemeClr>
                  </a:glow>
                </a:effectLst>
              </a:rPr>
              <a:t> Упражнять в прыжках на двух ногах. </a:t>
            </a:r>
          </a:p>
          <a:p>
            <a:endParaRPr lang="ru-RU" dirty="0" smtClean="0">
              <a:effectLst>
                <a:glow rad="101600">
                  <a:schemeClr val="accent5">
                    <a:satMod val="175000"/>
                    <a:alpha val="40000"/>
                  </a:schemeClr>
                </a:glow>
              </a:effectLst>
            </a:endParaRPr>
          </a:p>
          <a:p>
            <a:r>
              <a:rPr lang="ru-RU" b="1" dirty="0" smtClean="0">
                <a:effectLst>
                  <a:glow rad="101600">
                    <a:schemeClr val="accent5">
                      <a:satMod val="175000"/>
                      <a:alpha val="40000"/>
                    </a:schemeClr>
                  </a:glow>
                </a:effectLst>
              </a:rPr>
              <a:t>Описание</a:t>
            </a:r>
            <a:r>
              <a:rPr lang="ru-RU" dirty="0" smtClean="0">
                <a:effectLst>
                  <a:glow rad="101600">
                    <a:schemeClr val="accent5">
                      <a:satMod val="175000"/>
                      <a:alpha val="40000"/>
                    </a:schemeClr>
                  </a:glow>
                </a:effectLst>
              </a:rPr>
              <a:t>: На площадке надо начертить небольшие кружки (диаметром 30—35 см) на расстоянии 30—35 см. Расположение кружков может быть разным — по одной линии, по всей площадке. Дети должны перебраться на противоположную сторону площадки, перепрыгивая из кружка в кружок. При выполнении упражнения они прыгают, отталкиваясь одновременно двумя ногами и стараясь не выходить за пределы кружков. При этом они приучаются энергично отталкиваться и мягко приземляться.</a:t>
            </a:r>
          </a:p>
          <a:p>
            <a:endParaRPr lang="ru-RU" dirty="0"/>
          </a:p>
        </p:txBody>
      </p:sp>
      <p:pic>
        <p:nvPicPr>
          <p:cNvPr id="5" name="Содержимое 4" descr="i (4).jpg"/>
          <p:cNvPicPr>
            <a:picLocks noGrp="1" noChangeAspect="1"/>
          </p:cNvPicPr>
          <p:nvPr>
            <p:ph sz="half" idx="2"/>
          </p:nvPr>
        </p:nvPicPr>
        <p:blipFill>
          <a:blip r:embed="rId3" cstate="email">
            <a:clrChange>
              <a:clrFrom>
                <a:srgbClr val="FFFFFF"/>
              </a:clrFrom>
              <a:clrTo>
                <a:srgbClr val="FFFFFF">
                  <a:alpha val="0"/>
                </a:srgbClr>
              </a:clrTo>
            </a:clrChange>
          </a:blip>
          <a:stretch>
            <a:fillRect/>
          </a:stretch>
        </p:blipFill>
        <p:spPr>
          <a:xfrm>
            <a:off x="4068181" y="2276872"/>
            <a:ext cx="4666119" cy="3240360"/>
          </a:xfrm>
          <a:effectLst>
            <a:softEdge rad="3175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Прямоугольник 2"/>
          <p:cNvSpPr/>
          <p:nvPr/>
        </p:nvSpPr>
        <p:spPr>
          <a:xfrm>
            <a:off x="388038" y="1"/>
            <a:ext cx="8367932"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 ровненькой дорожке»</a:t>
            </a:r>
          </a:p>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ходьба</a:t>
            </a:r>
            <a:endParaRPr lang="ru-RU"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2483768" y="764705"/>
            <a:ext cx="6718117" cy="4455066"/>
          </a:xfrm>
          <a:prstGeom prst="rect">
            <a:avLst/>
          </a:prstGeom>
          <a:solidFill>
            <a:srgbClr val="00B0F0">
              <a:alpha val="1000"/>
            </a:srgbClr>
          </a:solidFill>
        </p:spPr>
        <p:txBody>
          <a:bodyPr wrap="square" rtlCol="0">
            <a:spAutoFit/>
          </a:bodyPr>
          <a:lstStyle/>
          <a:p>
            <a:r>
              <a:rPr lang="ru-RU" sz="2000" b="1" u="sng" dirty="0" smtClean="0"/>
              <a:t>Цель:</a:t>
            </a:r>
            <a:r>
              <a:rPr lang="ru-RU" sz="2000" dirty="0" smtClean="0"/>
              <a:t> Развивать у детей умение двигаться ритмично, согласовывать движения со словами, находить свое место. Упражнять в ходьбе, прыжках, приседаниях, беге.</a:t>
            </a:r>
          </a:p>
          <a:p>
            <a:r>
              <a:rPr lang="ru-RU" sz="2000" b="1" u="sng" dirty="0" smtClean="0"/>
              <a:t>Описание:</a:t>
            </a:r>
            <a:r>
              <a:rPr lang="ru-RU" sz="2000" dirty="0" smtClean="0"/>
              <a:t> Дети сидят на стульях, воспитатель предлагает им пойти гулять. Они встают с места, свободно группируются или строятся в колонну. Воспитатель говорит «по ровненькой дорожке, шагают наши ножки, раз-два, раз-два, по камушкам, по камушкам, в яму - бух». При словах «По ровненькой дорожке..» дети идут шагом. «По камешкам» прыгают на двух ногах слегка продвигаясь вперед. «В яму бух» - присаживаются на корточки. Вылезли из ямы – дети поднимаются. После 2-3 повторов воспитатель произносит «по ровненькой дорожке устали наши ножки, вот наш дом – там мы живем».</a:t>
            </a:r>
          </a:p>
        </p:txBody>
      </p:sp>
      <p:pic>
        <p:nvPicPr>
          <p:cNvPr id="5" name="Рисунок 4" descr="i (9).jpg"/>
          <p:cNvPicPr>
            <a:picLocks noChangeAspect="1"/>
          </p:cNvPicPr>
          <p:nvPr/>
        </p:nvPicPr>
        <p:blipFill>
          <a:blip r:embed="rId2" cstate="email">
            <a:clrChange>
              <a:clrFrom>
                <a:srgbClr val="FEFEFE"/>
              </a:clrFrom>
              <a:clrTo>
                <a:srgbClr val="FEFEFE">
                  <a:alpha val="0"/>
                </a:srgbClr>
              </a:clrTo>
            </a:clrChange>
          </a:blip>
          <a:stretch>
            <a:fillRect/>
          </a:stretch>
        </p:blipFill>
        <p:spPr>
          <a:xfrm>
            <a:off x="179514" y="4465330"/>
            <a:ext cx="2520279" cy="2392670"/>
          </a:xfrm>
          <a:prstGeom prst="rect">
            <a:avLst/>
          </a:prstGeom>
        </p:spPr>
      </p:pic>
    </p:spTree>
    <p:extLst>
      <p:ext uri="{BB962C8B-B14F-4D97-AF65-F5344CB8AC3E}">
        <p14:creationId xmlns="" xmlns:p14="http://schemas.microsoft.com/office/powerpoint/2010/main" val="27290238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23000" b="-2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8229600" cy="476672"/>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Снежная карусель.</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(бег)</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548680"/>
            <a:ext cx="5122912" cy="5976664"/>
          </a:xfrm>
          <a:solidFill>
            <a:schemeClr val="accent1">
              <a:lumMod val="40000"/>
              <a:lumOff val="60000"/>
              <a:alpha val="32000"/>
            </a:schemeClr>
          </a:solidFill>
        </p:spPr>
        <p:txBody>
          <a:bodyPr>
            <a:normAutofit fontScale="62500" lnSpcReduction="20000"/>
          </a:bodyPr>
          <a:lstStyle/>
          <a:p>
            <a:r>
              <a:rPr lang="ru-RU" i="1" dirty="0" smtClean="0"/>
              <a:t> </a:t>
            </a:r>
            <a:r>
              <a:rPr lang="ru-RU" b="1" u="sng" dirty="0" smtClean="0">
                <a:effectLst>
                  <a:glow rad="101600">
                    <a:schemeClr val="accent5">
                      <a:satMod val="175000"/>
                      <a:alpha val="40000"/>
                    </a:schemeClr>
                  </a:glow>
                </a:effectLst>
              </a:rPr>
              <a:t>Цель: </a:t>
            </a:r>
            <a:r>
              <a:rPr lang="ru-RU" dirty="0" smtClean="0">
                <a:effectLst>
                  <a:glow rad="101600">
                    <a:schemeClr val="accent5">
                      <a:satMod val="175000"/>
                      <a:alpha val="40000"/>
                    </a:schemeClr>
                  </a:glow>
                </a:effectLst>
              </a:rPr>
              <a:t> Упражнять в беге  в разных направлениях не наталкиваясь друг на друга; действовать по сигналу.</a:t>
            </a:r>
            <a:endParaRPr lang="ru-RU" b="1" dirty="0" smtClean="0">
              <a:effectLst>
                <a:glow rad="101600">
                  <a:schemeClr val="accent5">
                    <a:satMod val="175000"/>
                    <a:alpha val="40000"/>
                  </a:schemeClr>
                </a:glow>
              </a:effectLst>
            </a:endParaRPr>
          </a:p>
          <a:p>
            <a:r>
              <a:rPr lang="ru-RU" b="1" dirty="0" smtClean="0">
                <a:effectLst>
                  <a:glow rad="101600">
                    <a:schemeClr val="accent5">
                      <a:satMod val="175000"/>
                      <a:alpha val="40000"/>
                    </a:schemeClr>
                  </a:glow>
                </a:effectLst>
              </a:rPr>
              <a:t>Описание:</a:t>
            </a:r>
            <a:r>
              <a:rPr lang="ru-RU" dirty="0" smtClean="0">
                <a:effectLst>
                  <a:glow rad="101600">
                    <a:schemeClr val="accent5">
                      <a:satMod val="175000"/>
                      <a:alpha val="40000"/>
                    </a:schemeClr>
                  </a:glow>
                </a:effectLst>
              </a:rPr>
              <a:t> Взявшись за руки, дети образуют круг вокруг  снеговика  и  изображают снежинки.   По  сигналу  взрослого  они  идут сначала  медленно,  потом  все  быстрее,  в конце концов бегут. После того как играющие пробегут по кругу несколько раз, взрослый предлагает им изменить направление движения, говоря: «Ветер изменился, полетели снежинки в другую сторону». Играющие замедляют движение, останавливаются и начинают двигаться в противоположном направлении.  Сперва они двигаются медленно, а потом все быстрее и быстрее, пока взрослый не скажет: «Совсем стих ветер, снежинки спокойно падают на землю». Движение снежной карусели замедляется, дети останавливаются и отпускают руки.</a:t>
            </a:r>
          </a:p>
          <a:p>
            <a:r>
              <a:rPr lang="ru-RU" dirty="0" smtClean="0">
                <a:effectLst>
                  <a:glow rad="101600">
                    <a:schemeClr val="accent5">
                      <a:satMod val="175000"/>
                      <a:alpha val="40000"/>
                    </a:schemeClr>
                  </a:glow>
                </a:effectLst>
              </a:rPr>
              <a:t>После небольшого отдыха игра возобновляется.</a:t>
            </a:r>
          </a:p>
          <a:p>
            <a:endParaRPr lang="ru-RU" dirty="0"/>
          </a:p>
        </p:txBody>
      </p:sp>
      <p:pic>
        <p:nvPicPr>
          <p:cNvPr id="5" name="Содержимое 4" descr="snegov17.jpg"/>
          <p:cNvPicPr>
            <a:picLocks noGrp="1" noChangeAspect="1"/>
          </p:cNvPicPr>
          <p:nvPr>
            <p:ph sz="half" idx="2"/>
          </p:nvPr>
        </p:nvPicPr>
        <p:blipFill>
          <a:blip r:embed="rId3" cstate="email">
            <a:clrChange>
              <a:clrFrom>
                <a:srgbClr val="FFFFFF"/>
              </a:clrFrom>
              <a:clrTo>
                <a:srgbClr val="FFFFFF">
                  <a:alpha val="0"/>
                </a:srgbClr>
              </a:clrTo>
            </a:clrChange>
          </a:blip>
          <a:stretch>
            <a:fillRect/>
          </a:stretch>
        </p:blipFill>
        <p:spPr>
          <a:xfrm>
            <a:off x="5364088" y="2852937"/>
            <a:ext cx="3593765" cy="3805163"/>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normAutofit/>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Мой веселый звонкий мяч   </a:t>
            </a:r>
            <a:r>
              <a:rPr lang="ru-RU" sz="2200" dirty="0" smtClean="0">
                <a:ln w="12700">
                  <a:solidFill>
                    <a:schemeClr val="tx2">
                      <a:satMod val="155000"/>
                    </a:schemeClr>
                  </a:solidFill>
                  <a:prstDash val="solid"/>
                </a:ln>
                <a:effectLst>
                  <a:outerShdw blurRad="41275" dist="20320" dir="1800000" algn="tl" rotWithShape="0">
                    <a:srgbClr val="000000">
                      <a:alpha val="40000"/>
                    </a:srgbClr>
                  </a:outerShdw>
                </a:effectLst>
              </a:rPr>
              <a:t>(прыжки)</a:t>
            </a:r>
            <a:endParaRPr lang="ru-RU" sz="220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980728"/>
            <a:ext cx="4038600" cy="5688632"/>
          </a:xfrm>
        </p:spPr>
        <p:txBody>
          <a:bodyPr>
            <a:normAutofit fontScale="70000" lnSpcReduction="20000"/>
          </a:bodyPr>
          <a:lstStyle/>
          <a:p>
            <a:r>
              <a:rPr lang="ru-RU" b="1" dirty="0" smtClean="0"/>
              <a:t>Цель</a:t>
            </a:r>
            <a:r>
              <a:rPr lang="ru-RU" dirty="0" smtClean="0"/>
              <a:t>. Учить детей подпрыгивать на двух ногах, внимательно слушать текст и убегать только тогда, когда будут произнесены  последние слова.</a:t>
            </a:r>
          </a:p>
          <a:p>
            <a:r>
              <a:rPr lang="ru-RU" b="1" dirty="0" smtClean="0"/>
              <a:t>Описание</a:t>
            </a:r>
            <a:r>
              <a:rPr lang="ru-RU" dirty="0" smtClean="0"/>
              <a:t>. Дети сидят на стульях в одной стороне комнаты или площадки. Воспитатель становится перед ними на некотором расстоянии и выполняет упражнения с мячом; он показывает</a:t>
            </a:r>
            <a:br>
              <a:rPr lang="ru-RU" dirty="0" smtClean="0"/>
            </a:br>
            <a:r>
              <a:rPr lang="ru-RU" dirty="0" smtClean="0"/>
              <a:t>детям, как легко и высоко прыгает мяч, если отбивать его рукой, и при этом приговаривает:	</a:t>
            </a:r>
          </a:p>
          <a:p>
            <a:r>
              <a:rPr lang="ru-RU" dirty="0" smtClean="0"/>
              <a:t>Мой веселый звонкий мяч,                                                                                                                                          Ты куда помчался вскачь?                                                                                                                                  Красный, Желтый, </a:t>
            </a:r>
            <a:r>
              <a:rPr lang="ru-RU" dirty="0" err="1" smtClean="0"/>
              <a:t>Голубой</a:t>
            </a:r>
            <a:r>
              <a:rPr lang="ru-RU" dirty="0" smtClean="0"/>
              <a:t>,                                                                                                                                    </a:t>
            </a:r>
          </a:p>
          <a:p>
            <a:r>
              <a:rPr lang="ru-RU" dirty="0" smtClean="0"/>
              <a:t>Не угнаться за тобой! (С. Маршак) </a:t>
            </a:r>
          </a:p>
          <a:p>
            <a:endParaRPr lang="ru-RU" dirty="0"/>
          </a:p>
        </p:txBody>
      </p:sp>
      <p:sp>
        <p:nvSpPr>
          <p:cNvPr id="4" name="Содержимое 3"/>
          <p:cNvSpPr>
            <a:spLocks noGrp="1"/>
          </p:cNvSpPr>
          <p:nvPr>
            <p:ph sz="half" idx="2"/>
          </p:nvPr>
        </p:nvSpPr>
        <p:spPr>
          <a:xfrm>
            <a:off x="4648200" y="980729"/>
            <a:ext cx="4038600" cy="5145435"/>
          </a:xfrm>
        </p:spPr>
        <p:txBody>
          <a:bodyPr>
            <a:normAutofit fontScale="70000" lnSpcReduction="20000"/>
          </a:bodyPr>
          <a:lstStyle/>
          <a:p>
            <a:r>
              <a:rPr lang="ru-RU" dirty="0" smtClean="0"/>
              <a:t>Затем воспитатель вызывает 2—3 детей, предлагает им попрыгать одновременно с мячом и повторяет упражнение, сопровождая его словами. Закончив, он произносит: «Сейчас догоню!» Малыши перестают прыгать и убегают от воспитателя, который делает вид, что ловит их.</a:t>
            </a:r>
          </a:p>
          <a:p>
            <a:endParaRPr lang="ru-RU" dirty="0"/>
          </a:p>
        </p:txBody>
      </p:sp>
      <p:pic>
        <p:nvPicPr>
          <p:cNvPr id="5" name="Рисунок 4" descr="mach19.jpg"/>
          <p:cNvPicPr>
            <a:picLocks noChangeAspect="1"/>
          </p:cNvPicPr>
          <p:nvPr/>
        </p:nvPicPr>
        <p:blipFill>
          <a:blip r:embed="rId2" cstate="email">
            <a:clrChange>
              <a:clrFrom>
                <a:srgbClr val="FFFFFF"/>
              </a:clrFrom>
              <a:clrTo>
                <a:srgbClr val="FFFFFF">
                  <a:alpha val="0"/>
                </a:srgbClr>
              </a:clrTo>
            </a:clrChange>
          </a:blip>
          <a:stretch>
            <a:fillRect/>
          </a:stretch>
        </p:blipFill>
        <p:spPr>
          <a:xfrm>
            <a:off x="4499992" y="3429001"/>
            <a:ext cx="2735064" cy="2895950"/>
          </a:xfrm>
          <a:prstGeom prst="rect">
            <a:avLst/>
          </a:prstGeom>
          <a:effectLst>
            <a:outerShdw blurRad="254000" dist="609600" dir="7620000" sx="69000" sy="69000" algn="ctr" rotWithShape="0">
              <a:srgbClr val="000000">
                <a:alpha val="36000"/>
              </a:srgbClr>
            </a:outerShdw>
            <a:softEdge rad="3175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36712"/>
          </a:xfrm>
        </p:spPr>
        <p:txBody>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БЕГИТЕ КО МНЕ</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 (бег)</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692697"/>
            <a:ext cx="4038600" cy="5976664"/>
          </a:xfrm>
        </p:spPr>
        <p:txBody>
          <a:bodyPr>
            <a:normAutofit fontScale="62500" lnSpcReduction="20000"/>
          </a:bodyPr>
          <a:lstStyle/>
          <a:p>
            <a:r>
              <a:rPr lang="ru-RU" b="1" u="sng" dirty="0" smtClean="0">
                <a:effectLst>
                  <a:glow rad="139700">
                    <a:schemeClr val="accent5">
                      <a:satMod val="175000"/>
                      <a:alpha val="40000"/>
                    </a:schemeClr>
                  </a:glow>
                </a:effectLst>
              </a:rPr>
              <a:t>Задачи:</a:t>
            </a:r>
            <a:r>
              <a:rPr lang="ru-RU" dirty="0" smtClean="0">
                <a:effectLst>
                  <a:glow rad="139700">
                    <a:schemeClr val="accent5">
                      <a:satMod val="175000"/>
                      <a:alpha val="40000"/>
                    </a:schemeClr>
                  </a:glow>
                </a:effectLst>
              </a:rPr>
              <a:t> Учить детей действовать по сигналу. Упражнять в ходьбе и беге в прямом направлении.</a:t>
            </a:r>
          </a:p>
          <a:p>
            <a:r>
              <a:rPr lang="ru-RU" b="1" u="sng" dirty="0" smtClean="0">
                <a:effectLst>
                  <a:glow rad="139700">
                    <a:schemeClr val="accent5">
                      <a:satMod val="175000"/>
                      <a:alpha val="40000"/>
                    </a:schemeClr>
                  </a:glow>
                </a:effectLst>
              </a:rPr>
              <a:t>Описание:</a:t>
            </a:r>
            <a:r>
              <a:rPr lang="ru-RU" dirty="0" smtClean="0">
                <a:effectLst>
                  <a:glow rad="139700">
                    <a:schemeClr val="accent5">
                      <a:satMod val="175000"/>
                      <a:alpha val="40000"/>
                    </a:schemeClr>
                  </a:glow>
                </a:effectLst>
              </a:rPr>
              <a:t> Дети сидят на стульях, поставленных у одной из стен комнаты. Воспитатель отходит к противоположной стене и говорит «бегите ко мне!». Дети бегут к воспитателю. Воспитатель приветливо их встречает. Затем он переходит на другую сторону площадки и говорит «бегите ко мне!» На слова воспитателя «Бегите домой!» дети садятся на стульчики и отдыхают.</a:t>
            </a:r>
          </a:p>
          <a:p>
            <a:r>
              <a:rPr lang="ru-RU" b="1" u="sng" dirty="0" smtClean="0">
                <a:effectLst>
                  <a:glow rad="139700">
                    <a:schemeClr val="accent5">
                      <a:satMod val="175000"/>
                      <a:alpha val="40000"/>
                    </a:schemeClr>
                  </a:glow>
                </a:effectLst>
              </a:rPr>
              <a:t>Правила: </a:t>
            </a:r>
            <a:endParaRPr lang="ru-RU" dirty="0" smtClean="0">
              <a:effectLst>
                <a:glow rad="139700">
                  <a:schemeClr val="accent5">
                    <a:satMod val="175000"/>
                    <a:alpha val="40000"/>
                  </a:schemeClr>
                </a:glow>
              </a:effectLst>
            </a:endParaRPr>
          </a:p>
          <a:p>
            <a:pPr lvl="0"/>
            <a:r>
              <a:rPr lang="ru-RU" dirty="0" smtClean="0">
                <a:effectLst>
                  <a:glow rad="139700">
                    <a:schemeClr val="accent5">
                      <a:satMod val="175000"/>
                      <a:alpha val="40000"/>
                    </a:schemeClr>
                  </a:glow>
                </a:effectLst>
              </a:rPr>
              <a:t>Бежать к воспитателю только после слов «Бегите ко мне!»</a:t>
            </a:r>
          </a:p>
          <a:p>
            <a:pPr lvl="0"/>
            <a:r>
              <a:rPr lang="ru-RU" dirty="0" smtClean="0">
                <a:effectLst>
                  <a:glow rad="139700">
                    <a:schemeClr val="accent5">
                      <a:satMod val="175000"/>
                      <a:alpha val="40000"/>
                    </a:schemeClr>
                  </a:glow>
                </a:effectLst>
              </a:rPr>
              <a:t>Дети бегут к стульям и садятся только после слов «Бегите домой!»</a:t>
            </a:r>
          </a:p>
          <a:p>
            <a:r>
              <a:rPr lang="ru-RU" b="1" u="sng" dirty="0" smtClean="0">
                <a:effectLst>
                  <a:glow rad="139700">
                    <a:schemeClr val="accent5">
                      <a:satMod val="175000"/>
                      <a:alpha val="40000"/>
                    </a:schemeClr>
                  </a:glow>
                </a:effectLst>
              </a:rPr>
              <a:t>Варианты</a:t>
            </a:r>
            <a:r>
              <a:rPr lang="ru-RU" dirty="0" smtClean="0">
                <a:effectLst>
                  <a:glow rad="139700">
                    <a:schemeClr val="accent5">
                      <a:satMod val="175000"/>
                      <a:alpha val="40000"/>
                    </a:schemeClr>
                  </a:glow>
                </a:effectLst>
              </a:rPr>
              <a:t>: Вначале дети могут занимать любой стул, а затем находить свое место. Внести колокольчик. Позвонить, сигнал «Побежали!».</a:t>
            </a:r>
          </a:p>
          <a:p>
            <a:endParaRPr lang="ru-RU" dirty="0"/>
          </a:p>
        </p:txBody>
      </p:sp>
      <p:pic>
        <p:nvPicPr>
          <p:cNvPr id="5" name="Содержимое 4" descr="i (5).jpg"/>
          <p:cNvPicPr>
            <a:picLocks noGrp="1" noChangeAspect="1"/>
          </p:cNvPicPr>
          <p:nvPr>
            <p:ph sz="half" idx="2"/>
          </p:nvPr>
        </p:nvPicPr>
        <p:blipFill>
          <a:blip r:embed="rId2" cstate="email"/>
          <a:stretch>
            <a:fillRect/>
          </a:stretch>
        </p:blipFill>
        <p:spPr>
          <a:xfrm>
            <a:off x="4860033" y="2060848"/>
            <a:ext cx="4063396" cy="3744416"/>
          </a:xfrm>
          <a:prstGeom prst="snip1Rect">
            <a:avLst/>
          </a:prstGeom>
          <a:effectLst>
            <a:softEdge rad="317500"/>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36712"/>
          </a:xfrm>
        </p:spPr>
        <p:txBody>
          <a:bodyPr>
            <a:normAutofit/>
          </a:bodyPr>
          <a:lstStyle/>
          <a:p>
            <a:r>
              <a:rPr lang="ru-RU"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Такси </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(ходьба парами)</a:t>
            </a:r>
            <a:endParaRPr lang="ru-RU"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764704"/>
            <a:ext cx="4038600" cy="5832648"/>
          </a:xfrm>
        </p:spPr>
        <p:txBody>
          <a:bodyPr>
            <a:normAutofit fontScale="77500" lnSpcReduction="20000"/>
          </a:bodyPr>
          <a:lstStyle/>
          <a:p>
            <a:r>
              <a:rPr lang="ru-RU" b="1" dirty="0" smtClean="0">
                <a:effectLst>
                  <a:glow rad="139700">
                    <a:schemeClr val="accent6">
                      <a:satMod val="175000"/>
                      <a:alpha val="40000"/>
                    </a:schemeClr>
                  </a:glow>
                </a:effectLst>
              </a:rPr>
              <a:t>Цель</a:t>
            </a:r>
            <a:r>
              <a:rPr lang="ru-RU" dirty="0" smtClean="0">
                <a:effectLst>
                  <a:glow rad="139700">
                    <a:schemeClr val="accent6">
                      <a:satMod val="175000"/>
                      <a:alpha val="40000"/>
                    </a:schemeClr>
                  </a:glow>
                </a:effectLst>
              </a:rPr>
              <a:t>. Приучать детей двигаться вдвоем, соразмерять движения друг с другом, менять направление движений, быть внимательным к партнерам по игре.</a:t>
            </a:r>
          </a:p>
          <a:p>
            <a:r>
              <a:rPr lang="ru-RU" b="1" dirty="0" smtClean="0">
                <a:effectLst>
                  <a:glow rad="139700">
                    <a:schemeClr val="accent6">
                      <a:satMod val="175000"/>
                      <a:alpha val="40000"/>
                    </a:schemeClr>
                  </a:glow>
                </a:effectLst>
              </a:rPr>
              <a:t>Описание</a:t>
            </a:r>
            <a:r>
              <a:rPr lang="ru-RU" dirty="0" smtClean="0">
                <a:effectLst>
                  <a:glow rad="139700">
                    <a:schemeClr val="accent6">
                      <a:satMod val="175000"/>
                      <a:alpha val="40000"/>
                    </a:schemeClr>
                  </a:glow>
                </a:effectLst>
              </a:rPr>
              <a:t>. Дети становятся внутрь большого обруча (диаметром 1м), держат его в опущенных руках: один — у одной стороны обода, другой — у противоположной, друг за другом. Первый ребенок — водитель такси, второй — пассажир. Дети бегают по площадке или по дорожке. Через некоторое время меняются ролями.</a:t>
            </a:r>
            <a:r>
              <a:rPr lang="ru-RU" i="1" dirty="0" smtClean="0"/>
              <a:t>	</a:t>
            </a:r>
            <a:endParaRPr lang="ru-RU" dirty="0" smtClean="0"/>
          </a:p>
        </p:txBody>
      </p:sp>
      <p:sp>
        <p:nvSpPr>
          <p:cNvPr id="4" name="Содержимое 3"/>
          <p:cNvSpPr>
            <a:spLocks noGrp="1"/>
          </p:cNvSpPr>
          <p:nvPr>
            <p:ph sz="half" idx="2"/>
          </p:nvPr>
        </p:nvSpPr>
        <p:spPr>
          <a:xfrm>
            <a:off x="4648200" y="764705"/>
            <a:ext cx="4038600" cy="5361459"/>
          </a:xfrm>
        </p:spPr>
        <p:txBody>
          <a:bodyPr>
            <a:normAutofit fontScale="77500" lnSpcReduction="20000"/>
          </a:bodyPr>
          <a:lstStyle/>
          <a:p>
            <a:r>
              <a:rPr lang="ru-RU" sz="2300" b="1" dirty="0" smtClean="0">
                <a:effectLst>
                  <a:glow rad="228600">
                    <a:schemeClr val="accent6">
                      <a:satMod val="175000"/>
                      <a:alpha val="40000"/>
                    </a:schemeClr>
                  </a:glow>
                </a:effectLst>
              </a:rPr>
              <a:t>Указания к проведению.</a:t>
            </a:r>
            <a:r>
              <a:rPr lang="ru-RU" sz="2300" dirty="0" smtClean="0">
                <a:effectLst>
                  <a:glow rad="228600">
                    <a:schemeClr val="accent6">
                      <a:satMod val="175000"/>
                      <a:alpha val="40000"/>
                    </a:schemeClr>
                  </a:glow>
                </a:effectLst>
              </a:rPr>
              <a:t> Одновременно могут играть 2—3 пары детей, а если</a:t>
            </a:r>
            <a:br>
              <a:rPr lang="ru-RU" sz="2300" dirty="0" smtClean="0">
                <a:effectLst>
                  <a:glow rad="228600">
                    <a:schemeClr val="accent6">
                      <a:satMod val="175000"/>
                      <a:alpha val="40000"/>
                    </a:schemeClr>
                  </a:glow>
                </a:effectLst>
              </a:rPr>
            </a:br>
            <a:r>
              <a:rPr lang="ru-RU" sz="2300" dirty="0" smtClean="0">
                <a:effectLst>
                  <a:glow rad="228600">
                    <a:schemeClr val="accent6">
                      <a:satMod val="175000"/>
                      <a:alpha val="40000"/>
                    </a:schemeClr>
                  </a:glow>
                </a:effectLst>
              </a:rPr>
              <a:t>позволяет площадь — то больше. Когда дети научатся бегать в одном направлении, воспитатель может дать задание двигаться в разных направлениях, делать остановки.</a:t>
            </a:r>
            <a:br>
              <a:rPr lang="ru-RU" sz="2300" dirty="0" smtClean="0">
                <a:effectLst>
                  <a:glow rad="228600">
                    <a:schemeClr val="accent6">
                      <a:satMod val="175000"/>
                      <a:alpha val="40000"/>
                    </a:schemeClr>
                  </a:glow>
                </a:effectLst>
              </a:rPr>
            </a:br>
            <a:r>
              <a:rPr lang="ru-RU" sz="2300" dirty="0" smtClean="0">
                <a:effectLst>
                  <a:glow rad="228600">
                    <a:schemeClr val="accent6">
                      <a:satMod val="175000"/>
                      <a:alpha val="40000"/>
                    </a:schemeClr>
                  </a:glow>
                </a:effectLst>
              </a:rPr>
              <a:t>Можно место остановки обозначить флажком или знаком стоянки такси. На остановке пассажиры меняются, один выходит из такси, другой садится.</a:t>
            </a:r>
          </a:p>
          <a:p>
            <a:endParaRPr lang="ru-RU" dirty="0"/>
          </a:p>
        </p:txBody>
      </p:sp>
      <p:pic>
        <p:nvPicPr>
          <p:cNvPr id="5" name="Рисунок 4" descr="i (6).jpg"/>
          <p:cNvPicPr>
            <a:picLocks noChangeAspect="1"/>
          </p:cNvPicPr>
          <p:nvPr/>
        </p:nvPicPr>
        <p:blipFill>
          <a:blip r:embed="rId2" cstate="email">
            <a:clrChange>
              <a:clrFrom>
                <a:srgbClr val="FEFEFE"/>
              </a:clrFrom>
              <a:clrTo>
                <a:srgbClr val="FEFEFE">
                  <a:alpha val="0"/>
                </a:srgbClr>
              </a:clrTo>
            </a:clrChange>
          </a:blip>
          <a:stretch>
            <a:fillRect/>
          </a:stretch>
        </p:blipFill>
        <p:spPr>
          <a:xfrm>
            <a:off x="5004049" y="4005064"/>
            <a:ext cx="3458377" cy="2580878"/>
          </a:xfrm>
          <a:prstGeom prst="rect">
            <a:avLst/>
          </a:prstGeom>
          <a:effectLst>
            <a:softEdge rad="6350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8229600" cy="476672"/>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Хитрая лиса.</a:t>
            </a:r>
            <a:r>
              <a:rPr lang="ru-RU" sz="2000" dirty="0" smtClean="0">
                <a:ln w="11430"/>
                <a:effectLst>
                  <a:outerShdw blurRad="80000" dist="40000" dir="5040000" algn="tl">
                    <a:srgbClr val="000000">
                      <a:alpha val="30000"/>
                    </a:srgbClr>
                  </a:outerShdw>
                </a:effectLst>
              </a:rPr>
              <a:t>(бег)</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Содержимое 2"/>
          <p:cNvSpPr>
            <a:spLocks noGrp="1"/>
          </p:cNvSpPr>
          <p:nvPr>
            <p:ph sz="half" idx="1"/>
          </p:nvPr>
        </p:nvSpPr>
        <p:spPr>
          <a:xfrm>
            <a:off x="457200" y="548680"/>
            <a:ext cx="5842992" cy="5976664"/>
          </a:xfrm>
        </p:spPr>
        <p:txBody>
          <a:bodyPr>
            <a:normAutofit fontScale="77500" lnSpcReduction="20000"/>
          </a:bodyPr>
          <a:lstStyle/>
          <a:p>
            <a:r>
              <a:rPr lang="ru-RU" i="1" dirty="0" smtClean="0">
                <a:effectLst>
                  <a:glow rad="139700">
                    <a:schemeClr val="accent6">
                      <a:satMod val="175000"/>
                      <a:alpha val="40000"/>
                    </a:schemeClr>
                  </a:glow>
                </a:effectLst>
              </a:rPr>
              <a:t> </a:t>
            </a:r>
            <a:r>
              <a:rPr lang="ru-RU" b="1" u="sng" dirty="0" smtClean="0">
                <a:effectLst>
                  <a:glow rad="139700">
                    <a:schemeClr val="accent6">
                      <a:satMod val="175000"/>
                      <a:alpha val="40000"/>
                    </a:schemeClr>
                  </a:glow>
                </a:effectLst>
              </a:rPr>
              <a:t>Цель: </a:t>
            </a:r>
            <a:r>
              <a:rPr lang="ru-RU" dirty="0" smtClean="0">
                <a:effectLst>
                  <a:glow rad="139700">
                    <a:schemeClr val="accent6">
                      <a:satMod val="175000"/>
                      <a:alpha val="40000"/>
                    </a:schemeClr>
                  </a:glow>
                </a:effectLst>
              </a:rPr>
              <a:t> Упражнять в беге  в разных направлениях не наталкиваясь друг на друга; действовать по сигналу.</a:t>
            </a:r>
          </a:p>
          <a:p>
            <a:r>
              <a:rPr lang="ru-RU" b="1" dirty="0" smtClean="0">
                <a:effectLst>
                  <a:glow rad="228600">
                    <a:schemeClr val="accent6">
                      <a:satMod val="175000"/>
                      <a:alpha val="40000"/>
                    </a:schemeClr>
                  </a:glow>
                </a:effectLst>
              </a:rPr>
              <a:t>Описание: </a:t>
            </a:r>
            <a:r>
              <a:rPr lang="ru-RU" dirty="0" smtClean="0">
                <a:effectLst>
                  <a:glow rad="228600">
                    <a:schemeClr val="accent6">
                      <a:satMod val="175000"/>
                      <a:alpha val="40000"/>
                    </a:schemeClr>
                  </a:glow>
                </a:effectLst>
              </a:rPr>
              <a:t>Дети стоят в кругу плечо к плечу, заложив руки за спину. Воспитатель проходит сзади них и не заметно дотрагивается до любого ребенка. Ребенок, к которому дотронулся воспитатель, становится "хитрой лисой". Воспитатель предлагает кому - </a:t>
            </a:r>
            <a:r>
              <a:rPr lang="ru-RU" dirty="0" err="1" smtClean="0">
                <a:effectLst>
                  <a:glow rad="228600">
                    <a:schemeClr val="accent6">
                      <a:satMod val="175000"/>
                      <a:alpha val="40000"/>
                    </a:schemeClr>
                  </a:glow>
                </a:effectLst>
              </a:rPr>
              <a:t>нибудь</a:t>
            </a:r>
            <a:r>
              <a:rPr lang="ru-RU" dirty="0" smtClean="0">
                <a:effectLst>
                  <a:glow rad="228600">
                    <a:schemeClr val="accent6">
                      <a:satMod val="175000"/>
                      <a:alpha val="40000"/>
                    </a:schemeClr>
                  </a:glow>
                </a:effectLst>
              </a:rPr>
              <a:t> из детей внимательно посмотреть на своих товарищей, поискать глазами хитрую лису. Если ребенок сразу не найдет, то все дети спрашивают: "Хитрая лиса, где ты?" и внимательно следят за лицом каждого, покажется ли лисичка. После трех вопросов лиса отвечает: "Я тут!" и начинает ловить. Дети разбегаются в разные стороны. Когда лиса поймает 2 - 3 ребенка, игра заканчивается. При повторении выбирают другую лисичку.</a:t>
            </a:r>
            <a:endParaRPr lang="ru-RU" dirty="0">
              <a:effectLst>
                <a:glow rad="228600">
                  <a:schemeClr val="accent6">
                    <a:satMod val="175000"/>
                    <a:alpha val="40000"/>
                  </a:schemeClr>
                </a:glow>
              </a:effectLst>
            </a:endParaRPr>
          </a:p>
        </p:txBody>
      </p:sp>
      <p:pic>
        <p:nvPicPr>
          <p:cNvPr id="5" name="Содержимое 4" descr="lisy11.jpg"/>
          <p:cNvPicPr>
            <a:picLocks noGrp="1" noChangeAspect="1"/>
          </p:cNvPicPr>
          <p:nvPr>
            <p:ph sz="half" idx="2"/>
          </p:nvPr>
        </p:nvPicPr>
        <p:blipFill>
          <a:blip r:embed="rId2" cstate="email">
            <a:clrChange>
              <a:clrFrom>
                <a:srgbClr val="FFFFFF"/>
              </a:clrFrom>
              <a:clrTo>
                <a:srgbClr val="FFFFFF">
                  <a:alpha val="0"/>
                </a:srgbClr>
              </a:clrTo>
            </a:clrChange>
          </a:blip>
          <a:stretch>
            <a:fillRect/>
          </a:stretch>
        </p:blipFill>
        <p:spPr>
          <a:xfrm>
            <a:off x="5436097" y="1556792"/>
            <a:ext cx="4624513" cy="4896543"/>
          </a:xfrm>
          <a:effectLst>
            <a:softEdge rad="63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Не опоздай.</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(бег)</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548680"/>
            <a:ext cx="4038600" cy="6048672"/>
          </a:xfrm>
        </p:spPr>
        <p:txBody>
          <a:bodyPr>
            <a:normAutofit fontScale="62500" lnSpcReduction="20000"/>
          </a:bodyPr>
          <a:lstStyle/>
          <a:p>
            <a:r>
              <a:rPr lang="ru-RU" b="1" i="1" dirty="0" smtClean="0">
                <a:effectLst>
                  <a:glow rad="139700">
                    <a:schemeClr val="accent5">
                      <a:satMod val="175000"/>
                      <a:alpha val="40000"/>
                    </a:schemeClr>
                  </a:glow>
                </a:effectLst>
              </a:rPr>
              <a:t>Описание</a:t>
            </a:r>
            <a:r>
              <a:rPr lang="ru-RU" b="1" dirty="0" smtClean="0">
                <a:effectLst>
                  <a:glow rad="139700">
                    <a:schemeClr val="accent5">
                      <a:satMod val="175000"/>
                      <a:alpha val="40000"/>
                    </a:schemeClr>
                  </a:glow>
                </a:effectLst>
              </a:rPr>
              <a:t>. </a:t>
            </a:r>
            <a:r>
              <a:rPr lang="ru-RU" dirty="0" smtClean="0">
                <a:effectLst>
                  <a:glow rad="139700">
                    <a:schemeClr val="accent5">
                      <a:satMod val="175000"/>
                      <a:alpha val="40000"/>
                    </a:schemeClr>
                  </a:glow>
                </a:effectLst>
              </a:rPr>
              <a:t>Воспитатель раскладывает на полу по кругу кубики (или небольшие колечки, или погремушки). Дети становятся у кубиков. По сигналу воспитателя они разбегаются по всей комнате, по сигналу "Не опоздай!" бегут к кубикам.  воспитатель бежит вместе с детьми, делая вид, что хочет взять кубик. Если дети быстро займут свои места, воспитатель должен похвалить их.</a:t>
            </a:r>
          </a:p>
          <a:p>
            <a:r>
              <a:rPr lang="ru-RU" dirty="0" smtClean="0">
                <a:effectLst>
                  <a:glow rad="139700">
                    <a:schemeClr val="accent5">
                      <a:satMod val="175000"/>
                      <a:alpha val="40000"/>
                    </a:schemeClr>
                  </a:glow>
                </a:effectLst>
              </a:rPr>
              <a:t>Во время игры воспитатель следит, чтобы дети дальше убегали от кубиков, не наталкивались друг на друга, помогали друг другу найти свой кубик, когда прозвучит сигнал.</a:t>
            </a:r>
          </a:p>
          <a:p>
            <a:r>
              <a:rPr lang="ru-RU" b="1" i="1" dirty="0" smtClean="0">
                <a:effectLst>
                  <a:glow rad="139700">
                    <a:schemeClr val="accent5">
                      <a:satMod val="175000"/>
                      <a:alpha val="40000"/>
                    </a:schemeClr>
                  </a:glow>
                </a:effectLst>
              </a:rPr>
              <a:t>Цель</a:t>
            </a:r>
            <a:r>
              <a:rPr lang="ru-RU" i="1" dirty="0" smtClean="0">
                <a:effectLst>
                  <a:glow rad="139700">
                    <a:schemeClr val="accent5">
                      <a:satMod val="175000"/>
                      <a:alpha val="40000"/>
                    </a:schemeClr>
                  </a:glow>
                </a:effectLst>
              </a:rPr>
              <a:t> игр</a:t>
            </a:r>
            <a:r>
              <a:rPr lang="ru-RU" dirty="0" smtClean="0">
                <a:effectLst>
                  <a:glow rad="139700">
                    <a:schemeClr val="accent5">
                      <a:satMod val="175000"/>
                      <a:alpha val="40000"/>
                    </a:schemeClr>
                  </a:glow>
                </a:effectLst>
              </a:rPr>
              <a:t>, приведенных ниже: учить детей ориентироваться по звуку, определять на слух, откуда раздался звук, двигаться по направлению звука; приучать действовать по сигналу, двигаться, не наталкиваясь друг на друга; учить детей находить определенный предмет.</a:t>
            </a:r>
          </a:p>
          <a:p>
            <a:endParaRPr lang="ru-RU" dirty="0"/>
          </a:p>
        </p:txBody>
      </p:sp>
      <p:pic>
        <p:nvPicPr>
          <p:cNvPr id="5" name="Содержимое 4" descr="mald24.jpg"/>
          <p:cNvPicPr>
            <a:picLocks noGrp="1" noChangeAspect="1"/>
          </p:cNvPicPr>
          <p:nvPr>
            <p:ph sz="half" idx="2"/>
          </p:nvPr>
        </p:nvPicPr>
        <p:blipFill>
          <a:blip r:embed="rId2" cstate="email">
            <a:clrChange>
              <a:clrFrom>
                <a:srgbClr val="FFFFFF"/>
              </a:clrFrom>
              <a:clrTo>
                <a:srgbClr val="FFFFFF">
                  <a:alpha val="0"/>
                </a:srgbClr>
              </a:clrTo>
            </a:clrChange>
          </a:blip>
          <a:stretch>
            <a:fillRect/>
          </a:stretch>
        </p:blipFill>
        <p:spPr>
          <a:xfrm>
            <a:off x="5004049" y="2564905"/>
            <a:ext cx="3867615" cy="4095122"/>
          </a:xfrm>
          <a:effectLst>
            <a:softEdge rad="63500"/>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6" name="Рисунок 5" descr="sobaka132.jpg"/>
          <p:cNvPicPr>
            <a:picLocks noChangeAspect="1"/>
          </p:cNvPicPr>
          <p:nvPr/>
        </p:nvPicPr>
        <p:blipFill>
          <a:blip r:embed="rId2" cstate="email">
            <a:clrChange>
              <a:clrFrom>
                <a:srgbClr val="FFFFFF"/>
              </a:clrFrom>
              <a:clrTo>
                <a:srgbClr val="FFFFFF">
                  <a:alpha val="0"/>
                </a:srgbClr>
              </a:clrTo>
            </a:clrChange>
          </a:blip>
          <a:stretch>
            <a:fillRect/>
          </a:stretch>
        </p:blipFill>
        <p:spPr>
          <a:xfrm>
            <a:off x="6604000" y="2276872"/>
            <a:ext cx="2540000" cy="2286000"/>
          </a:xfrm>
          <a:prstGeom prst="rect">
            <a:avLst/>
          </a:prstGeom>
          <a:effectLst>
            <a:softEdge rad="63500"/>
          </a:effectLst>
        </p:spPr>
      </p:pic>
      <p:sp>
        <p:nvSpPr>
          <p:cNvPr id="2" name="Заголовок 1"/>
          <p:cNvSpPr>
            <a:spLocks noGrp="1"/>
          </p:cNvSpPr>
          <p:nvPr>
            <p:ph type="title"/>
          </p:nvPr>
        </p:nvSpPr>
        <p:spPr>
          <a:xfrm>
            <a:off x="457200" y="0"/>
            <a:ext cx="8229600" cy="620688"/>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Вороны и собачка.</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 прыжки, бег)</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548680"/>
            <a:ext cx="5698976" cy="6048672"/>
          </a:xfrm>
        </p:spPr>
        <p:txBody>
          <a:bodyPr>
            <a:normAutofit/>
          </a:bodyPr>
          <a:lstStyle/>
          <a:p>
            <a:pPr>
              <a:buNone/>
            </a:pPr>
            <a:r>
              <a:rPr lang="ru-RU" sz="2400" b="1" i="1" dirty="0" smtClean="0">
                <a:effectLst>
                  <a:glow rad="139700">
                    <a:schemeClr val="accent5">
                      <a:satMod val="175000"/>
                      <a:alpha val="40000"/>
                    </a:schemeClr>
                  </a:glow>
                </a:effectLst>
              </a:rPr>
              <a:t>Цель:</a:t>
            </a:r>
            <a:r>
              <a:rPr lang="ru-RU" sz="2400" dirty="0" smtClean="0">
                <a:effectLst>
                  <a:glow rad="139700">
                    <a:schemeClr val="accent5">
                      <a:satMod val="175000"/>
                      <a:alpha val="40000"/>
                    </a:schemeClr>
                  </a:glow>
                </a:effectLst>
              </a:rPr>
              <a:t> научить детей подражать движениям и звукам птиц, двигаться, не мешая друг другу.</a:t>
            </a:r>
          </a:p>
          <a:p>
            <a:pPr>
              <a:buNone/>
            </a:pPr>
            <a:r>
              <a:rPr lang="ru-RU" sz="2100" b="1" i="1" dirty="0" smtClean="0">
                <a:effectLst>
                  <a:glow rad="139700">
                    <a:schemeClr val="accent5">
                      <a:satMod val="175000"/>
                      <a:alpha val="40000"/>
                    </a:schemeClr>
                  </a:glow>
                </a:effectLst>
              </a:rPr>
              <a:t>Описание: </a:t>
            </a:r>
          </a:p>
          <a:p>
            <a:pPr>
              <a:buNone/>
            </a:pPr>
            <a:r>
              <a:rPr lang="ru-RU" sz="2100" dirty="0" smtClean="0">
                <a:effectLst>
                  <a:glow rad="139700">
                    <a:schemeClr val="accent5">
                      <a:satMod val="175000"/>
                      <a:alpha val="40000"/>
                    </a:schemeClr>
                  </a:glow>
                </a:effectLst>
              </a:rPr>
              <a:t>Выбирается «собачка», остальные дети -«вороны».</a:t>
            </a:r>
          </a:p>
          <a:p>
            <a:pPr>
              <a:buNone/>
            </a:pPr>
            <a:r>
              <a:rPr lang="ru-RU" sz="2100" dirty="0" smtClean="0">
                <a:effectLst>
                  <a:glow rad="139700">
                    <a:schemeClr val="accent5">
                      <a:satMod val="175000"/>
                      <a:alpha val="40000"/>
                    </a:schemeClr>
                  </a:glow>
                </a:effectLst>
              </a:rPr>
              <a:t>Возле ёлочки зелёной                                            </a:t>
            </a:r>
          </a:p>
          <a:p>
            <a:pPr>
              <a:buNone/>
            </a:pPr>
            <a:r>
              <a:rPr lang="ru-RU" sz="2100" dirty="0" smtClean="0">
                <a:effectLst>
                  <a:glow rad="139700">
                    <a:schemeClr val="accent5">
                      <a:satMod val="175000"/>
                      <a:alpha val="40000"/>
                    </a:schemeClr>
                  </a:glow>
                </a:effectLst>
              </a:rPr>
              <a:t> (Дети прыгают,)</a:t>
            </a:r>
          </a:p>
          <a:p>
            <a:pPr>
              <a:buNone/>
            </a:pPr>
            <a:r>
              <a:rPr lang="ru-RU" sz="2100" dirty="0" smtClean="0">
                <a:effectLst>
                  <a:glow rad="139700">
                    <a:schemeClr val="accent5">
                      <a:satMod val="175000"/>
                      <a:alpha val="40000"/>
                    </a:schemeClr>
                  </a:glow>
                </a:effectLst>
              </a:rPr>
              <a:t>Скачут, каркают вороны: (дети изображают ворону)</a:t>
            </a:r>
          </a:p>
          <a:p>
            <a:pPr>
              <a:buNone/>
            </a:pPr>
            <a:r>
              <a:rPr lang="ru-RU" sz="2100" dirty="0" smtClean="0">
                <a:effectLst>
                  <a:glow rad="139700">
                    <a:schemeClr val="accent5">
                      <a:satMod val="175000"/>
                      <a:alpha val="40000"/>
                    </a:schemeClr>
                  </a:glow>
                </a:effectLst>
              </a:rPr>
              <a:t>Тут собачка прибежала                                      </a:t>
            </a:r>
          </a:p>
          <a:p>
            <a:pPr>
              <a:buNone/>
            </a:pPr>
            <a:r>
              <a:rPr lang="ru-RU" sz="2100" dirty="0" smtClean="0">
                <a:effectLst>
                  <a:glow rad="139700">
                    <a:schemeClr val="accent5">
                      <a:satMod val="175000"/>
                      <a:alpha val="40000"/>
                    </a:schemeClr>
                  </a:glow>
                </a:effectLst>
              </a:rPr>
              <a:t>(Дети убегают от</a:t>
            </a:r>
          </a:p>
          <a:p>
            <a:pPr>
              <a:buNone/>
            </a:pPr>
            <a:r>
              <a:rPr lang="ru-RU" sz="2100" dirty="0" smtClean="0">
                <a:effectLst>
                  <a:glow rad="139700">
                    <a:schemeClr val="accent5">
                      <a:satMod val="175000"/>
                      <a:alpha val="40000"/>
                    </a:schemeClr>
                  </a:glow>
                </a:effectLst>
              </a:rPr>
              <a:t>«собачки».)</a:t>
            </a:r>
          </a:p>
          <a:p>
            <a:pPr>
              <a:buNone/>
            </a:pPr>
            <a:r>
              <a:rPr lang="ru-RU" sz="2100" dirty="0" smtClean="0">
                <a:effectLst>
                  <a:glow rad="139700">
                    <a:schemeClr val="accent5">
                      <a:satMod val="175000"/>
                      <a:alpha val="40000"/>
                    </a:schemeClr>
                  </a:glow>
                </a:effectLst>
              </a:rPr>
              <a:t>Игра повторяется 2-3 раза.</a:t>
            </a:r>
          </a:p>
          <a:p>
            <a:endParaRPr lang="ru-RU" dirty="0"/>
          </a:p>
        </p:txBody>
      </p:sp>
      <p:pic>
        <p:nvPicPr>
          <p:cNvPr id="5" name="Содержимое 4" descr="elky14.jpg"/>
          <p:cNvPicPr>
            <a:picLocks noGrp="1" noChangeAspect="1"/>
          </p:cNvPicPr>
          <p:nvPr>
            <p:ph sz="half" idx="2"/>
          </p:nvPr>
        </p:nvPicPr>
        <p:blipFill>
          <a:blip r:embed="rId3" cstate="email">
            <a:clrChange>
              <a:clrFrom>
                <a:srgbClr val="FFFFFF"/>
              </a:clrFrom>
              <a:clrTo>
                <a:srgbClr val="FFFFFF">
                  <a:alpha val="0"/>
                </a:srgbClr>
              </a:clrTo>
            </a:clrChange>
          </a:blip>
          <a:stretch>
            <a:fillRect/>
          </a:stretch>
        </p:blipFill>
        <p:spPr>
          <a:xfrm>
            <a:off x="5508104" y="1556793"/>
            <a:ext cx="3185720" cy="3373115"/>
          </a:xfrm>
          <a:effectLst>
            <a:softEdge rad="63500"/>
          </a:effectLst>
        </p:spPr>
      </p:pic>
      <p:pic>
        <p:nvPicPr>
          <p:cNvPr id="7" name="Рисунок 6" descr="vorona15.jpg"/>
          <p:cNvPicPr>
            <a:picLocks noChangeAspect="1"/>
          </p:cNvPicPr>
          <p:nvPr/>
        </p:nvPicPr>
        <p:blipFill>
          <a:blip r:embed="rId4" cstate="email">
            <a:clrChange>
              <a:clrFrom>
                <a:srgbClr val="FFFFFF"/>
              </a:clrFrom>
              <a:clrTo>
                <a:srgbClr val="FFFFFF">
                  <a:alpha val="0"/>
                </a:srgbClr>
              </a:clrTo>
            </a:clrChange>
          </a:blip>
          <a:stretch>
            <a:fillRect/>
          </a:stretch>
        </p:blipFill>
        <p:spPr>
          <a:xfrm>
            <a:off x="6444208" y="4869160"/>
            <a:ext cx="2540000" cy="2286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8229600" cy="620688"/>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ДОГОНИТЕ МЕНЯ</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 (бег)</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548680"/>
            <a:ext cx="4038600" cy="6120680"/>
          </a:xfrm>
        </p:spPr>
        <p:txBody>
          <a:bodyPr>
            <a:normAutofit fontScale="62500" lnSpcReduction="20000"/>
          </a:bodyPr>
          <a:lstStyle/>
          <a:p>
            <a:r>
              <a:rPr lang="ru-RU" b="1" u="sng" dirty="0" smtClean="0">
                <a:effectLst>
                  <a:glow rad="139700">
                    <a:schemeClr val="accent5">
                      <a:satMod val="175000"/>
                      <a:alpha val="40000"/>
                    </a:schemeClr>
                  </a:glow>
                </a:effectLst>
              </a:rPr>
              <a:t>Задачи:</a:t>
            </a:r>
            <a:r>
              <a:rPr lang="ru-RU" dirty="0" smtClean="0">
                <a:effectLst>
                  <a:glow rad="139700">
                    <a:schemeClr val="accent5">
                      <a:satMod val="175000"/>
                      <a:alpha val="40000"/>
                    </a:schemeClr>
                  </a:glow>
                </a:effectLst>
              </a:rPr>
              <a:t> Развивать у детей умение выполнять движения по сигналу воспитателя, двигаться в коллективе, не толкаясь. Упражнять детей в беге в прямом направлении. </a:t>
            </a:r>
          </a:p>
          <a:p>
            <a:r>
              <a:rPr lang="ru-RU" b="1" u="sng" dirty="0" smtClean="0">
                <a:effectLst>
                  <a:glow rad="139700">
                    <a:schemeClr val="accent5">
                      <a:satMod val="175000"/>
                      <a:alpha val="40000"/>
                    </a:schemeClr>
                  </a:glow>
                </a:effectLst>
              </a:rPr>
              <a:t>Описание:</a:t>
            </a:r>
            <a:r>
              <a:rPr lang="ru-RU" dirty="0" smtClean="0">
                <a:effectLst>
                  <a:glow rad="139700">
                    <a:schemeClr val="accent5">
                      <a:satMod val="175000"/>
                      <a:alpha val="40000"/>
                    </a:schemeClr>
                  </a:glow>
                </a:effectLst>
              </a:rPr>
              <a:t> Дети сидят на стульях на одной стороне площадки. «Догоните меня!» - предлагает воспитатель и бежит к противоположной стороне площадки. Дети бегут за воспитателем, стараясь его поймать. Затем воспитатель говорит «догоните меня!», и бежит в противоположную сторону. Дети снова его догоняют. После двух раз дети садятся на стулья и отдыхают, затем продолжают игру.</a:t>
            </a:r>
          </a:p>
          <a:p>
            <a:r>
              <a:rPr lang="ru-RU" b="1" u="sng" dirty="0" smtClean="0">
                <a:effectLst>
                  <a:glow rad="139700">
                    <a:schemeClr val="accent5">
                      <a:satMod val="175000"/>
                      <a:alpha val="40000"/>
                    </a:schemeClr>
                  </a:glow>
                </a:effectLst>
              </a:rPr>
              <a:t>Правила: </a:t>
            </a:r>
            <a:endParaRPr lang="ru-RU" dirty="0" smtClean="0">
              <a:effectLst>
                <a:glow rad="139700">
                  <a:schemeClr val="accent5">
                    <a:satMod val="175000"/>
                    <a:alpha val="40000"/>
                  </a:schemeClr>
                </a:glow>
              </a:effectLst>
            </a:endParaRPr>
          </a:p>
          <a:p>
            <a:pPr lvl="0"/>
            <a:r>
              <a:rPr lang="ru-RU" dirty="0" smtClean="0">
                <a:effectLst>
                  <a:glow rad="139700">
                    <a:schemeClr val="accent5">
                      <a:satMod val="175000"/>
                      <a:alpha val="40000"/>
                    </a:schemeClr>
                  </a:glow>
                </a:effectLst>
              </a:rPr>
              <a:t>Бежать за воспитателем только после сигнала «Догоните меня!».</a:t>
            </a:r>
          </a:p>
          <a:p>
            <a:r>
              <a:rPr lang="ru-RU" dirty="0" smtClean="0">
                <a:effectLst>
                  <a:glow rad="139700">
                    <a:schemeClr val="accent5">
                      <a:satMod val="175000"/>
                      <a:alpha val="40000"/>
                    </a:schemeClr>
                  </a:glow>
                </a:effectLst>
              </a:rPr>
              <a:t> </a:t>
            </a:r>
          </a:p>
          <a:p>
            <a:r>
              <a:rPr lang="ru-RU" b="1" u="sng" dirty="0" smtClean="0">
                <a:effectLst>
                  <a:glow rad="139700">
                    <a:schemeClr val="accent5">
                      <a:satMod val="175000"/>
                      <a:alpha val="40000"/>
                    </a:schemeClr>
                  </a:glow>
                </a:effectLst>
              </a:rPr>
              <a:t>Варианты</a:t>
            </a:r>
            <a:r>
              <a:rPr lang="ru-RU" dirty="0" smtClean="0">
                <a:effectLst>
                  <a:glow rad="139700">
                    <a:schemeClr val="accent5">
                      <a:satMod val="175000"/>
                      <a:alpha val="40000"/>
                    </a:schemeClr>
                  </a:glow>
                </a:effectLst>
              </a:rPr>
              <a:t>: Внести мягкую игрушку и догонять ее. Убегать от игрушки.</a:t>
            </a:r>
          </a:p>
          <a:p>
            <a:endParaRPr lang="ru-RU" dirty="0"/>
          </a:p>
        </p:txBody>
      </p:sp>
      <p:pic>
        <p:nvPicPr>
          <p:cNvPr id="5" name="Содержимое 4" descr="i (10).jpg"/>
          <p:cNvPicPr>
            <a:picLocks noGrp="1" noChangeAspect="1"/>
          </p:cNvPicPr>
          <p:nvPr>
            <p:ph sz="half" idx="2"/>
          </p:nvPr>
        </p:nvPicPr>
        <p:blipFill>
          <a:blip r:embed="rId2" cstate="email">
            <a:clrChange>
              <a:clrFrom>
                <a:srgbClr val="FFFFFF"/>
              </a:clrFrom>
              <a:clrTo>
                <a:srgbClr val="FFFFFF">
                  <a:alpha val="0"/>
                </a:srgbClr>
              </a:clrTo>
            </a:clrChange>
          </a:blip>
          <a:stretch>
            <a:fillRect/>
          </a:stretch>
        </p:blipFill>
        <p:spPr>
          <a:xfrm>
            <a:off x="5220073" y="2060849"/>
            <a:ext cx="3101873" cy="3590131"/>
          </a:xfrm>
          <a:effectLst>
            <a:outerShdw blurRad="203200" sx="103000" sy="103000" algn="ctr" rotWithShape="0">
              <a:srgbClr val="000000">
                <a:alpha val="43137"/>
              </a:srgbClr>
            </a:outerShdw>
            <a:softEdge rad="6350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fontScale="90000"/>
          </a:bodyPr>
          <a:lstStyle/>
          <a:p>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Самолеты.</a:t>
            </a:r>
            <a:r>
              <a:rPr lang="ru-RU" sz="200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(бег)</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Содержимое 2"/>
          <p:cNvSpPr>
            <a:spLocks noGrp="1"/>
          </p:cNvSpPr>
          <p:nvPr>
            <p:ph sz="half" idx="1"/>
          </p:nvPr>
        </p:nvSpPr>
        <p:spPr>
          <a:xfrm>
            <a:off x="457200" y="548680"/>
            <a:ext cx="4038600" cy="6120680"/>
          </a:xfrm>
        </p:spPr>
        <p:txBody>
          <a:bodyPr>
            <a:normAutofit fontScale="85000" lnSpcReduction="20000"/>
          </a:bodyPr>
          <a:lstStyle/>
          <a:p>
            <a:r>
              <a:rPr lang="ru-RU" b="1" dirty="0" smtClean="0"/>
              <a:t> </a:t>
            </a:r>
            <a:r>
              <a:rPr lang="ru-RU" i="1" dirty="0" smtClean="0"/>
              <a:t> </a:t>
            </a:r>
            <a:r>
              <a:rPr lang="ru-RU" b="1" u="sng" dirty="0" smtClean="0">
                <a:effectLst>
                  <a:glow rad="139700">
                    <a:schemeClr val="accent5">
                      <a:satMod val="175000"/>
                      <a:alpha val="40000"/>
                    </a:schemeClr>
                  </a:glow>
                </a:effectLst>
              </a:rPr>
              <a:t>Цель: </a:t>
            </a:r>
            <a:r>
              <a:rPr lang="ru-RU" dirty="0" smtClean="0">
                <a:effectLst>
                  <a:glow rad="139700">
                    <a:schemeClr val="accent5">
                      <a:satMod val="175000"/>
                      <a:alpha val="40000"/>
                    </a:schemeClr>
                  </a:glow>
                </a:effectLst>
              </a:rPr>
              <a:t> Упражнять в беге  в разных направлениях не наталкиваясь друг на друга; действовать по сигналу.</a:t>
            </a:r>
            <a:endParaRPr lang="ru-RU" b="1" dirty="0" smtClean="0">
              <a:effectLst>
                <a:glow rad="139700">
                  <a:schemeClr val="accent5">
                    <a:satMod val="175000"/>
                    <a:alpha val="40000"/>
                  </a:schemeClr>
                </a:glow>
              </a:effectLst>
            </a:endParaRPr>
          </a:p>
          <a:p>
            <a:r>
              <a:rPr lang="ru-RU" b="1" dirty="0" smtClean="0">
                <a:effectLst>
                  <a:glow rad="139700">
                    <a:schemeClr val="accent5">
                      <a:satMod val="175000"/>
                      <a:alpha val="40000"/>
                    </a:schemeClr>
                  </a:glow>
                </a:effectLst>
              </a:rPr>
              <a:t>Описание</a:t>
            </a:r>
            <a:r>
              <a:rPr lang="ru-RU" dirty="0" smtClean="0">
                <a:effectLst>
                  <a:glow rad="139700">
                    <a:schemeClr val="accent5">
                      <a:satMod val="175000"/>
                      <a:alpha val="40000"/>
                    </a:schemeClr>
                  </a:glow>
                </a:effectLst>
              </a:rPr>
              <a:t>: Воспитатель говорит: «К полету приготовиться, завести моторы!» – дети выполняют вращательные движения руками перед грудью и произносят «</a:t>
            </a:r>
            <a:r>
              <a:rPr lang="ru-RU" dirty="0" err="1" smtClean="0">
                <a:effectLst>
                  <a:glow rad="139700">
                    <a:schemeClr val="accent5">
                      <a:satMod val="175000"/>
                      <a:alpha val="40000"/>
                    </a:schemeClr>
                  </a:glow>
                </a:effectLst>
              </a:rPr>
              <a:t>Р-р-р</a:t>
            </a:r>
            <a:r>
              <a:rPr lang="ru-RU" dirty="0" smtClean="0">
                <a:effectLst>
                  <a:glow rad="139700">
                    <a:schemeClr val="accent5">
                      <a:satMod val="175000"/>
                      <a:alpha val="40000"/>
                    </a:schemeClr>
                  </a:glow>
                </a:effectLst>
              </a:rPr>
              <a:t>». По сигналу «полетели!» - дети разводят руки в стороны и летят, разбегаются в разные стороны. По сигналу «на посадку!» - дети садятся на скамейку.</a:t>
            </a:r>
            <a:endParaRPr lang="ru-RU" dirty="0">
              <a:effectLst>
                <a:glow rad="139700">
                  <a:schemeClr val="accent5">
                    <a:satMod val="175000"/>
                    <a:alpha val="40000"/>
                  </a:schemeClr>
                </a:glow>
              </a:effectLst>
            </a:endParaRPr>
          </a:p>
        </p:txBody>
      </p:sp>
      <p:pic>
        <p:nvPicPr>
          <p:cNvPr id="5" name="Содержимое 4" descr="tehno32.jpg"/>
          <p:cNvPicPr>
            <a:picLocks noGrp="1" noChangeAspect="1"/>
          </p:cNvPicPr>
          <p:nvPr>
            <p:ph sz="half" idx="2"/>
          </p:nvPr>
        </p:nvPicPr>
        <p:blipFill>
          <a:blip r:embed="rId2" cstate="email">
            <a:clrChange>
              <a:clrFrom>
                <a:srgbClr val="FFFFFF"/>
              </a:clrFrom>
              <a:clrTo>
                <a:srgbClr val="FFFFFF">
                  <a:alpha val="0"/>
                </a:srgbClr>
              </a:clrTo>
            </a:clrChange>
          </a:blip>
          <a:stretch>
            <a:fillRect/>
          </a:stretch>
        </p:blipFill>
        <p:spPr>
          <a:xfrm>
            <a:off x="3779913" y="1412777"/>
            <a:ext cx="5033291" cy="3271639"/>
          </a:xfrm>
          <a:effectLst>
            <a:outerShdw blurRad="266700" dist="50800" dir="5460000" sx="87000" sy="87000" algn="ctr" rotWithShape="0">
              <a:srgbClr val="000000">
                <a:alpha val="36000"/>
              </a:srgbClr>
            </a:outerShdw>
            <a:softEdge rad="63500"/>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00B050">
                <a:alpha val="47000"/>
              </a:srgb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Зайки – </a:t>
            </a:r>
            <a:r>
              <a:rPr lang="ru-RU"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попрыгайки.</a:t>
            </a:r>
            <a:r>
              <a:rPr lang="ru-RU" sz="2000" dirty="0" err="1" smtClean="0">
                <a:ln w="11430"/>
                <a:effectLst>
                  <a:outerShdw blurRad="80000" dist="40000" dir="5040000" algn="tl">
                    <a:srgbClr val="000000">
                      <a:alpha val="30000"/>
                    </a:srgbClr>
                  </a:outerShdw>
                </a:effectLst>
              </a:rPr>
              <a:t>прыжки</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Содержимое 2"/>
          <p:cNvSpPr>
            <a:spLocks noGrp="1"/>
          </p:cNvSpPr>
          <p:nvPr>
            <p:ph sz="half" idx="1"/>
          </p:nvPr>
        </p:nvSpPr>
        <p:spPr>
          <a:xfrm>
            <a:off x="457200" y="548680"/>
            <a:ext cx="4038600" cy="6120680"/>
          </a:xfrm>
        </p:spPr>
        <p:txBody>
          <a:bodyPr>
            <a:normAutofit fontScale="92500"/>
          </a:bodyPr>
          <a:lstStyle/>
          <a:p>
            <a:pPr>
              <a:buNone/>
            </a:pPr>
            <a:r>
              <a:rPr lang="ru-RU" b="1" u="sng" dirty="0" smtClean="0">
                <a:effectLst>
                  <a:glow rad="139700">
                    <a:schemeClr val="accent4">
                      <a:satMod val="175000"/>
                      <a:alpha val="40000"/>
                    </a:schemeClr>
                  </a:glow>
                </a:effectLst>
              </a:rPr>
              <a:t>Цель:</a:t>
            </a:r>
            <a:r>
              <a:rPr lang="ru-RU" dirty="0" smtClean="0">
                <a:effectLst>
                  <a:glow rad="139700">
                    <a:schemeClr val="accent4">
                      <a:satMod val="175000"/>
                      <a:alpha val="40000"/>
                    </a:schemeClr>
                  </a:glow>
                </a:effectLst>
              </a:rPr>
              <a:t>  упражняться в прыжках на двух ногах с продвижением вперёд.</a:t>
            </a:r>
          </a:p>
          <a:p>
            <a:pPr>
              <a:buNone/>
            </a:pPr>
            <a:r>
              <a:rPr lang="ru-RU" b="1" dirty="0" smtClean="0">
                <a:effectLst>
                  <a:glow rad="101600">
                    <a:schemeClr val="accent4">
                      <a:satMod val="175000"/>
                      <a:alpha val="40000"/>
                    </a:schemeClr>
                  </a:glow>
                </a:effectLst>
              </a:rPr>
              <a:t>Описание:</a:t>
            </a:r>
            <a:r>
              <a:rPr lang="ru-RU" dirty="0" smtClean="0">
                <a:effectLst>
                  <a:glow rad="101600">
                    <a:schemeClr val="accent4">
                      <a:satMod val="175000"/>
                      <a:alpha val="40000"/>
                    </a:schemeClr>
                  </a:glow>
                </a:effectLst>
              </a:rPr>
              <a:t> Воспитатель читает стихотворение:</a:t>
            </a:r>
          </a:p>
          <a:p>
            <a:pPr>
              <a:buNone/>
            </a:pPr>
            <a:r>
              <a:rPr lang="ru-RU" b="1" dirty="0" smtClean="0">
                <a:effectLst>
                  <a:glow rad="101600">
                    <a:schemeClr val="accent4">
                      <a:satMod val="175000"/>
                      <a:alpha val="40000"/>
                    </a:schemeClr>
                  </a:glow>
                </a:effectLst>
              </a:rPr>
              <a:t>А под елкой зайки,</a:t>
            </a:r>
          </a:p>
          <a:p>
            <a:pPr>
              <a:buNone/>
            </a:pPr>
            <a:r>
              <a:rPr lang="ru-RU" b="1" dirty="0" err="1" smtClean="0">
                <a:effectLst>
                  <a:glow rad="101600">
                    <a:schemeClr val="accent4">
                      <a:satMod val="175000"/>
                      <a:alpha val="40000"/>
                    </a:schemeClr>
                  </a:glow>
                </a:effectLst>
              </a:rPr>
              <a:t>Зайки-попрыгайки</a:t>
            </a:r>
            <a:r>
              <a:rPr lang="ru-RU" b="1" dirty="0" smtClean="0">
                <a:effectLst>
                  <a:glow rad="101600">
                    <a:schemeClr val="accent4">
                      <a:satMod val="175000"/>
                      <a:alpha val="40000"/>
                    </a:schemeClr>
                  </a:glow>
                </a:effectLst>
              </a:rPr>
              <a:t>.</a:t>
            </a:r>
          </a:p>
          <a:p>
            <a:pPr>
              <a:buNone/>
            </a:pPr>
            <a:r>
              <a:rPr lang="ru-RU" b="1" dirty="0" smtClean="0">
                <a:effectLst>
                  <a:glow rad="101600">
                    <a:schemeClr val="accent4">
                      <a:satMod val="175000"/>
                      <a:alpha val="40000"/>
                    </a:schemeClr>
                  </a:glow>
                </a:effectLst>
              </a:rPr>
              <a:t>Скок да скок, прыг да скок,</a:t>
            </a:r>
          </a:p>
          <a:p>
            <a:pPr>
              <a:buNone/>
            </a:pPr>
            <a:r>
              <a:rPr lang="ru-RU" b="1" dirty="0" err="1" smtClean="0">
                <a:effectLst>
                  <a:glow rad="101600">
                    <a:schemeClr val="accent4">
                      <a:satMod val="175000"/>
                      <a:alpha val="40000"/>
                    </a:schemeClr>
                  </a:glow>
                </a:effectLst>
              </a:rPr>
              <a:t>Зайки-попрыгайки</a:t>
            </a:r>
            <a:r>
              <a:rPr lang="ru-RU" b="1" dirty="0" smtClean="0">
                <a:effectLst>
                  <a:glow rad="101600">
                    <a:schemeClr val="accent4">
                      <a:satMod val="175000"/>
                      <a:alpha val="40000"/>
                    </a:schemeClr>
                  </a:glow>
                </a:effectLst>
              </a:rPr>
              <a:t>.</a:t>
            </a:r>
          </a:p>
          <a:p>
            <a:pPr>
              <a:buNone/>
            </a:pPr>
            <a:r>
              <a:rPr lang="ru-RU" dirty="0" smtClean="0">
                <a:effectLst>
                  <a:glow rad="101600">
                    <a:schemeClr val="accent4">
                      <a:satMod val="175000"/>
                      <a:alpha val="40000"/>
                    </a:schemeClr>
                  </a:glow>
                </a:effectLst>
              </a:rPr>
              <a:t>Дети прыгают до окончания текста, затем – после паузы – можно повторить упражнение.</a:t>
            </a:r>
          </a:p>
          <a:p>
            <a:pPr>
              <a:buNone/>
            </a:pPr>
            <a:endParaRPr lang="ru-RU" dirty="0"/>
          </a:p>
        </p:txBody>
      </p:sp>
      <p:pic>
        <p:nvPicPr>
          <p:cNvPr id="5" name="Содержимое 4" descr="elky14.jpg"/>
          <p:cNvPicPr>
            <a:picLocks noGrp="1" noChangeAspect="1"/>
          </p:cNvPicPr>
          <p:nvPr>
            <p:ph sz="half" idx="2"/>
          </p:nvPr>
        </p:nvPicPr>
        <p:blipFill>
          <a:blip r:embed="rId2" cstate="email">
            <a:clrChange>
              <a:clrFrom>
                <a:srgbClr val="FFFFFF"/>
              </a:clrFrom>
              <a:clrTo>
                <a:srgbClr val="FFFFFF">
                  <a:alpha val="0"/>
                </a:srgbClr>
              </a:clrTo>
            </a:clrChange>
          </a:blip>
          <a:stretch>
            <a:fillRect/>
          </a:stretch>
        </p:blipFill>
        <p:spPr>
          <a:xfrm>
            <a:off x="6660232" y="908721"/>
            <a:ext cx="2845683" cy="3013075"/>
          </a:xfrm>
        </p:spPr>
      </p:pic>
      <p:pic>
        <p:nvPicPr>
          <p:cNvPr id="6" name="Рисунок 5" descr="zajats48.gif"/>
          <p:cNvPicPr>
            <a:picLocks noChangeAspect="1"/>
          </p:cNvPicPr>
          <p:nvPr/>
        </p:nvPicPr>
        <p:blipFill>
          <a:blip r:embed="rId3" cstate="email"/>
          <a:stretch>
            <a:fillRect/>
          </a:stretch>
        </p:blipFill>
        <p:spPr>
          <a:xfrm>
            <a:off x="4427984" y="3717033"/>
            <a:ext cx="1585715" cy="1510916"/>
          </a:xfrm>
          <a:prstGeom prst="rect">
            <a:avLst/>
          </a:prstGeom>
        </p:spPr>
      </p:pic>
      <p:pic>
        <p:nvPicPr>
          <p:cNvPr id="7" name="Рисунок 6" descr="zajats48.gif"/>
          <p:cNvPicPr>
            <a:picLocks noChangeAspect="1"/>
          </p:cNvPicPr>
          <p:nvPr/>
        </p:nvPicPr>
        <p:blipFill>
          <a:blip r:embed="rId3" cstate="email"/>
          <a:stretch>
            <a:fillRect/>
          </a:stretch>
        </p:blipFill>
        <p:spPr>
          <a:xfrm>
            <a:off x="5004048" y="1988841"/>
            <a:ext cx="1585715" cy="1510916"/>
          </a:xfrm>
          <a:prstGeom prst="rect">
            <a:avLst/>
          </a:prstGeom>
        </p:spPr>
      </p:pic>
      <p:pic>
        <p:nvPicPr>
          <p:cNvPr id="8" name="Рисунок 7" descr="zajats48.gif"/>
          <p:cNvPicPr>
            <a:picLocks noChangeAspect="1"/>
          </p:cNvPicPr>
          <p:nvPr/>
        </p:nvPicPr>
        <p:blipFill>
          <a:blip r:embed="rId3" cstate="email"/>
          <a:stretch>
            <a:fillRect/>
          </a:stretch>
        </p:blipFill>
        <p:spPr>
          <a:xfrm>
            <a:off x="6588224" y="4149081"/>
            <a:ext cx="1585715" cy="15109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611560" y="0"/>
            <a:ext cx="8085480" cy="923330"/>
          </a:xfrm>
          <a:prstGeom prst="rect">
            <a:avLst/>
          </a:prstGeom>
          <a:noFill/>
        </p:spPr>
        <p:txBody>
          <a:bodyPr wrap="square" lIns="91440" tIns="45720" rIns="91440" bIns="45720">
            <a:spAutoFit/>
          </a:bodyPr>
          <a:lstStyle/>
          <a:p>
            <a:pPr algn="ct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«Солнышко и дождик»</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179512" y="764705"/>
            <a:ext cx="5040560" cy="5632311"/>
          </a:xfrm>
          <a:prstGeom prst="rect">
            <a:avLst/>
          </a:prstGeom>
          <a:noFill/>
        </p:spPr>
        <p:txBody>
          <a:bodyPr wrap="square" rtlCol="0">
            <a:spAutoFit/>
          </a:bodyPr>
          <a:lstStyle/>
          <a:p>
            <a:r>
              <a:rPr lang="ru-RU" sz="2000" i="1" dirty="0" smtClean="0"/>
              <a:t>(бег)</a:t>
            </a:r>
            <a:endParaRPr lang="ru-RU" sz="2000" dirty="0" smtClean="0"/>
          </a:p>
          <a:p>
            <a:r>
              <a:rPr lang="ru-RU" sz="2000" b="1" u="sng" dirty="0" smtClean="0"/>
              <a:t>Цель:</a:t>
            </a:r>
            <a:r>
              <a:rPr lang="ru-RU" sz="2000" dirty="0" smtClean="0"/>
              <a:t> Учить детей ходить и бегать в рассыпную, не наталкиваясь друг на друга, приучать их действовать по сигналу воспитателя.</a:t>
            </a:r>
          </a:p>
          <a:p>
            <a:r>
              <a:rPr lang="ru-RU" sz="2000" b="1" u="sng" dirty="0" smtClean="0"/>
              <a:t>Материал:</a:t>
            </a:r>
            <a:r>
              <a:rPr lang="ru-RU" sz="2000" dirty="0" smtClean="0"/>
              <a:t> стульчики (домики). </a:t>
            </a:r>
          </a:p>
          <a:p>
            <a:r>
              <a:rPr lang="ru-RU" sz="2000" b="1" u="sng" dirty="0" smtClean="0"/>
              <a:t>Ход игры: </a:t>
            </a:r>
            <a:r>
              <a:rPr lang="ru-RU" sz="2000" dirty="0" smtClean="0"/>
              <a:t>Воспитатель говорит: «На небе солнышко! Можно идти гулять!». Дети бегают по всей площадке. На сигнал «Дождик! Скорей домой!» - бегут на свои места (в домик).</a:t>
            </a:r>
          </a:p>
          <a:p>
            <a:r>
              <a:rPr lang="ru-RU" sz="2000" i="1" dirty="0" smtClean="0">
                <a:solidFill>
                  <a:srgbClr val="0070C0"/>
                </a:solidFill>
              </a:rPr>
              <a:t>«Смотрит  солнышко в  окошко, светит  в  нашу  комнату, </a:t>
            </a:r>
          </a:p>
          <a:p>
            <a:r>
              <a:rPr lang="ru-RU" sz="2000" i="1" dirty="0" smtClean="0">
                <a:solidFill>
                  <a:srgbClr val="0070C0"/>
                </a:solidFill>
              </a:rPr>
              <a:t>Мы захлопаем в  ладоши, очень  рады  солнышку.</a:t>
            </a:r>
          </a:p>
          <a:p>
            <a:r>
              <a:rPr lang="ru-RU" sz="2000" i="1" dirty="0" smtClean="0">
                <a:solidFill>
                  <a:srgbClr val="0070C0"/>
                </a:solidFill>
              </a:rPr>
              <a:t>Топ-топ, , топ- топ,</a:t>
            </a:r>
          </a:p>
          <a:p>
            <a:r>
              <a:rPr lang="ru-RU" sz="2000" i="1" dirty="0" smtClean="0">
                <a:solidFill>
                  <a:srgbClr val="0070C0"/>
                </a:solidFill>
              </a:rPr>
              <a:t>Хлоп-хлоп, Хлоп-хлоп»</a:t>
            </a:r>
            <a:endParaRPr lang="ru-RU" sz="2000" dirty="0" smtClean="0">
              <a:solidFill>
                <a:srgbClr val="0070C0"/>
              </a:solidFill>
            </a:endParaRPr>
          </a:p>
          <a:p>
            <a:endParaRPr lang="ru-RU" sz="2000" i="1" dirty="0"/>
          </a:p>
        </p:txBody>
      </p:sp>
      <p:pic>
        <p:nvPicPr>
          <p:cNvPr id="5" name="Рисунок 4" descr="i (10).jpg"/>
          <p:cNvPicPr>
            <a:picLocks noChangeAspect="1"/>
          </p:cNvPicPr>
          <p:nvPr/>
        </p:nvPicPr>
        <p:blipFill>
          <a:blip r:embed="rId2" cstate="email">
            <a:clrChange>
              <a:clrFrom>
                <a:srgbClr val="FFFFFF"/>
              </a:clrFrom>
              <a:clrTo>
                <a:srgbClr val="FFFFFF">
                  <a:alpha val="0"/>
                </a:srgbClr>
              </a:clrTo>
            </a:clrChange>
          </a:blip>
          <a:stretch>
            <a:fillRect/>
          </a:stretch>
        </p:blipFill>
        <p:spPr>
          <a:xfrm>
            <a:off x="6012160" y="2996952"/>
            <a:ext cx="1990877" cy="2304256"/>
          </a:xfrm>
          <a:prstGeom prst="rect">
            <a:avLst/>
          </a:prstGeom>
        </p:spPr>
      </p:pic>
      <p:pic>
        <p:nvPicPr>
          <p:cNvPr id="6" name="Рисунок 5" descr="72255-Royalty-Free-RF-Clipart-Illustration-Of-Blue-Rain-Filling-Up-A-Puddle.jpg"/>
          <p:cNvPicPr>
            <a:picLocks noChangeAspect="1"/>
          </p:cNvPicPr>
          <p:nvPr/>
        </p:nvPicPr>
        <p:blipFill>
          <a:blip r:embed="rId3" cstate="email">
            <a:clrChange>
              <a:clrFrom>
                <a:srgbClr val="FFFFFF"/>
              </a:clrFrom>
              <a:clrTo>
                <a:srgbClr val="FFFFFF">
                  <a:alpha val="0"/>
                </a:srgbClr>
              </a:clrTo>
            </a:clrChange>
          </a:blip>
          <a:srcRect/>
          <a:stretch>
            <a:fillRect/>
          </a:stretch>
        </p:blipFill>
        <p:spPr>
          <a:xfrm>
            <a:off x="4860032" y="2348880"/>
            <a:ext cx="3445651" cy="3798168"/>
          </a:xfrm>
          <a:prstGeom prst="rect">
            <a:avLst/>
          </a:prstGeom>
        </p:spPr>
      </p:pic>
      <p:pic>
        <p:nvPicPr>
          <p:cNvPr id="7" name="Рисунок 6" descr="solna18.jpg"/>
          <p:cNvPicPr>
            <a:picLocks noChangeAspect="1"/>
          </p:cNvPicPr>
          <p:nvPr/>
        </p:nvPicPr>
        <p:blipFill>
          <a:blip r:embed="rId4" cstate="email">
            <a:clrChange>
              <a:clrFrom>
                <a:srgbClr val="FFFFFF"/>
              </a:clrFrom>
              <a:clrTo>
                <a:srgbClr val="FFFFFF">
                  <a:alpha val="0"/>
                </a:srgbClr>
              </a:clrTo>
            </a:clrChange>
          </a:blip>
          <a:stretch>
            <a:fillRect/>
          </a:stretch>
        </p:blipFill>
        <p:spPr>
          <a:xfrm>
            <a:off x="4932040" y="188640"/>
            <a:ext cx="3260080" cy="2718048"/>
          </a:xfrm>
          <a:prstGeom prst="rect">
            <a:avLst/>
          </a:prstGeom>
        </p:spPr>
      </p:pic>
    </p:spTree>
    <p:extLst>
      <p:ext uri="{BB962C8B-B14F-4D97-AF65-F5344CB8AC3E}">
        <p14:creationId xmlns="" xmlns:p14="http://schemas.microsoft.com/office/powerpoint/2010/main" val="40309846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00B050">
                <a:alpha val="47000"/>
              </a:srgb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7" name="Рисунок 6" descr="lisy16.jpg"/>
          <p:cNvPicPr>
            <a:picLocks noChangeAspect="1"/>
          </p:cNvPicPr>
          <p:nvPr/>
        </p:nvPicPr>
        <p:blipFill>
          <a:blip r:embed="rId2" cstate="email">
            <a:clrChange>
              <a:clrFrom>
                <a:srgbClr val="FFFFFF"/>
              </a:clrFrom>
              <a:clrTo>
                <a:srgbClr val="FFFFFF">
                  <a:alpha val="0"/>
                </a:srgbClr>
              </a:clrTo>
            </a:clrChange>
          </a:blip>
          <a:stretch>
            <a:fillRect/>
          </a:stretch>
        </p:blipFill>
        <p:spPr>
          <a:xfrm>
            <a:off x="6372200" y="1700808"/>
            <a:ext cx="2540000" cy="2286000"/>
          </a:xfrm>
          <a:prstGeom prst="rect">
            <a:avLst/>
          </a:prstGeom>
        </p:spPr>
      </p:pic>
      <p:sp>
        <p:nvSpPr>
          <p:cNvPr id="2" name="Заголовок 1"/>
          <p:cNvSpPr>
            <a:spLocks noGrp="1"/>
          </p:cNvSpPr>
          <p:nvPr>
            <p:ph type="title"/>
          </p:nvPr>
        </p:nvSpPr>
        <p:spPr>
          <a:xfrm>
            <a:off x="457200" y="1"/>
            <a:ext cx="8229600" cy="692696"/>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Лиса в курятнике.</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(бег)</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620688"/>
            <a:ext cx="5050904" cy="6048672"/>
          </a:xfrm>
        </p:spPr>
        <p:txBody>
          <a:bodyPr>
            <a:normAutofit fontScale="92500" lnSpcReduction="20000"/>
          </a:bodyPr>
          <a:lstStyle/>
          <a:p>
            <a:r>
              <a:rPr lang="ru-RU" b="1" u="sng" dirty="0" smtClean="0">
                <a:effectLst>
                  <a:glow rad="139700">
                    <a:schemeClr val="accent5">
                      <a:satMod val="175000"/>
                      <a:alpha val="40000"/>
                    </a:schemeClr>
                  </a:glow>
                </a:effectLst>
              </a:rPr>
              <a:t>Цель:</a:t>
            </a:r>
            <a:r>
              <a:rPr lang="ru-RU" dirty="0" smtClean="0">
                <a:effectLst>
                  <a:glow rad="139700">
                    <a:schemeClr val="accent5">
                      <a:satMod val="175000"/>
                      <a:alpha val="40000"/>
                    </a:schemeClr>
                  </a:glow>
                </a:effectLst>
              </a:rPr>
              <a:t> Приучать детей выполнять разные функции. Ориентироваться в пространстве, быстро реагировать на команды.</a:t>
            </a:r>
          </a:p>
          <a:p>
            <a:r>
              <a:rPr lang="ru-RU" b="1" u="sng" dirty="0" smtClean="0">
                <a:effectLst>
                  <a:glow rad="139700">
                    <a:schemeClr val="accent5">
                      <a:satMod val="175000"/>
                      <a:alpha val="40000"/>
                    </a:schemeClr>
                  </a:glow>
                </a:effectLst>
              </a:rPr>
              <a:t>Материал:</a:t>
            </a:r>
            <a:r>
              <a:rPr lang="ru-RU" dirty="0" smtClean="0">
                <a:effectLst>
                  <a:glow rad="139700">
                    <a:schemeClr val="accent5">
                      <a:satMod val="175000"/>
                      <a:alpha val="40000"/>
                    </a:schemeClr>
                  </a:glow>
                </a:effectLst>
              </a:rPr>
              <a:t> Маски птиц и лисы.</a:t>
            </a:r>
          </a:p>
          <a:p>
            <a:r>
              <a:rPr lang="ru-RU" b="1" u="sng" dirty="0" smtClean="0">
                <a:effectLst>
                  <a:glow rad="139700">
                    <a:schemeClr val="accent5">
                      <a:satMod val="175000"/>
                      <a:alpha val="40000"/>
                    </a:schemeClr>
                  </a:glow>
                </a:effectLst>
              </a:rPr>
              <a:t>Ход игры</a:t>
            </a:r>
            <a:r>
              <a:rPr lang="ru-RU" b="1" dirty="0" smtClean="0">
                <a:effectLst>
                  <a:glow rad="139700">
                    <a:schemeClr val="accent5">
                      <a:satMod val="175000"/>
                      <a:alpha val="40000"/>
                    </a:schemeClr>
                  </a:glow>
                </a:effectLst>
              </a:rPr>
              <a:t>:</a:t>
            </a:r>
            <a:r>
              <a:rPr lang="ru-RU" dirty="0" smtClean="0">
                <a:effectLst>
                  <a:glow rad="139700">
                    <a:schemeClr val="accent5">
                      <a:satMod val="175000"/>
                      <a:alpha val="40000"/>
                    </a:schemeClr>
                  </a:glow>
                </a:effectLst>
              </a:rPr>
              <a:t>  Дети-птицы устраиваются на скамейке, это их гнёзда. Вдалеке норка лисы. Птицы слетают с гнезд на землю, перелетают с одного места на другое, ищут различных вредных насекомых. По сигналу воспитателя: «Лиса!» - все прячутся в свои гнёзда, а лиса выбегает из норы и пытается догнать птицу</a:t>
            </a:r>
            <a:r>
              <a:rPr lang="ru-RU" dirty="0" smtClean="0"/>
              <a:t>.</a:t>
            </a:r>
            <a:endParaRPr lang="ru-RU" dirty="0"/>
          </a:p>
        </p:txBody>
      </p:sp>
      <p:pic>
        <p:nvPicPr>
          <p:cNvPr id="5" name="Содержимое 4" descr="elky14.jpg"/>
          <p:cNvPicPr>
            <a:picLocks noGrp="1" noChangeAspect="1"/>
          </p:cNvPicPr>
          <p:nvPr>
            <p:ph sz="half" idx="2"/>
          </p:nvPr>
        </p:nvPicPr>
        <p:blipFill>
          <a:blip r:embed="rId3" cstate="email">
            <a:clrChange>
              <a:clrFrom>
                <a:srgbClr val="FFFFFF"/>
              </a:clrFrom>
              <a:clrTo>
                <a:srgbClr val="FFFFFF">
                  <a:alpha val="0"/>
                </a:srgbClr>
              </a:clrTo>
            </a:clrChange>
          </a:blip>
          <a:stretch>
            <a:fillRect/>
          </a:stretch>
        </p:blipFill>
        <p:spPr>
          <a:xfrm>
            <a:off x="7236296" y="1484784"/>
            <a:ext cx="2159000" cy="2286000"/>
          </a:xfrm>
        </p:spPr>
      </p:pic>
      <p:pic>
        <p:nvPicPr>
          <p:cNvPr id="6" name="Рисунок 5" descr="kury08.jpg"/>
          <p:cNvPicPr>
            <a:picLocks noChangeAspect="1"/>
          </p:cNvPicPr>
          <p:nvPr/>
        </p:nvPicPr>
        <p:blipFill>
          <a:blip r:embed="rId4" cstate="email">
            <a:clrChange>
              <a:clrFrom>
                <a:srgbClr val="FFFFFF"/>
              </a:clrFrom>
              <a:clrTo>
                <a:srgbClr val="FFFFFF">
                  <a:alpha val="0"/>
                </a:srgbClr>
              </a:clrTo>
            </a:clrChange>
          </a:blip>
          <a:stretch>
            <a:fillRect/>
          </a:stretch>
        </p:blipFill>
        <p:spPr>
          <a:xfrm>
            <a:off x="7715842" y="3861048"/>
            <a:ext cx="1428159" cy="1512168"/>
          </a:xfrm>
          <a:prstGeom prst="rect">
            <a:avLst/>
          </a:prstGeom>
        </p:spPr>
      </p:pic>
      <p:pic>
        <p:nvPicPr>
          <p:cNvPr id="10" name="Рисунок 9" descr="kury27.jpg"/>
          <p:cNvPicPr>
            <a:picLocks noChangeAspect="1"/>
          </p:cNvPicPr>
          <p:nvPr/>
        </p:nvPicPr>
        <p:blipFill>
          <a:blip r:embed="rId5" cstate="email">
            <a:clrChange>
              <a:clrFrom>
                <a:srgbClr val="FFFFFF"/>
              </a:clrFrom>
              <a:clrTo>
                <a:srgbClr val="FFFFFF">
                  <a:alpha val="0"/>
                </a:srgbClr>
              </a:clrTo>
            </a:clrChange>
          </a:blip>
          <a:stretch>
            <a:fillRect/>
          </a:stretch>
        </p:blipFill>
        <p:spPr>
          <a:xfrm>
            <a:off x="6516217" y="4077072"/>
            <a:ext cx="1079500" cy="1143000"/>
          </a:xfrm>
          <a:prstGeom prst="rect">
            <a:avLst/>
          </a:prstGeom>
        </p:spPr>
      </p:pic>
      <p:pic>
        <p:nvPicPr>
          <p:cNvPr id="11" name="Рисунок 10" descr="kury24.jpg"/>
          <p:cNvPicPr>
            <a:picLocks noChangeAspect="1"/>
          </p:cNvPicPr>
          <p:nvPr/>
        </p:nvPicPr>
        <p:blipFill>
          <a:blip r:embed="rId6" cstate="email">
            <a:clrChange>
              <a:clrFrom>
                <a:srgbClr val="FFFFFF"/>
              </a:clrFrom>
              <a:clrTo>
                <a:srgbClr val="FFFFFF">
                  <a:alpha val="0"/>
                </a:srgbClr>
              </a:clrTo>
            </a:clrChange>
          </a:blip>
          <a:stretch>
            <a:fillRect/>
          </a:stretch>
        </p:blipFill>
        <p:spPr>
          <a:xfrm>
            <a:off x="5508105" y="3284985"/>
            <a:ext cx="1223516" cy="129548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00B050">
                <a:alpha val="47000"/>
              </a:srgb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1" name="Рисунок 10" descr="tehno22.jpg"/>
          <p:cNvPicPr>
            <a:picLocks noChangeAspect="1"/>
          </p:cNvPicPr>
          <p:nvPr/>
        </p:nvPicPr>
        <p:blipFill>
          <a:blip r:embed="rId2" cstate="email">
            <a:clrChange>
              <a:clrFrom>
                <a:srgbClr val="FFFFFF"/>
              </a:clrFrom>
              <a:clrTo>
                <a:srgbClr val="FFFFFF">
                  <a:alpha val="0"/>
                </a:srgbClr>
              </a:clrTo>
            </a:clrChange>
          </a:blip>
          <a:stretch>
            <a:fillRect/>
          </a:stretch>
        </p:blipFill>
        <p:spPr>
          <a:xfrm>
            <a:off x="4067945" y="1700808"/>
            <a:ext cx="2230107" cy="2007096"/>
          </a:xfrm>
          <a:prstGeom prst="rect">
            <a:avLst/>
          </a:prstGeom>
        </p:spPr>
      </p:pic>
      <p:sp>
        <p:nvSpPr>
          <p:cNvPr id="2" name="Заголовок 1"/>
          <p:cNvSpPr>
            <a:spLocks noGrp="1"/>
          </p:cNvSpPr>
          <p:nvPr>
            <p:ph type="title"/>
          </p:nvPr>
        </p:nvSpPr>
        <p:spPr/>
        <p:txBody>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Найди нас.</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p:txBody>
          <a:bodyPr>
            <a:normAutofit fontScale="77500" lnSpcReduction="20000"/>
          </a:bodyPr>
          <a:lstStyle/>
          <a:p>
            <a:pPr>
              <a:buNone/>
            </a:pPr>
            <a:r>
              <a:rPr lang="ru-RU" i="1" dirty="0" smtClean="0">
                <a:effectLst>
                  <a:glow rad="139700">
                    <a:schemeClr val="accent5">
                      <a:satMod val="175000"/>
                      <a:alpha val="40000"/>
                    </a:schemeClr>
                  </a:glow>
                </a:effectLst>
              </a:rPr>
              <a:t>(</a:t>
            </a:r>
            <a:r>
              <a:rPr lang="ru-RU" i="1" dirty="0" smtClean="0">
                <a:effectLst>
                  <a:glow rad="139700">
                    <a:schemeClr val="accent6">
                      <a:satMod val="175000"/>
                      <a:alpha val="40000"/>
                    </a:schemeClr>
                  </a:glow>
                </a:effectLst>
              </a:rPr>
              <a:t>ориентировка в пространстве</a:t>
            </a:r>
            <a:r>
              <a:rPr lang="ru-RU" i="1" dirty="0" smtClean="0">
                <a:effectLst>
                  <a:glow rad="139700">
                    <a:schemeClr val="accent5">
                      <a:satMod val="175000"/>
                      <a:alpha val="40000"/>
                    </a:schemeClr>
                  </a:glow>
                </a:effectLst>
              </a:rPr>
              <a:t>)</a:t>
            </a:r>
            <a:endParaRPr lang="ru-RU" dirty="0" smtClean="0">
              <a:effectLst>
                <a:glow rad="139700">
                  <a:schemeClr val="accent5">
                    <a:satMod val="175000"/>
                    <a:alpha val="40000"/>
                  </a:schemeClr>
                </a:glow>
              </a:effectLst>
            </a:endParaRPr>
          </a:p>
          <a:p>
            <a:pPr>
              <a:buNone/>
            </a:pPr>
            <a:r>
              <a:rPr lang="ru-RU" b="1" u="sng" dirty="0" smtClean="0">
                <a:effectLst>
                  <a:glow rad="139700">
                    <a:schemeClr val="accent5">
                      <a:satMod val="175000"/>
                      <a:alpha val="40000"/>
                    </a:schemeClr>
                  </a:glow>
                </a:effectLst>
              </a:rPr>
              <a:t>Цель:</a:t>
            </a:r>
            <a:r>
              <a:rPr lang="ru-RU" dirty="0" smtClean="0">
                <a:effectLst>
                  <a:glow rad="139700">
                    <a:schemeClr val="accent5">
                      <a:satMod val="175000"/>
                      <a:alpha val="40000"/>
                    </a:schemeClr>
                  </a:glow>
                </a:effectLst>
              </a:rPr>
              <a:t> Учить ориентироваться. Воспитывать выдержку, смекалку.</a:t>
            </a:r>
          </a:p>
          <a:p>
            <a:pPr>
              <a:buNone/>
            </a:pPr>
            <a:r>
              <a:rPr lang="ru-RU" b="1" u="sng" dirty="0" smtClean="0">
                <a:effectLst>
                  <a:glow rad="139700">
                    <a:schemeClr val="accent5">
                      <a:satMod val="175000"/>
                      <a:alpha val="40000"/>
                    </a:schemeClr>
                  </a:glow>
                </a:effectLst>
              </a:rPr>
              <a:t>Ход игры:</a:t>
            </a:r>
            <a:r>
              <a:rPr lang="ru-RU" dirty="0" smtClean="0">
                <a:effectLst>
                  <a:glow rad="139700">
                    <a:schemeClr val="accent5">
                      <a:satMod val="175000"/>
                      <a:alpha val="40000"/>
                    </a:schemeClr>
                  </a:glow>
                </a:effectLst>
              </a:rPr>
              <a:t>  Детям воспитатель называет предмет. Потом предлагает поискать, но только не кричать, а сказать на ушко, где он находится. Кто нашёл первый тот и ведущий в следующей игре.</a:t>
            </a:r>
            <a:endParaRPr lang="ru-RU" dirty="0">
              <a:effectLst>
                <a:glow rad="139700">
                  <a:schemeClr val="accent5">
                    <a:satMod val="175000"/>
                    <a:alpha val="40000"/>
                  </a:schemeClr>
                </a:glow>
              </a:effectLst>
            </a:endParaRPr>
          </a:p>
        </p:txBody>
      </p:sp>
      <p:pic>
        <p:nvPicPr>
          <p:cNvPr id="5" name="Содержимое 4" descr="domik49.jpg"/>
          <p:cNvPicPr>
            <a:picLocks noGrp="1" noChangeAspect="1"/>
          </p:cNvPicPr>
          <p:nvPr>
            <p:ph sz="half" idx="2"/>
          </p:nvPr>
        </p:nvPicPr>
        <p:blipFill>
          <a:blip r:embed="rId3" cstate="email">
            <a:clrChange>
              <a:clrFrom>
                <a:srgbClr val="FFFFFF"/>
              </a:clrFrom>
              <a:clrTo>
                <a:srgbClr val="FFFFFF">
                  <a:alpha val="0"/>
                </a:srgbClr>
              </a:clrTo>
            </a:clrChange>
          </a:blip>
          <a:stretch>
            <a:fillRect/>
          </a:stretch>
        </p:blipFill>
        <p:spPr>
          <a:xfrm>
            <a:off x="4788025" y="1412776"/>
            <a:ext cx="2400268" cy="2160240"/>
          </a:xfrm>
        </p:spPr>
      </p:pic>
      <p:pic>
        <p:nvPicPr>
          <p:cNvPr id="6" name="Рисунок 5" descr="domik105.jpg"/>
          <p:cNvPicPr>
            <a:picLocks noChangeAspect="1"/>
          </p:cNvPicPr>
          <p:nvPr/>
        </p:nvPicPr>
        <p:blipFill>
          <a:blip r:embed="rId4" cstate="email">
            <a:clrChange>
              <a:clrFrom>
                <a:srgbClr val="FFFFFF"/>
              </a:clrFrom>
              <a:clrTo>
                <a:srgbClr val="FFFFFF">
                  <a:alpha val="0"/>
                </a:srgbClr>
              </a:clrTo>
            </a:clrChange>
          </a:blip>
          <a:stretch>
            <a:fillRect/>
          </a:stretch>
        </p:blipFill>
        <p:spPr>
          <a:xfrm>
            <a:off x="7375805" y="1412777"/>
            <a:ext cx="1768196" cy="1872208"/>
          </a:xfrm>
          <a:prstGeom prst="rect">
            <a:avLst/>
          </a:prstGeom>
        </p:spPr>
      </p:pic>
      <p:pic>
        <p:nvPicPr>
          <p:cNvPr id="7" name="Рисунок 6" descr="derev73.jpg"/>
          <p:cNvPicPr>
            <a:picLocks noChangeAspect="1"/>
          </p:cNvPicPr>
          <p:nvPr/>
        </p:nvPicPr>
        <p:blipFill>
          <a:blip r:embed="rId5" cstate="email">
            <a:clrChange>
              <a:clrFrom>
                <a:srgbClr val="FFFFFF"/>
              </a:clrFrom>
              <a:clrTo>
                <a:srgbClr val="FFFFFF">
                  <a:alpha val="0"/>
                </a:srgbClr>
              </a:clrTo>
            </a:clrChange>
          </a:blip>
          <a:stretch>
            <a:fillRect/>
          </a:stretch>
        </p:blipFill>
        <p:spPr>
          <a:xfrm>
            <a:off x="6444209" y="1484784"/>
            <a:ext cx="1836204" cy="1944216"/>
          </a:xfrm>
          <a:prstGeom prst="rect">
            <a:avLst/>
          </a:prstGeom>
        </p:spPr>
      </p:pic>
      <p:pic>
        <p:nvPicPr>
          <p:cNvPr id="8" name="Рисунок 7" descr="elky14.jpg"/>
          <p:cNvPicPr>
            <a:picLocks noChangeAspect="1"/>
          </p:cNvPicPr>
          <p:nvPr/>
        </p:nvPicPr>
        <p:blipFill>
          <a:blip r:embed="rId6" cstate="email">
            <a:clrChange>
              <a:clrFrom>
                <a:srgbClr val="FFFFFF"/>
              </a:clrFrom>
              <a:clrTo>
                <a:srgbClr val="FFFFFF">
                  <a:alpha val="0"/>
                </a:srgbClr>
              </a:clrTo>
            </a:clrChange>
          </a:blip>
          <a:stretch>
            <a:fillRect/>
          </a:stretch>
        </p:blipFill>
        <p:spPr>
          <a:xfrm>
            <a:off x="4283968" y="2204865"/>
            <a:ext cx="1351531" cy="1431032"/>
          </a:xfrm>
          <a:prstGeom prst="rect">
            <a:avLst/>
          </a:prstGeom>
          <a:effectLst>
            <a:softEdge rad="63500"/>
          </a:effectLst>
        </p:spPr>
      </p:pic>
      <p:pic>
        <p:nvPicPr>
          <p:cNvPr id="9" name="Рисунок 8" descr="images (1).jpg"/>
          <p:cNvPicPr>
            <a:picLocks noChangeAspect="1"/>
          </p:cNvPicPr>
          <p:nvPr/>
        </p:nvPicPr>
        <p:blipFill>
          <a:blip r:embed="rId7" cstate="email">
            <a:clrChange>
              <a:clrFrom>
                <a:srgbClr val="FFFFFF"/>
              </a:clrFrom>
              <a:clrTo>
                <a:srgbClr val="FFFFFF">
                  <a:alpha val="0"/>
                </a:srgbClr>
              </a:clrTo>
            </a:clrChange>
          </a:blip>
          <a:stretch>
            <a:fillRect/>
          </a:stretch>
        </p:blipFill>
        <p:spPr>
          <a:xfrm>
            <a:off x="7452320" y="3356993"/>
            <a:ext cx="1396008" cy="655443"/>
          </a:xfrm>
          <a:prstGeom prst="rect">
            <a:avLst/>
          </a:prstGeom>
        </p:spPr>
      </p:pic>
      <p:pic>
        <p:nvPicPr>
          <p:cNvPr id="10" name="Рисунок 9" descr="i (6).jpg"/>
          <p:cNvPicPr>
            <a:picLocks noChangeAspect="1"/>
          </p:cNvPicPr>
          <p:nvPr/>
        </p:nvPicPr>
        <p:blipFill>
          <a:blip r:embed="rId8" cstate="email">
            <a:clrChange>
              <a:clrFrom>
                <a:srgbClr val="FFFFFF"/>
              </a:clrFrom>
              <a:clrTo>
                <a:srgbClr val="FFFFFF">
                  <a:alpha val="0"/>
                </a:srgbClr>
              </a:clrTo>
            </a:clrChange>
          </a:blip>
          <a:stretch>
            <a:fillRect/>
          </a:stretch>
        </p:blipFill>
        <p:spPr>
          <a:xfrm>
            <a:off x="4860034" y="3356993"/>
            <a:ext cx="1246735" cy="930399"/>
          </a:xfrm>
          <a:prstGeom prst="rect">
            <a:avLst/>
          </a:prstGeom>
        </p:spPr>
      </p:pic>
      <p:pic>
        <p:nvPicPr>
          <p:cNvPr id="12" name="Рисунок 11" descr="tehno32.jpg"/>
          <p:cNvPicPr>
            <a:picLocks noChangeAspect="1"/>
          </p:cNvPicPr>
          <p:nvPr/>
        </p:nvPicPr>
        <p:blipFill>
          <a:blip r:embed="rId9" cstate="email">
            <a:clrChange>
              <a:clrFrom>
                <a:srgbClr val="FFFFFF"/>
              </a:clrFrom>
              <a:clrTo>
                <a:srgbClr val="FFFFFF">
                  <a:alpha val="0"/>
                </a:srgbClr>
              </a:clrTo>
            </a:clrChange>
          </a:blip>
          <a:stretch>
            <a:fillRect/>
          </a:stretch>
        </p:blipFill>
        <p:spPr>
          <a:xfrm>
            <a:off x="6012161" y="332656"/>
            <a:ext cx="1491563" cy="96951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00B050">
                <a:alpha val="47000"/>
              </a:srgb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rmAutofit fontScale="90000"/>
          </a:bodyPr>
          <a:lstStyle/>
          <a:p>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Карлики – великаны.</a:t>
            </a:r>
            <a:r>
              <a:rPr lang="ru-RU" sz="200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(внимание)</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Содержимое 2"/>
          <p:cNvSpPr>
            <a:spLocks noGrp="1"/>
          </p:cNvSpPr>
          <p:nvPr>
            <p:ph sz="half" idx="1"/>
          </p:nvPr>
        </p:nvSpPr>
        <p:spPr>
          <a:xfrm>
            <a:off x="457200" y="548680"/>
            <a:ext cx="4038600" cy="5976664"/>
          </a:xfrm>
        </p:spPr>
        <p:txBody>
          <a:bodyPr>
            <a:normAutofit fontScale="70000" lnSpcReduction="20000"/>
          </a:bodyPr>
          <a:lstStyle/>
          <a:p>
            <a:r>
              <a:rPr lang="ru-RU" b="1" dirty="0" smtClean="0">
                <a:effectLst>
                  <a:glow rad="101600">
                    <a:schemeClr val="accent5">
                      <a:satMod val="175000"/>
                      <a:alpha val="40000"/>
                    </a:schemeClr>
                  </a:glow>
                </a:effectLst>
              </a:rPr>
              <a:t>Цель</a:t>
            </a:r>
            <a:r>
              <a:rPr lang="ru-RU" dirty="0" smtClean="0">
                <a:effectLst>
                  <a:glow rad="101600">
                    <a:schemeClr val="accent5">
                      <a:satMod val="175000"/>
                      <a:alpha val="40000"/>
                    </a:schemeClr>
                  </a:glow>
                </a:effectLst>
              </a:rPr>
              <a:t>: Развивать у детей умение выполнять движение по сигналу. </a:t>
            </a:r>
          </a:p>
          <a:p>
            <a:r>
              <a:rPr lang="ru-RU" b="1" dirty="0" smtClean="0">
                <a:effectLst>
                  <a:glow rad="101600">
                    <a:schemeClr val="accent5">
                      <a:satMod val="175000"/>
                      <a:alpha val="40000"/>
                    </a:schemeClr>
                  </a:glow>
                </a:effectLst>
              </a:rPr>
              <a:t>Описание: </a:t>
            </a:r>
            <a:r>
              <a:rPr lang="ru-RU" dirty="0" smtClean="0">
                <a:effectLst>
                  <a:glow rad="101600">
                    <a:schemeClr val="accent5">
                      <a:satMod val="175000"/>
                      <a:alpha val="40000"/>
                    </a:schemeClr>
                  </a:glow>
                </a:effectLst>
              </a:rPr>
              <a:t>Главное правило в игре: садиться на корточки на слове «карлики» и вставать на носочки, вытянув руки вверх на слове «великаны». Слова говорит Воспитатель, дети стоят напротив него. Воспитатель сам показывает вместе со словом что надо делать.</a:t>
            </a:r>
            <a:br>
              <a:rPr lang="ru-RU" dirty="0" smtClean="0">
                <a:effectLst>
                  <a:glow rad="101600">
                    <a:schemeClr val="accent5">
                      <a:satMod val="175000"/>
                      <a:alpha val="40000"/>
                    </a:schemeClr>
                  </a:glow>
                </a:effectLst>
              </a:rPr>
            </a:br>
            <a:r>
              <a:rPr lang="ru-RU" dirty="0" smtClean="0">
                <a:effectLst>
                  <a:glow rad="101600">
                    <a:schemeClr val="accent5">
                      <a:satMod val="175000"/>
                      <a:alpha val="40000"/>
                    </a:schemeClr>
                  </a:glow>
                </a:effectLst>
              </a:rPr>
              <a:t>Сначала показывает и говорит медленно, потом все быстрее (может говорить слово «карлики» несколько раз подряд, а потом неожиданно – «великаны»). В конце пытается запутать детей: говорит «великаны», а сам садится на корточки, «карлики» - а сам встает.</a:t>
            </a:r>
            <a:endParaRPr lang="ru-RU" dirty="0">
              <a:effectLst>
                <a:glow rad="101600">
                  <a:schemeClr val="accent5">
                    <a:satMod val="175000"/>
                    <a:alpha val="40000"/>
                  </a:schemeClr>
                </a:glow>
              </a:effectLst>
            </a:endParaRPr>
          </a:p>
        </p:txBody>
      </p:sp>
      <p:pic>
        <p:nvPicPr>
          <p:cNvPr id="7" name="Содержимое 6" descr="i (9).jpg"/>
          <p:cNvPicPr>
            <a:picLocks noGrp="1" noChangeAspect="1"/>
          </p:cNvPicPr>
          <p:nvPr>
            <p:ph sz="half" idx="2"/>
          </p:nvPr>
        </p:nvPicPr>
        <p:blipFill>
          <a:blip r:embed="rId2" cstate="email">
            <a:clrChange>
              <a:clrFrom>
                <a:srgbClr val="FFFFFF"/>
              </a:clrFrom>
              <a:clrTo>
                <a:srgbClr val="FFFFFF">
                  <a:alpha val="0"/>
                </a:srgbClr>
              </a:clrTo>
            </a:clrChange>
          </a:blip>
          <a:stretch>
            <a:fillRect/>
          </a:stretch>
        </p:blipFill>
        <p:spPr>
          <a:xfrm>
            <a:off x="4788025" y="2060848"/>
            <a:ext cx="3480772" cy="330453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00B050">
                <a:alpha val="47000"/>
              </a:srgb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8229600" cy="692696"/>
          </a:xfrm>
        </p:spPr>
        <p:txBody>
          <a:bodyPr>
            <a:normAutofit fontScale="90000"/>
          </a:bodyPr>
          <a:lstStyle/>
          <a:p>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НАСЕДКА И ЦЫПЛЯТА  </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Содержимое 2"/>
          <p:cNvSpPr>
            <a:spLocks noGrp="1"/>
          </p:cNvSpPr>
          <p:nvPr>
            <p:ph sz="half" idx="1"/>
          </p:nvPr>
        </p:nvSpPr>
        <p:spPr>
          <a:xfrm>
            <a:off x="457200" y="620688"/>
            <a:ext cx="4038600" cy="5976664"/>
          </a:xfrm>
        </p:spPr>
        <p:txBody>
          <a:bodyPr>
            <a:normAutofit fontScale="70000" lnSpcReduction="20000"/>
          </a:bodyPr>
          <a:lstStyle/>
          <a:p>
            <a:r>
              <a:rPr lang="ru-RU" i="1" dirty="0" smtClean="0"/>
              <a:t>(</a:t>
            </a:r>
            <a:r>
              <a:rPr lang="ru-RU" i="1" dirty="0" err="1" smtClean="0"/>
              <a:t>подлезание</a:t>
            </a:r>
            <a:r>
              <a:rPr lang="ru-RU" i="1" dirty="0" smtClean="0"/>
              <a:t>)</a:t>
            </a:r>
            <a:endParaRPr lang="ru-RU" dirty="0" smtClean="0"/>
          </a:p>
          <a:p>
            <a:r>
              <a:rPr lang="ru-RU" b="1" u="sng" dirty="0" smtClean="0">
                <a:effectLst>
                  <a:glow rad="101600">
                    <a:schemeClr val="accent5">
                      <a:satMod val="175000"/>
                      <a:alpha val="40000"/>
                    </a:schemeClr>
                  </a:glow>
                </a:effectLst>
              </a:rPr>
              <a:t>Цель:</a:t>
            </a:r>
            <a:r>
              <a:rPr lang="ru-RU" dirty="0" smtClean="0">
                <a:effectLst>
                  <a:glow rad="101600">
                    <a:schemeClr val="accent5">
                      <a:satMod val="175000"/>
                      <a:alpha val="40000"/>
                    </a:schemeClr>
                  </a:glow>
                </a:effectLst>
              </a:rPr>
              <a:t> Учить выполнять функции «цыплят».</a:t>
            </a:r>
          </a:p>
          <a:p>
            <a:r>
              <a:rPr lang="ru-RU" b="1" u="sng" dirty="0" smtClean="0">
                <a:effectLst>
                  <a:glow rad="101600">
                    <a:schemeClr val="accent5">
                      <a:satMod val="175000"/>
                      <a:alpha val="40000"/>
                    </a:schemeClr>
                  </a:glow>
                </a:effectLst>
              </a:rPr>
              <a:t>Материал:</a:t>
            </a:r>
            <a:r>
              <a:rPr lang="ru-RU" dirty="0" smtClean="0">
                <a:effectLst>
                  <a:glow rad="101600">
                    <a:schemeClr val="accent5">
                      <a:satMod val="175000"/>
                      <a:alpha val="40000"/>
                    </a:schemeClr>
                  </a:glow>
                </a:effectLst>
              </a:rPr>
              <a:t> Верёвка с нанизанными на ней флажками, 2 стойки    или 2 дерева(если на улице игра)</a:t>
            </a:r>
          </a:p>
          <a:p>
            <a:r>
              <a:rPr lang="ru-RU" b="1" u="sng" dirty="0" smtClean="0">
                <a:effectLst>
                  <a:glow rad="101600">
                    <a:schemeClr val="accent5">
                      <a:satMod val="175000"/>
                      <a:alpha val="40000"/>
                    </a:schemeClr>
                  </a:glow>
                </a:effectLst>
              </a:rPr>
              <a:t>Ход игры:</a:t>
            </a:r>
            <a:r>
              <a:rPr lang="ru-RU" dirty="0" smtClean="0">
                <a:effectLst>
                  <a:glow rad="101600">
                    <a:schemeClr val="accent5">
                      <a:satMod val="175000"/>
                      <a:alpha val="40000"/>
                    </a:schemeClr>
                  </a:glow>
                </a:effectLst>
              </a:rPr>
              <a:t> Дети изображают цыплят, а воспитатель наседку. На одной стороне площадки или комнаты огорожено место, это – дом. В доме помещается наседка с цыплятами. Наседка отправляется на поиски корма. Через некоторое время она зовёт цыплят: «</a:t>
            </a:r>
            <a:r>
              <a:rPr lang="ru-RU" dirty="0" err="1" smtClean="0">
                <a:effectLst>
                  <a:glow rad="101600">
                    <a:schemeClr val="accent5">
                      <a:satMod val="175000"/>
                      <a:alpha val="40000"/>
                    </a:schemeClr>
                  </a:glow>
                </a:effectLst>
              </a:rPr>
              <a:t>Ко-ко-ко-ко</a:t>
            </a:r>
            <a:r>
              <a:rPr lang="ru-RU" dirty="0" smtClean="0">
                <a:effectLst>
                  <a:glow rad="101600">
                    <a:schemeClr val="accent5">
                      <a:satMod val="175000"/>
                      <a:alpha val="40000"/>
                    </a:schemeClr>
                  </a:glow>
                </a:effectLst>
              </a:rPr>
              <a:t>». По этому сигналу цыплята подлезают под верёвку, бегут к наседке  и вместе с ней гуляют по площадке. По сигналу воспитателя: «Большая птица!». Все цыплята бегут домой.</a:t>
            </a:r>
            <a:r>
              <a:rPr lang="ru-RU" dirty="0" smtClean="0"/>
              <a:t>  </a:t>
            </a:r>
            <a:endParaRPr lang="ru-RU" dirty="0"/>
          </a:p>
        </p:txBody>
      </p:sp>
      <p:sp>
        <p:nvSpPr>
          <p:cNvPr id="4" name="Содержимое 3"/>
          <p:cNvSpPr>
            <a:spLocks noGrp="1"/>
          </p:cNvSpPr>
          <p:nvPr>
            <p:ph sz="half" idx="2"/>
          </p:nvPr>
        </p:nvSpPr>
        <p:spPr>
          <a:xfrm>
            <a:off x="4648200" y="620689"/>
            <a:ext cx="4038600" cy="5505475"/>
          </a:xfrm>
        </p:spPr>
        <p:txBody>
          <a:bodyPr>
            <a:normAutofit fontScale="70000" lnSpcReduction="20000"/>
          </a:bodyPr>
          <a:lstStyle/>
          <a:p>
            <a:r>
              <a:rPr lang="ru-RU" b="1" u="sng" dirty="0" smtClean="0">
                <a:effectLst>
                  <a:glow rad="139700">
                    <a:schemeClr val="accent5">
                      <a:satMod val="175000"/>
                      <a:alpha val="40000"/>
                    </a:schemeClr>
                  </a:glow>
                </a:effectLst>
              </a:rPr>
              <a:t>Правила: </a:t>
            </a:r>
            <a:endParaRPr lang="ru-RU" dirty="0" smtClean="0">
              <a:effectLst>
                <a:glow rad="139700">
                  <a:schemeClr val="accent5">
                    <a:satMod val="175000"/>
                    <a:alpha val="40000"/>
                  </a:schemeClr>
                </a:glow>
              </a:effectLst>
            </a:endParaRPr>
          </a:p>
          <a:p>
            <a:pPr lvl="0"/>
            <a:r>
              <a:rPr lang="ru-RU" dirty="0" smtClean="0">
                <a:effectLst>
                  <a:glow rad="139700">
                    <a:schemeClr val="accent5">
                      <a:satMod val="175000"/>
                      <a:alpha val="40000"/>
                    </a:schemeClr>
                  </a:glow>
                </a:effectLst>
              </a:rPr>
              <a:t>По зову наседки все цыплята выбегают из дома, подлезая под веревку.</a:t>
            </a:r>
          </a:p>
          <a:p>
            <a:pPr lvl="0"/>
            <a:r>
              <a:rPr lang="ru-RU" dirty="0" smtClean="0">
                <a:effectLst>
                  <a:glow rad="139700">
                    <a:schemeClr val="accent5">
                      <a:satMod val="175000"/>
                      <a:alpha val="40000"/>
                    </a:schemeClr>
                  </a:glow>
                </a:effectLst>
              </a:rPr>
              <a:t>По сигналу «большая птица» цыплята должны возвращаться домой</a:t>
            </a:r>
          </a:p>
          <a:p>
            <a:r>
              <a:rPr lang="ru-RU" b="1" u="sng" dirty="0" smtClean="0">
                <a:effectLst>
                  <a:glow rad="139700">
                    <a:schemeClr val="accent5">
                      <a:satMod val="175000"/>
                      <a:alpha val="40000"/>
                    </a:schemeClr>
                  </a:glow>
                </a:effectLst>
              </a:rPr>
              <a:t>Варианты</a:t>
            </a:r>
            <a:r>
              <a:rPr lang="ru-RU" dirty="0" smtClean="0">
                <a:effectLst>
                  <a:glow rad="139700">
                    <a:schemeClr val="accent5">
                      <a:satMod val="175000"/>
                      <a:alpha val="40000"/>
                    </a:schemeClr>
                  </a:glow>
                </a:effectLst>
              </a:rPr>
              <a:t>: Цыплята взбираются на насест – скамейку, натягиваются 2 шнура на расстоянии друг от друга, роль наседки поручается самим детям.</a:t>
            </a:r>
          </a:p>
          <a:p>
            <a:endParaRPr lang="ru-RU" dirty="0"/>
          </a:p>
        </p:txBody>
      </p:sp>
      <p:pic>
        <p:nvPicPr>
          <p:cNvPr id="5" name="Рисунок 4" descr="kury08.jpg"/>
          <p:cNvPicPr>
            <a:picLocks noChangeAspect="1"/>
          </p:cNvPicPr>
          <p:nvPr/>
        </p:nvPicPr>
        <p:blipFill>
          <a:blip r:embed="rId2" cstate="email">
            <a:clrChange>
              <a:clrFrom>
                <a:srgbClr val="FFFFFF"/>
              </a:clrFrom>
              <a:clrTo>
                <a:srgbClr val="FFFFFF">
                  <a:alpha val="0"/>
                </a:srgbClr>
              </a:clrTo>
            </a:clrChange>
          </a:blip>
          <a:stretch>
            <a:fillRect/>
          </a:stretch>
        </p:blipFill>
        <p:spPr>
          <a:xfrm>
            <a:off x="7236296" y="3933056"/>
            <a:ext cx="1691568" cy="1791072"/>
          </a:xfrm>
          <a:prstGeom prst="rect">
            <a:avLst/>
          </a:prstGeom>
        </p:spPr>
      </p:pic>
      <p:pic>
        <p:nvPicPr>
          <p:cNvPr id="6" name="Рисунок 5" descr="tsipa18.jpg"/>
          <p:cNvPicPr>
            <a:picLocks noChangeAspect="1"/>
          </p:cNvPicPr>
          <p:nvPr/>
        </p:nvPicPr>
        <p:blipFill>
          <a:blip r:embed="rId3" cstate="email">
            <a:clrChange>
              <a:clrFrom>
                <a:srgbClr val="FFFFFF"/>
              </a:clrFrom>
              <a:clrTo>
                <a:srgbClr val="FFFFFF">
                  <a:alpha val="0"/>
                </a:srgbClr>
              </a:clrTo>
            </a:clrChange>
          </a:blip>
          <a:stretch>
            <a:fillRect/>
          </a:stretch>
        </p:blipFill>
        <p:spPr>
          <a:xfrm>
            <a:off x="6372200" y="4941169"/>
            <a:ext cx="1270000" cy="8255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00B050">
                <a:alpha val="47000"/>
              </a:srgb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fontScale="90000"/>
          </a:bodyPr>
          <a:lstStyle/>
          <a:p>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Дорожка препятствий.</a:t>
            </a:r>
            <a:r>
              <a:rPr lang="ru-RU" sz="200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 (бег с препятствиями)</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Содержимое 2"/>
          <p:cNvSpPr>
            <a:spLocks noGrp="1"/>
          </p:cNvSpPr>
          <p:nvPr>
            <p:ph sz="half" idx="1"/>
          </p:nvPr>
        </p:nvSpPr>
        <p:spPr>
          <a:xfrm>
            <a:off x="457200" y="620688"/>
            <a:ext cx="4038600" cy="6048672"/>
          </a:xfrm>
        </p:spPr>
        <p:txBody>
          <a:bodyPr>
            <a:normAutofit fontScale="70000" lnSpcReduction="20000"/>
          </a:bodyPr>
          <a:lstStyle/>
          <a:p>
            <a:r>
              <a:rPr lang="ru-RU" b="1" u="sng" dirty="0" smtClean="0">
                <a:effectLst>
                  <a:glow rad="101600">
                    <a:schemeClr val="accent5">
                      <a:satMod val="175000"/>
                      <a:alpha val="40000"/>
                    </a:schemeClr>
                  </a:glow>
                </a:effectLst>
              </a:rPr>
              <a:t>Цель:</a:t>
            </a:r>
            <a:r>
              <a:rPr lang="ru-RU" dirty="0" smtClean="0">
                <a:effectLst>
                  <a:glow rad="101600">
                    <a:schemeClr val="accent5">
                      <a:satMod val="175000"/>
                      <a:alpha val="40000"/>
                    </a:schemeClr>
                  </a:glow>
                </a:effectLst>
              </a:rPr>
              <a:t> Учить детей правильно бежать в заданном направлении и одновременно выполнять простейшие задания.</a:t>
            </a:r>
          </a:p>
          <a:p>
            <a:r>
              <a:rPr lang="ru-RU" b="1" u="sng" dirty="0" smtClean="0">
                <a:effectLst>
                  <a:glow rad="101600">
                    <a:schemeClr val="accent5">
                      <a:satMod val="175000"/>
                      <a:alpha val="40000"/>
                    </a:schemeClr>
                  </a:glow>
                </a:effectLst>
              </a:rPr>
              <a:t>Материал: </a:t>
            </a:r>
            <a:r>
              <a:rPr lang="ru-RU" dirty="0" smtClean="0">
                <a:effectLst>
                  <a:glow rad="101600">
                    <a:schemeClr val="accent5">
                      <a:satMod val="175000"/>
                      <a:alpha val="40000"/>
                    </a:schemeClr>
                  </a:glow>
                </a:effectLst>
              </a:rPr>
              <a:t>палки </a:t>
            </a:r>
          </a:p>
          <a:p>
            <a:r>
              <a:rPr lang="ru-RU" b="1" u="sng" dirty="0" smtClean="0">
                <a:effectLst>
                  <a:glow rad="101600">
                    <a:schemeClr val="accent5">
                      <a:satMod val="175000"/>
                      <a:alpha val="40000"/>
                    </a:schemeClr>
                  </a:glow>
                </a:effectLst>
              </a:rPr>
              <a:t>Ход игры:</a:t>
            </a:r>
            <a:r>
              <a:rPr lang="ru-RU" dirty="0" smtClean="0">
                <a:effectLst>
                  <a:glow rad="101600">
                    <a:schemeClr val="accent5">
                      <a:satMod val="175000"/>
                      <a:alpha val="40000"/>
                    </a:schemeClr>
                  </a:glow>
                </a:effectLst>
              </a:rPr>
              <a:t> Игры с бегом:</a:t>
            </a:r>
          </a:p>
          <a:p>
            <a:r>
              <a:rPr lang="ru-RU" dirty="0" smtClean="0">
                <a:effectLst>
                  <a:glow rad="101600">
                    <a:schemeClr val="accent5">
                      <a:satMod val="175000"/>
                      <a:alpha val="40000"/>
                    </a:schemeClr>
                  </a:glow>
                </a:effectLst>
              </a:rPr>
              <a:t>1. Пробежать в среднем темпе как можно дальше (90-180м).</a:t>
            </a:r>
          </a:p>
          <a:p>
            <a:r>
              <a:rPr lang="ru-RU" dirty="0" smtClean="0">
                <a:effectLst>
                  <a:glow rad="101600">
                    <a:schemeClr val="accent5">
                      <a:satMod val="175000"/>
                      <a:alpha val="40000"/>
                    </a:schemeClr>
                  </a:glow>
                </a:effectLst>
              </a:rPr>
              <a:t>2. пробежать по краям площадки или по ровненькой дорожке, высоко поднимая колени.</a:t>
            </a:r>
          </a:p>
          <a:p>
            <a:r>
              <a:rPr lang="ru-RU" dirty="0" smtClean="0">
                <a:effectLst>
                  <a:glow rad="101600">
                    <a:schemeClr val="accent5">
                      <a:satMod val="175000"/>
                      <a:alpha val="40000"/>
                    </a:schemeClr>
                  </a:glow>
                </a:effectLst>
              </a:rPr>
              <a:t>3. Бежать, перешагивая через палки, рейки, положенные на землю.</a:t>
            </a:r>
          </a:p>
          <a:p>
            <a:r>
              <a:rPr lang="ru-RU" dirty="0" smtClean="0">
                <a:effectLst>
                  <a:glow rad="101600">
                    <a:schemeClr val="accent5">
                      <a:satMod val="175000"/>
                      <a:alpha val="40000"/>
                    </a:schemeClr>
                  </a:glow>
                </a:effectLst>
              </a:rPr>
              <a:t>4. Кто меньше сделает шагов, добежав до определённого места.</a:t>
            </a:r>
          </a:p>
          <a:p>
            <a:r>
              <a:rPr lang="ru-RU" dirty="0" smtClean="0">
                <a:effectLst>
                  <a:glow rad="101600">
                    <a:schemeClr val="accent5">
                      <a:satMod val="175000"/>
                      <a:alpha val="40000"/>
                    </a:schemeClr>
                  </a:glow>
                </a:effectLst>
              </a:rPr>
              <a:t>5. Кто быстрее пробежит дистанцию.</a:t>
            </a:r>
            <a:endParaRPr lang="ru-RU" dirty="0">
              <a:effectLst>
                <a:glow rad="101600">
                  <a:schemeClr val="accent5">
                    <a:satMod val="175000"/>
                    <a:alpha val="40000"/>
                  </a:schemeClr>
                </a:glow>
              </a:effectLst>
            </a:endParaRPr>
          </a:p>
        </p:txBody>
      </p:sp>
      <p:pic>
        <p:nvPicPr>
          <p:cNvPr id="5" name="Содержимое 4" descr="i (11).jpg"/>
          <p:cNvPicPr>
            <a:picLocks noGrp="1" noChangeAspect="1"/>
          </p:cNvPicPr>
          <p:nvPr>
            <p:ph sz="half" idx="2"/>
          </p:nvPr>
        </p:nvPicPr>
        <p:blipFill>
          <a:blip r:embed="rId2" cstate="email">
            <a:clrChange>
              <a:clrFrom>
                <a:srgbClr val="FFFFFF"/>
              </a:clrFrom>
              <a:clrTo>
                <a:srgbClr val="FFFFFF">
                  <a:alpha val="0"/>
                </a:srgbClr>
              </a:clrTo>
            </a:clrChange>
          </a:blip>
          <a:stretch>
            <a:fillRect/>
          </a:stretch>
        </p:blipFill>
        <p:spPr>
          <a:xfrm rot="3544639">
            <a:off x="5462588" y="3148806"/>
            <a:ext cx="2409825" cy="1428751"/>
          </a:xfrm>
        </p:spPr>
      </p:pic>
      <p:pic>
        <p:nvPicPr>
          <p:cNvPr id="6" name="Рисунок 5" descr="malch31.jpg"/>
          <p:cNvPicPr>
            <a:picLocks noChangeAspect="1"/>
          </p:cNvPicPr>
          <p:nvPr/>
        </p:nvPicPr>
        <p:blipFill>
          <a:blip r:embed="rId3" cstate="email">
            <a:clrChange>
              <a:clrFrom>
                <a:srgbClr val="FFFFFF"/>
              </a:clrFrom>
              <a:clrTo>
                <a:srgbClr val="FFFFFF">
                  <a:alpha val="0"/>
                </a:srgbClr>
              </a:clrTo>
            </a:clrChange>
          </a:blip>
          <a:stretch>
            <a:fillRect/>
          </a:stretch>
        </p:blipFill>
        <p:spPr>
          <a:xfrm>
            <a:off x="5436096" y="692697"/>
            <a:ext cx="2664773" cy="2821526"/>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00B050">
                <a:alpha val="47000"/>
              </a:srgb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8229600" cy="692696"/>
          </a:xfrm>
        </p:spPr>
        <p:txBody>
          <a:bodyPr>
            <a:normAutofit fontScale="90000"/>
          </a:bodyPr>
          <a:lstStyle/>
          <a:p>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Брось дальше.</a:t>
            </a:r>
            <a:r>
              <a:rPr lang="ru-RU" sz="200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(метание)</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Содержимое 2"/>
          <p:cNvSpPr>
            <a:spLocks noGrp="1"/>
          </p:cNvSpPr>
          <p:nvPr>
            <p:ph sz="half" idx="1"/>
          </p:nvPr>
        </p:nvSpPr>
        <p:spPr>
          <a:xfrm>
            <a:off x="457200" y="548680"/>
            <a:ext cx="5122912" cy="6048672"/>
          </a:xfrm>
        </p:spPr>
        <p:txBody>
          <a:bodyPr>
            <a:normAutofit fontScale="85000" lnSpcReduction="20000"/>
          </a:bodyPr>
          <a:lstStyle/>
          <a:p>
            <a:r>
              <a:rPr lang="ru-RU" b="1" u="sng" dirty="0" smtClean="0">
                <a:effectLst>
                  <a:glow rad="139700">
                    <a:schemeClr val="accent5">
                      <a:satMod val="175000"/>
                      <a:alpha val="40000"/>
                    </a:schemeClr>
                  </a:glow>
                </a:effectLst>
              </a:rPr>
              <a:t>Цель:</a:t>
            </a:r>
            <a:r>
              <a:rPr lang="ru-RU" dirty="0" smtClean="0">
                <a:effectLst>
                  <a:glow rad="139700">
                    <a:schemeClr val="accent5">
                      <a:satMod val="175000"/>
                      <a:alpha val="40000"/>
                    </a:schemeClr>
                  </a:glow>
                </a:effectLst>
              </a:rPr>
              <a:t> Учить соблюдать правило поочерёдности, пока действует один участник, остальные должны сдерживать свои действия. Упражняться в метании. </a:t>
            </a:r>
          </a:p>
          <a:p>
            <a:r>
              <a:rPr lang="ru-RU" b="1" dirty="0" smtClean="0">
                <a:effectLst>
                  <a:glow rad="101600">
                    <a:schemeClr val="accent5">
                      <a:satMod val="175000"/>
                      <a:alpha val="40000"/>
                    </a:schemeClr>
                  </a:glow>
                </a:effectLst>
              </a:rPr>
              <a:t>Описание: </a:t>
            </a:r>
            <a:r>
              <a:rPr lang="ru-RU" dirty="0" smtClean="0">
                <a:effectLst>
                  <a:glow rad="101600">
                    <a:schemeClr val="accent5">
                      <a:satMod val="175000"/>
                      <a:alpha val="40000"/>
                    </a:schemeClr>
                  </a:glow>
                </a:effectLst>
              </a:rPr>
              <a:t>Игроки встают перед линией броска. От линии броска отмечаются дорожки шириной по 2 м, количество дорожек определяется возможностями игроков. Игроки совершают броски по очереди. Задача каждого игрока снежком попадать в дорожки. Сначала все бросают в первую дорожку, затем во вторую и т. д. Те, кто промахиваются, следующий бросок повторяют в ту же дорожку. Кто первый попадет в самую дальнюю дорожку, тот и побеждает.</a:t>
            </a:r>
            <a:endParaRPr lang="ru-RU" dirty="0">
              <a:effectLst>
                <a:glow rad="101600">
                  <a:schemeClr val="accent5">
                    <a:satMod val="175000"/>
                    <a:alpha val="40000"/>
                  </a:schemeClr>
                </a:glow>
              </a:effectLst>
            </a:endParaRPr>
          </a:p>
        </p:txBody>
      </p:sp>
      <p:pic>
        <p:nvPicPr>
          <p:cNvPr id="5" name="Содержимое 4" descr="deva374.jpg"/>
          <p:cNvPicPr>
            <a:picLocks noGrp="1" noChangeAspect="1"/>
          </p:cNvPicPr>
          <p:nvPr>
            <p:ph sz="half" idx="2"/>
          </p:nvPr>
        </p:nvPicPr>
        <p:blipFill>
          <a:blip r:embed="rId2" cstate="email">
            <a:clrChange>
              <a:clrFrom>
                <a:srgbClr val="FFFFFF"/>
              </a:clrFrom>
              <a:clrTo>
                <a:srgbClr val="FFFFFF">
                  <a:alpha val="0"/>
                </a:srgbClr>
              </a:clrTo>
            </a:clrChange>
          </a:blip>
          <a:stretch>
            <a:fillRect/>
          </a:stretch>
        </p:blipFill>
        <p:spPr>
          <a:xfrm>
            <a:off x="5580113" y="1196753"/>
            <a:ext cx="3187843" cy="2869059"/>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00B050">
                <a:alpha val="47000"/>
              </a:srgb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fontScale="90000"/>
          </a:bodyPr>
          <a:lstStyle/>
          <a:p>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Найди где спрятано.</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Содержимое 2"/>
          <p:cNvSpPr>
            <a:spLocks noGrp="1"/>
          </p:cNvSpPr>
          <p:nvPr>
            <p:ph sz="half" idx="1"/>
          </p:nvPr>
        </p:nvSpPr>
        <p:spPr>
          <a:xfrm>
            <a:off x="457200" y="764704"/>
            <a:ext cx="4038600" cy="5832648"/>
          </a:xfrm>
        </p:spPr>
        <p:txBody>
          <a:bodyPr>
            <a:normAutofit fontScale="77500" lnSpcReduction="20000"/>
          </a:bodyPr>
          <a:lstStyle/>
          <a:p>
            <a:r>
              <a:rPr lang="ru-RU" i="1" dirty="0" smtClean="0">
                <a:effectLst>
                  <a:glow rad="101600">
                    <a:schemeClr val="accent5">
                      <a:satMod val="175000"/>
                      <a:alpha val="40000"/>
                    </a:schemeClr>
                  </a:glow>
                </a:effectLst>
              </a:rPr>
              <a:t>(</a:t>
            </a:r>
            <a:r>
              <a:rPr lang="ru-RU" i="1" dirty="0" smtClean="0">
                <a:effectLst>
                  <a:glow rad="139700">
                    <a:schemeClr val="accent6">
                      <a:satMod val="175000"/>
                      <a:alpha val="40000"/>
                    </a:schemeClr>
                  </a:glow>
                </a:effectLst>
              </a:rPr>
              <a:t>ориентировка в пространстве</a:t>
            </a:r>
            <a:r>
              <a:rPr lang="ru-RU" i="1" dirty="0" smtClean="0">
                <a:effectLst>
                  <a:glow rad="101600">
                    <a:schemeClr val="accent5">
                      <a:satMod val="175000"/>
                      <a:alpha val="40000"/>
                    </a:schemeClr>
                  </a:glow>
                </a:effectLst>
              </a:rPr>
              <a:t>)</a:t>
            </a:r>
            <a:endParaRPr lang="ru-RU" dirty="0" smtClean="0">
              <a:effectLst>
                <a:glow rad="101600">
                  <a:schemeClr val="accent5">
                    <a:satMod val="175000"/>
                    <a:alpha val="40000"/>
                  </a:schemeClr>
                </a:glow>
              </a:effectLst>
            </a:endParaRPr>
          </a:p>
          <a:p>
            <a:r>
              <a:rPr lang="ru-RU" b="1" u="sng" dirty="0" smtClean="0">
                <a:effectLst>
                  <a:glow rad="101600">
                    <a:schemeClr val="accent5">
                      <a:satMod val="175000"/>
                      <a:alpha val="40000"/>
                    </a:schemeClr>
                  </a:glow>
                </a:effectLst>
              </a:rPr>
              <a:t>Цель:</a:t>
            </a:r>
            <a:r>
              <a:rPr lang="ru-RU" dirty="0" smtClean="0">
                <a:effectLst>
                  <a:glow rad="101600">
                    <a:schemeClr val="accent5">
                      <a:satMod val="175000"/>
                      <a:alpha val="40000"/>
                    </a:schemeClr>
                  </a:glow>
                </a:effectLst>
              </a:rPr>
              <a:t> Учить ориентироваться в комнате или на участке, выполнять действия по сигналу.</a:t>
            </a:r>
          </a:p>
          <a:p>
            <a:r>
              <a:rPr lang="ru-RU" b="1" u="sng" dirty="0" smtClean="0">
                <a:effectLst>
                  <a:glow rad="101600">
                    <a:schemeClr val="accent5">
                      <a:satMod val="175000"/>
                      <a:alpha val="40000"/>
                    </a:schemeClr>
                  </a:glow>
                </a:effectLst>
              </a:rPr>
              <a:t>Материал:</a:t>
            </a:r>
            <a:r>
              <a:rPr lang="ru-RU" dirty="0" smtClean="0">
                <a:effectLst>
                  <a:glow rad="101600">
                    <a:schemeClr val="accent5">
                      <a:satMod val="175000"/>
                      <a:alpha val="40000"/>
                    </a:schemeClr>
                  </a:glow>
                </a:effectLst>
              </a:rPr>
              <a:t> Любой предмет, который можно спрятать.</a:t>
            </a:r>
          </a:p>
          <a:p>
            <a:r>
              <a:rPr lang="ru-RU" b="1" u="sng" dirty="0" smtClean="0">
                <a:effectLst>
                  <a:glow rad="101600">
                    <a:schemeClr val="accent5">
                      <a:satMod val="175000"/>
                      <a:alpha val="40000"/>
                    </a:schemeClr>
                  </a:glow>
                </a:effectLst>
              </a:rPr>
              <a:t>Ход игры:</a:t>
            </a:r>
            <a:r>
              <a:rPr lang="ru-RU" dirty="0" smtClean="0">
                <a:effectLst>
                  <a:glow rad="101600">
                    <a:schemeClr val="accent5">
                      <a:satMod val="175000"/>
                      <a:alpha val="40000"/>
                    </a:schemeClr>
                  </a:glow>
                </a:effectLst>
              </a:rPr>
              <a:t> Дети стоят вдоль стены. Воспитатель показывает им предмет и говорит, что спрячет его. Воспитатель предлагает детям отвернуться к стене. Убедившись, что никто из детей не смотрит, прячет предмет, после чего говорит: «Пора!». Дети начинают искать предмет.</a:t>
            </a:r>
            <a:endParaRPr lang="ru-RU" dirty="0">
              <a:effectLst>
                <a:glow rad="101600">
                  <a:schemeClr val="accent5">
                    <a:satMod val="175000"/>
                    <a:alpha val="40000"/>
                  </a:schemeClr>
                </a:glow>
              </a:effectLst>
            </a:endParaRPr>
          </a:p>
        </p:txBody>
      </p:sp>
      <p:pic>
        <p:nvPicPr>
          <p:cNvPr id="5" name="Содержимое 4" descr="deva57.jpg"/>
          <p:cNvPicPr>
            <a:picLocks noGrp="1" noChangeAspect="1"/>
          </p:cNvPicPr>
          <p:nvPr>
            <p:ph sz="half" idx="2"/>
          </p:nvPr>
        </p:nvPicPr>
        <p:blipFill>
          <a:blip r:embed="rId2" cstate="email">
            <a:clrChange>
              <a:clrFrom>
                <a:srgbClr val="FFFFFF"/>
              </a:clrFrom>
              <a:clrTo>
                <a:srgbClr val="FFFFFF">
                  <a:alpha val="0"/>
                </a:srgbClr>
              </a:clrTo>
            </a:clrChange>
          </a:blip>
          <a:stretch>
            <a:fillRect/>
          </a:stretch>
        </p:blipFill>
        <p:spPr>
          <a:xfrm>
            <a:off x="5276079" y="1196752"/>
            <a:ext cx="3200356" cy="2880320"/>
          </a:xfrm>
        </p:spPr>
      </p:pic>
      <p:pic>
        <p:nvPicPr>
          <p:cNvPr id="6" name="Рисунок 5" descr="deva32.jpg"/>
          <p:cNvPicPr>
            <a:picLocks noChangeAspect="1"/>
          </p:cNvPicPr>
          <p:nvPr/>
        </p:nvPicPr>
        <p:blipFill>
          <a:blip r:embed="rId3" cstate="email">
            <a:clrChange>
              <a:clrFrom>
                <a:srgbClr val="FFFFFF"/>
              </a:clrFrom>
              <a:clrTo>
                <a:srgbClr val="FFFFFF">
                  <a:alpha val="0"/>
                </a:srgbClr>
              </a:clrTo>
            </a:clrChange>
          </a:blip>
          <a:stretch>
            <a:fillRect/>
          </a:stretch>
        </p:blipFill>
        <p:spPr>
          <a:xfrm>
            <a:off x="5796137" y="4077072"/>
            <a:ext cx="1487545" cy="1575048"/>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00B050">
                <a:alpha val="47000"/>
              </a:srgb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8229600" cy="476672"/>
          </a:xfrm>
        </p:spPr>
        <p:txBody>
          <a:bodyPr>
            <a:normAutofit fontScale="90000"/>
          </a:bodyPr>
          <a:lstStyle/>
          <a:p>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Зайцы.</a:t>
            </a:r>
            <a:r>
              <a:rPr lang="ru-RU" sz="200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 бег, прыжки)</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Содержимое 2"/>
          <p:cNvSpPr>
            <a:spLocks noGrp="1"/>
          </p:cNvSpPr>
          <p:nvPr>
            <p:ph sz="half" idx="1"/>
          </p:nvPr>
        </p:nvSpPr>
        <p:spPr>
          <a:xfrm>
            <a:off x="457200" y="404664"/>
            <a:ext cx="4038600" cy="6192688"/>
          </a:xfrm>
        </p:spPr>
        <p:txBody>
          <a:bodyPr>
            <a:normAutofit fontScale="55000" lnSpcReduction="20000"/>
          </a:bodyPr>
          <a:lstStyle/>
          <a:p>
            <a:r>
              <a:rPr lang="ru-RU" b="1" u="sng" dirty="0" smtClean="0">
                <a:effectLst>
                  <a:glow rad="101600">
                    <a:schemeClr val="accent5">
                      <a:satMod val="175000"/>
                      <a:alpha val="40000"/>
                    </a:schemeClr>
                  </a:glow>
                </a:effectLst>
              </a:rPr>
              <a:t>Задачи:</a:t>
            </a:r>
            <a:r>
              <a:rPr lang="ru-RU" dirty="0" smtClean="0">
                <a:effectLst>
                  <a:glow rad="101600">
                    <a:schemeClr val="accent5">
                      <a:satMod val="175000"/>
                      <a:alpha val="40000"/>
                    </a:schemeClr>
                  </a:glow>
                </a:effectLst>
              </a:rPr>
              <a:t> Развивать у детей умение согласовывать движение со словами. Упражнять в беге. В подпрыгивании на двух ногах, нахождении своего места. Способствовать развитию речи.</a:t>
            </a:r>
          </a:p>
          <a:p>
            <a:r>
              <a:rPr lang="ru-RU" b="1" u="sng" dirty="0" smtClean="0">
                <a:effectLst>
                  <a:glow rad="101600">
                    <a:schemeClr val="accent5">
                      <a:satMod val="175000"/>
                      <a:alpha val="40000"/>
                    </a:schemeClr>
                  </a:glow>
                </a:effectLst>
              </a:rPr>
              <a:t>Описание:</a:t>
            </a:r>
            <a:r>
              <a:rPr lang="ru-RU" dirty="0" smtClean="0">
                <a:effectLst>
                  <a:glow rad="101600">
                    <a:schemeClr val="accent5">
                      <a:satMod val="175000"/>
                      <a:alpha val="40000"/>
                    </a:schemeClr>
                  </a:glow>
                </a:effectLst>
              </a:rPr>
              <a:t> На одной стороне площадки отмечаются места зайцев. Каждый становится на свое место. По сигналу воспитателя «Бегите в круг!» все дети собираются в круг, а один из зайцев, которого назначает воспитатель, становится в середину. Дети с воспитателем произносят стихи и выполняют движения под текст: </a:t>
            </a:r>
          </a:p>
          <a:p>
            <a:r>
              <a:rPr lang="ru-RU" dirty="0" smtClean="0">
                <a:effectLst>
                  <a:glow rad="101600">
                    <a:schemeClr val="accent5">
                      <a:satMod val="175000"/>
                      <a:alpha val="40000"/>
                    </a:schemeClr>
                  </a:glow>
                </a:effectLst>
              </a:rPr>
              <a:t>Зайка беленький сидит и ушами шевелит, - дети стоят в кругу,</a:t>
            </a:r>
          </a:p>
          <a:p>
            <a:r>
              <a:rPr lang="ru-RU" dirty="0" smtClean="0">
                <a:effectLst>
                  <a:glow rad="101600">
                    <a:schemeClr val="accent5">
                      <a:satMod val="175000"/>
                      <a:alpha val="40000"/>
                    </a:schemeClr>
                  </a:glow>
                </a:effectLst>
              </a:rPr>
              <a:t>Вот так, вот так он ушами шевелит! – шевелят кистями рук, подняв их к голове. </a:t>
            </a:r>
          </a:p>
          <a:p>
            <a:r>
              <a:rPr lang="ru-RU" dirty="0" smtClean="0">
                <a:effectLst>
                  <a:glow rad="101600">
                    <a:schemeClr val="accent5">
                      <a:satMod val="175000"/>
                      <a:alpha val="40000"/>
                    </a:schemeClr>
                  </a:glow>
                </a:effectLst>
              </a:rPr>
              <a:t>Зайке холодно сидеть, надо лапочки погреть, </a:t>
            </a:r>
          </a:p>
          <a:p>
            <a:r>
              <a:rPr lang="ru-RU" dirty="0" smtClean="0">
                <a:effectLst>
                  <a:glow rad="101600">
                    <a:schemeClr val="accent5">
                      <a:satMod val="175000"/>
                      <a:alpha val="40000"/>
                    </a:schemeClr>
                  </a:glow>
                </a:effectLst>
              </a:rPr>
              <a:t>Хлоп-хлоп, хлоп-хлоп, надо лапочки погреть – хлопают в ладоши.</a:t>
            </a:r>
          </a:p>
          <a:p>
            <a:r>
              <a:rPr lang="ru-RU" dirty="0" smtClean="0">
                <a:effectLst>
                  <a:glow rad="101600">
                    <a:schemeClr val="accent5">
                      <a:satMod val="175000"/>
                      <a:alpha val="40000"/>
                    </a:schemeClr>
                  </a:glow>
                </a:effectLst>
              </a:rPr>
              <a:t>Зайке холодно стоять, надо зайке поскакать</a:t>
            </a:r>
          </a:p>
          <a:p>
            <a:r>
              <a:rPr lang="ru-RU" dirty="0" smtClean="0">
                <a:effectLst>
                  <a:glow rad="101600">
                    <a:schemeClr val="accent5">
                      <a:satMod val="175000"/>
                      <a:alpha val="40000"/>
                    </a:schemeClr>
                  </a:glow>
                </a:effectLst>
              </a:rPr>
              <a:t>Скок-скок, скок-скок, надо зайке поскакать – прыгают на 2 ногах на месте.</a:t>
            </a:r>
          </a:p>
          <a:p>
            <a:r>
              <a:rPr lang="ru-RU" dirty="0" smtClean="0">
                <a:effectLst>
                  <a:glow rad="101600">
                    <a:schemeClr val="accent5">
                      <a:satMod val="175000"/>
                      <a:alpha val="40000"/>
                    </a:schemeClr>
                  </a:glow>
                </a:effectLst>
              </a:rPr>
              <a:t>Кто-то зайку испугал, зайка прыг и ускакал! – воспитатель хлопает в ладоши, дети разбегаются по своим домам.</a:t>
            </a:r>
          </a:p>
          <a:p>
            <a:endParaRPr lang="ru-RU" dirty="0">
              <a:effectLst>
                <a:glow rad="101600">
                  <a:schemeClr val="accent5">
                    <a:satMod val="175000"/>
                    <a:alpha val="40000"/>
                  </a:schemeClr>
                </a:glow>
              </a:effectLst>
            </a:endParaRPr>
          </a:p>
        </p:txBody>
      </p:sp>
      <p:sp>
        <p:nvSpPr>
          <p:cNvPr id="4" name="Содержимое 3"/>
          <p:cNvSpPr>
            <a:spLocks noGrp="1"/>
          </p:cNvSpPr>
          <p:nvPr>
            <p:ph sz="half" idx="2"/>
          </p:nvPr>
        </p:nvSpPr>
        <p:spPr>
          <a:xfrm>
            <a:off x="4648200" y="476673"/>
            <a:ext cx="4038600" cy="5649491"/>
          </a:xfrm>
        </p:spPr>
        <p:txBody>
          <a:bodyPr>
            <a:normAutofit fontScale="55000" lnSpcReduction="20000"/>
          </a:bodyPr>
          <a:lstStyle/>
          <a:p>
            <a:r>
              <a:rPr lang="ru-RU" b="1" u="sng" dirty="0" smtClean="0">
                <a:effectLst>
                  <a:glow rad="101600">
                    <a:schemeClr val="accent5">
                      <a:satMod val="175000"/>
                      <a:alpha val="40000"/>
                    </a:schemeClr>
                  </a:glow>
                </a:effectLst>
              </a:rPr>
              <a:t>Правила: </a:t>
            </a:r>
            <a:endParaRPr lang="ru-RU" dirty="0" smtClean="0">
              <a:effectLst>
                <a:glow rad="101600">
                  <a:schemeClr val="accent5">
                    <a:satMod val="175000"/>
                    <a:alpha val="40000"/>
                  </a:schemeClr>
                </a:glow>
              </a:effectLst>
            </a:endParaRPr>
          </a:p>
          <a:p>
            <a:pPr lvl="0"/>
            <a:r>
              <a:rPr lang="ru-RU" dirty="0" smtClean="0">
                <a:effectLst>
                  <a:glow rad="101600">
                    <a:schemeClr val="accent5">
                      <a:satMod val="175000"/>
                      <a:alpha val="40000"/>
                    </a:schemeClr>
                  </a:glow>
                </a:effectLst>
              </a:rPr>
              <a:t>Дети убегают только после слов « И ускакал!», а собираются в круг после слов «Бегите в круг!»</a:t>
            </a:r>
          </a:p>
          <a:p>
            <a:r>
              <a:rPr lang="ru-RU" b="1" u="sng" dirty="0" smtClean="0">
                <a:effectLst>
                  <a:glow rad="101600">
                    <a:schemeClr val="accent5">
                      <a:satMod val="175000"/>
                      <a:alpha val="40000"/>
                    </a:schemeClr>
                  </a:glow>
                </a:effectLst>
              </a:rPr>
              <a:t>Варианты</a:t>
            </a:r>
            <a:r>
              <a:rPr lang="ru-RU" dirty="0" smtClean="0">
                <a:effectLst>
                  <a:glow rad="101600">
                    <a:schemeClr val="accent5">
                      <a:satMod val="175000"/>
                      <a:alpha val="40000"/>
                    </a:schemeClr>
                  </a:glow>
                </a:effectLst>
              </a:rPr>
              <a:t>: На полу выложить шнур со связанными концами. По сигналу перепрыгивают шнур. В середину можно поставить нескольких зайцев.</a:t>
            </a:r>
          </a:p>
          <a:p>
            <a:endParaRPr lang="ru-RU" dirty="0"/>
          </a:p>
        </p:txBody>
      </p:sp>
      <p:pic>
        <p:nvPicPr>
          <p:cNvPr id="5" name="Рисунок 4" descr="zajats141.jpg"/>
          <p:cNvPicPr>
            <a:picLocks noChangeAspect="1"/>
          </p:cNvPicPr>
          <p:nvPr/>
        </p:nvPicPr>
        <p:blipFill>
          <a:blip r:embed="rId2" cstate="email">
            <a:clrChange>
              <a:clrFrom>
                <a:srgbClr val="FFFFFF"/>
              </a:clrFrom>
              <a:clrTo>
                <a:srgbClr val="FFFFFF">
                  <a:alpha val="0"/>
                </a:srgbClr>
              </a:clrTo>
            </a:clrChange>
          </a:blip>
          <a:stretch>
            <a:fillRect/>
          </a:stretch>
        </p:blipFill>
        <p:spPr>
          <a:xfrm>
            <a:off x="5508104" y="3933056"/>
            <a:ext cx="1224136" cy="1296144"/>
          </a:xfrm>
          <a:prstGeom prst="rect">
            <a:avLst/>
          </a:prstGeom>
        </p:spPr>
      </p:pic>
      <p:pic>
        <p:nvPicPr>
          <p:cNvPr id="6" name="Рисунок 5" descr="zajats141.jpg"/>
          <p:cNvPicPr>
            <a:picLocks noChangeAspect="1"/>
          </p:cNvPicPr>
          <p:nvPr/>
        </p:nvPicPr>
        <p:blipFill>
          <a:blip r:embed="rId2" cstate="email">
            <a:clrChange>
              <a:clrFrom>
                <a:srgbClr val="FFFFFF"/>
              </a:clrFrom>
              <a:clrTo>
                <a:srgbClr val="FFFFFF">
                  <a:alpha val="0"/>
                </a:srgbClr>
              </a:clrTo>
            </a:clrChange>
          </a:blip>
          <a:stretch>
            <a:fillRect/>
          </a:stretch>
        </p:blipFill>
        <p:spPr>
          <a:xfrm>
            <a:off x="5004048" y="2564904"/>
            <a:ext cx="1224136" cy="1296144"/>
          </a:xfrm>
          <a:prstGeom prst="rect">
            <a:avLst/>
          </a:prstGeom>
        </p:spPr>
      </p:pic>
      <p:pic>
        <p:nvPicPr>
          <p:cNvPr id="7" name="Рисунок 6" descr="zajats141.jpg"/>
          <p:cNvPicPr>
            <a:picLocks noChangeAspect="1"/>
          </p:cNvPicPr>
          <p:nvPr/>
        </p:nvPicPr>
        <p:blipFill>
          <a:blip r:embed="rId2" cstate="email">
            <a:clrChange>
              <a:clrFrom>
                <a:srgbClr val="FFFFFF"/>
              </a:clrFrom>
              <a:clrTo>
                <a:srgbClr val="FFFFFF">
                  <a:alpha val="0"/>
                </a:srgbClr>
              </a:clrTo>
            </a:clrChange>
          </a:blip>
          <a:stretch>
            <a:fillRect/>
          </a:stretch>
        </p:blipFill>
        <p:spPr>
          <a:xfrm>
            <a:off x="6514976" y="2564904"/>
            <a:ext cx="1224136" cy="1296144"/>
          </a:xfrm>
          <a:prstGeom prst="rect">
            <a:avLst/>
          </a:prstGeom>
        </p:spPr>
      </p:pic>
      <p:pic>
        <p:nvPicPr>
          <p:cNvPr id="8" name="Рисунок 7" descr="zajats141.jpg"/>
          <p:cNvPicPr>
            <a:picLocks noChangeAspect="1"/>
          </p:cNvPicPr>
          <p:nvPr/>
        </p:nvPicPr>
        <p:blipFill>
          <a:blip r:embed="rId2" cstate="email">
            <a:clrChange>
              <a:clrFrom>
                <a:srgbClr val="FFFFFF"/>
              </a:clrFrom>
              <a:clrTo>
                <a:srgbClr val="FFFFFF">
                  <a:alpha val="0"/>
                </a:srgbClr>
              </a:clrTo>
            </a:clrChange>
          </a:blip>
          <a:stretch>
            <a:fillRect/>
          </a:stretch>
        </p:blipFill>
        <p:spPr>
          <a:xfrm>
            <a:off x="7236296" y="4293096"/>
            <a:ext cx="1224136" cy="129614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00B050">
                <a:alpha val="47000"/>
              </a:srgb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3"/>
            <a:ext cx="8229600" cy="72008"/>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Зайка серый умывается…</a:t>
            </a:r>
            <a:r>
              <a:rPr lang="ru-RU" b="1" dirty="0" smtClean="0"/>
              <a:t> </a:t>
            </a:r>
            <a:r>
              <a:rPr lang="ru-RU" dirty="0" smtClean="0"/>
              <a:t/>
            </a:r>
            <a:br>
              <a:rPr lang="ru-RU" dirty="0" smtClean="0"/>
            </a:br>
            <a:endParaRPr lang="ru-RU" dirty="0"/>
          </a:p>
        </p:txBody>
      </p:sp>
      <p:sp>
        <p:nvSpPr>
          <p:cNvPr id="3" name="Содержимое 2"/>
          <p:cNvSpPr>
            <a:spLocks noGrp="1"/>
          </p:cNvSpPr>
          <p:nvPr>
            <p:ph sz="half" idx="1"/>
          </p:nvPr>
        </p:nvSpPr>
        <p:spPr>
          <a:xfrm>
            <a:off x="457200" y="476672"/>
            <a:ext cx="4038600" cy="6120680"/>
          </a:xfrm>
        </p:spPr>
        <p:txBody>
          <a:bodyPr>
            <a:noAutofit/>
          </a:bodyPr>
          <a:lstStyle/>
          <a:p>
            <a:pPr>
              <a:buNone/>
            </a:pPr>
            <a:r>
              <a:rPr lang="ru-RU" sz="1600" i="1" dirty="0" smtClean="0">
                <a:effectLst>
                  <a:glow rad="101600">
                    <a:schemeClr val="accent5">
                      <a:satMod val="175000"/>
                      <a:alpha val="40000"/>
                    </a:schemeClr>
                  </a:glow>
                </a:effectLst>
              </a:rPr>
              <a:t>(прыжки)</a:t>
            </a:r>
            <a:endParaRPr lang="ru-RU" sz="1600" dirty="0" smtClean="0">
              <a:effectLst>
                <a:glow rad="101600">
                  <a:schemeClr val="accent5">
                    <a:satMod val="175000"/>
                    <a:alpha val="40000"/>
                  </a:schemeClr>
                </a:glow>
              </a:effectLst>
            </a:endParaRPr>
          </a:p>
          <a:p>
            <a:r>
              <a:rPr lang="ru-RU" sz="1600" b="1" u="sng" dirty="0" smtClean="0">
                <a:effectLst>
                  <a:glow rad="101600">
                    <a:schemeClr val="accent5">
                      <a:satMod val="175000"/>
                      <a:alpha val="40000"/>
                    </a:schemeClr>
                  </a:glow>
                </a:effectLst>
              </a:rPr>
              <a:t>Цель:</a:t>
            </a:r>
            <a:r>
              <a:rPr lang="ru-RU" sz="1600" dirty="0" smtClean="0">
                <a:effectLst>
                  <a:glow rad="101600">
                    <a:schemeClr val="accent5">
                      <a:satMod val="175000"/>
                      <a:alpha val="40000"/>
                    </a:schemeClr>
                  </a:glow>
                </a:effectLst>
              </a:rPr>
              <a:t> Упражнять в прыжках на двух ногах с продвижением вперёд. Учить соотносить действия со словами.</a:t>
            </a:r>
          </a:p>
          <a:p>
            <a:r>
              <a:rPr lang="ru-RU" sz="1600" b="1" u="sng" dirty="0" smtClean="0">
                <a:effectLst>
                  <a:glow rad="101600">
                    <a:schemeClr val="accent5">
                      <a:satMod val="175000"/>
                      <a:alpha val="40000"/>
                    </a:schemeClr>
                  </a:glow>
                </a:effectLst>
              </a:rPr>
              <a:t>Материал:</a:t>
            </a:r>
            <a:r>
              <a:rPr lang="ru-RU" sz="1600" dirty="0" smtClean="0">
                <a:effectLst>
                  <a:glow rad="101600">
                    <a:schemeClr val="accent5">
                      <a:satMod val="175000"/>
                      <a:alpha val="40000"/>
                    </a:schemeClr>
                  </a:glow>
                </a:effectLst>
              </a:rPr>
              <a:t> Маска зайки.</a:t>
            </a:r>
          </a:p>
          <a:p>
            <a:r>
              <a:rPr lang="ru-RU" sz="1600" b="1" dirty="0" smtClean="0">
                <a:effectLst>
                  <a:glow rad="101600">
                    <a:schemeClr val="accent5">
                      <a:satMod val="175000"/>
                      <a:alpha val="40000"/>
                    </a:schemeClr>
                  </a:glow>
                </a:effectLst>
              </a:rPr>
              <a:t>   </a:t>
            </a:r>
            <a:r>
              <a:rPr lang="ru-RU" sz="1600" b="1" u="sng" dirty="0" smtClean="0">
                <a:effectLst>
                  <a:glow rad="101600">
                    <a:schemeClr val="accent5">
                      <a:satMod val="175000"/>
                      <a:alpha val="40000"/>
                    </a:schemeClr>
                  </a:glow>
                </a:effectLst>
              </a:rPr>
              <a:t>Ход игры</a:t>
            </a:r>
            <a:r>
              <a:rPr lang="ru-RU" sz="1600" b="1" dirty="0" smtClean="0">
                <a:effectLst>
                  <a:glow rad="101600">
                    <a:schemeClr val="accent5">
                      <a:satMod val="175000"/>
                      <a:alpha val="40000"/>
                    </a:schemeClr>
                  </a:glow>
                </a:effectLst>
              </a:rPr>
              <a:t>: </a:t>
            </a:r>
            <a:r>
              <a:rPr lang="ru-RU" sz="1600" dirty="0" smtClean="0">
                <a:effectLst>
                  <a:glow rad="101600">
                    <a:schemeClr val="accent5">
                      <a:satMod val="175000"/>
                      <a:alpha val="40000"/>
                    </a:schemeClr>
                  </a:glow>
                </a:effectLst>
              </a:rPr>
              <a:t>Все становятся в круг, выбирается зайка, он становится в центр круга. Дети, образующие круг говорят:</a:t>
            </a:r>
          </a:p>
          <a:p>
            <a:r>
              <a:rPr lang="ru-RU" sz="1600" dirty="0" smtClean="0">
                <a:effectLst>
                  <a:glow rad="101600">
                    <a:schemeClr val="accent5">
                      <a:satMod val="175000"/>
                      <a:alpha val="40000"/>
                    </a:schemeClr>
                  </a:glow>
                </a:effectLst>
              </a:rPr>
              <a:t>Зайка серый умывается.                          Вымыл хвостик, </a:t>
            </a:r>
          </a:p>
          <a:p>
            <a:r>
              <a:rPr lang="ru-RU" sz="1600" dirty="0" smtClean="0">
                <a:effectLst>
                  <a:glow rad="101600">
                    <a:schemeClr val="accent5">
                      <a:satMod val="175000"/>
                      <a:alpha val="40000"/>
                    </a:schemeClr>
                  </a:glow>
                </a:effectLst>
              </a:rPr>
              <a:t>Видно, в гости собирается,                     Вымыл ухо,</a:t>
            </a:r>
          </a:p>
          <a:p>
            <a:r>
              <a:rPr lang="ru-RU" sz="1600" dirty="0" smtClean="0">
                <a:effectLst>
                  <a:glow rad="101600">
                    <a:schemeClr val="accent5">
                      <a:satMod val="175000"/>
                      <a:alpha val="40000"/>
                    </a:schemeClr>
                  </a:glow>
                </a:effectLst>
              </a:rPr>
              <a:t>Вымыл носик                                            Вытер сухо!</a:t>
            </a:r>
          </a:p>
          <a:p>
            <a:r>
              <a:rPr lang="ru-RU" sz="1600" dirty="0" smtClean="0">
                <a:effectLst>
                  <a:glow rad="101600">
                    <a:schemeClr val="accent5">
                      <a:satMod val="175000"/>
                      <a:alpha val="40000"/>
                    </a:schemeClr>
                  </a:glow>
                </a:effectLst>
              </a:rPr>
              <a:t>Зайка проделывает все движения, соответствующие тексту. Затем он подпрыгивает на двух ногах, продвигаясь (идёт в гости) к кому-нибудь из стоящих в кругу. Тот становится на место зайки</a:t>
            </a:r>
            <a:r>
              <a:rPr lang="ru-RU" sz="1800" dirty="0" smtClean="0"/>
              <a:t>.</a:t>
            </a:r>
            <a:endParaRPr lang="ru-RU" sz="1800" dirty="0"/>
          </a:p>
        </p:txBody>
      </p:sp>
      <p:pic>
        <p:nvPicPr>
          <p:cNvPr id="5" name="Содержимое 4" descr="derev73.jpg"/>
          <p:cNvPicPr>
            <a:picLocks noGrp="1" noChangeAspect="1"/>
          </p:cNvPicPr>
          <p:nvPr>
            <p:ph sz="half" idx="2"/>
          </p:nvPr>
        </p:nvPicPr>
        <p:blipFill>
          <a:blip r:embed="rId2" cstate="email">
            <a:clrChange>
              <a:clrFrom>
                <a:srgbClr val="FFFFFF"/>
              </a:clrFrom>
              <a:clrTo>
                <a:srgbClr val="FFFFFF">
                  <a:alpha val="0"/>
                </a:srgbClr>
              </a:clrTo>
            </a:clrChange>
          </a:blip>
          <a:stretch>
            <a:fillRect/>
          </a:stretch>
        </p:blipFill>
        <p:spPr>
          <a:xfrm>
            <a:off x="6084168" y="1628801"/>
            <a:ext cx="2814960" cy="2980546"/>
          </a:xfrm>
        </p:spPr>
      </p:pic>
      <p:pic>
        <p:nvPicPr>
          <p:cNvPr id="6" name="Рисунок 5" descr="i (1).jpg"/>
          <p:cNvPicPr>
            <a:picLocks noChangeAspect="1"/>
          </p:cNvPicPr>
          <p:nvPr/>
        </p:nvPicPr>
        <p:blipFill>
          <a:blip r:embed="rId3" cstate="email">
            <a:clrChange>
              <a:clrFrom>
                <a:srgbClr val="FFFFFF"/>
              </a:clrFrom>
              <a:clrTo>
                <a:srgbClr val="FFFFFF">
                  <a:alpha val="0"/>
                </a:srgbClr>
              </a:clrTo>
            </a:clrChange>
          </a:blip>
          <a:stretch>
            <a:fillRect/>
          </a:stretch>
        </p:blipFill>
        <p:spPr>
          <a:xfrm>
            <a:off x="5868146" y="4005065"/>
            <a:ext cx="1015359" cy="1218431"/>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00B050">
                <a:alpha val="47000"/>
              </a:srgb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8" name="Рисунок 7" descr="i (4).jpg"/>
          <p:cNvPicPr>
            <a:picLocks noChangeAspect="1"/>
          </p:cNvPicPr>
          <p:nvPr/>
        </p:nvPicPr>
        <p:blipFill>
          <a:blip r:embed="rId2" cstate="email">
            <a:clrChange>
              <a:clrFrom>
                <a:srgbClr val="FEFEFE"/>
              </a:clrFrom>
              <a:clrTo>
                <a:srgbClr val="FEFEFE">
                  <a:alpha val="0"/>
                </a:srgbClr>
              </a:clrTo>
            </a:clrChange>
          </a:blip>
          <a:stretch>
            <a:fillRect/>
          </a:stretch>
        </p:blipFill>
        <p:spPr>
          <a:xfrm>
            <a:off x="6732240" y="2564904"/>
            <a:ext cx="2057400" cy="1428750"/>
          </a:xfrm>
          <a:prstGeom prst="rect">
            <a:avLst/>
          </a:prstGeom>
        </p:spPr>
      </p:pic>
      <p:sp>
        <p:nvSpPr>
          <p:cNvPr id="2" name="Заголовок 1"/>
          <p:cNvSpPr>
            <a:spLocks noGrp="1"/>
          </p:cNvSpPr>
          <p:nvPr>
            <p:ph type="title"/>
          </p:nvPr>
        </p:nvSpPr>
        <p:spPr>
          <a:xfrm>
            <a:off x="457200" y="274638"/>
            <a:ext cx="8229600" cy="490066"/>
          </a:xfrm>
        </p:spPr>
        <p:txBody>
          <a:bodyPr>
            <a:normAutofit fontScale="90000"/>
          </a:bodyPr>
          <a:lstStyle/>
          <a:p>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Перебежки. </a:t>
            </a:r>
            <a:r>
              <a:rPr lang="ru-RU" sz="2000"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(бег с препятствием)</a:t>
            </a:r>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Содержимое 2"/>
          <p:cNvSpPr>
            <a:spLocks noGrp="1"/>
          </p:cNvSpPr>
          <p:nvPr>
            <p:ph sz="half" idx="1"/>
          </p:nvPr>
        </p:nvSpPr>
        <p:spPr>
          <a:xfrm>
            <a:off x="457200" y="476673"/>
            <a:ext cx="4038600" cy="6192688"/>
          </a:xfrm>
        </p:spPr>
        <p:txBody>
          <a:bodyPr>
            <a:normAutofit fontScale="70000" lnSpcReduction="20000"/>
          </a:bodyPr>
          <a:lstStyle/>
          <a:p>
            <a:r>
              <a:rPr lang="ru-RU" b="1" u="sng" dirty="0" smtClean="0">
                <a:effectLst>
                  <a:glow rad="101600">
                    <a:schemeClr val="accent5">
                      <a:satMod val="175000"/>
                      <a:alpha val="40000"/>
                    </a:schemeClr>
                  </a:glow>
                </a:effectLst>
              </a:rPr>
              <a:t>Цель:</a:t>
            </a:r>
            <a:r>
              <a:rPr lang="ru-RU" dirty="0" smtClean="0">
                <a:effectLst>
                  <a:glow rad="101600">
                    <a:schemeClr val="accent5">
                      <a:satMod val="175000"/>
                      <a:alpha val="40000"/>
                    </a:schemeClr>
                  </a:glow>
                </a:effectLst>
              </a:rPr>
              <a:t> Учить детей правильно бежать в заданном направлении и одновременно выполнять простейшие задания.</a:t>
            </a:r>
          </a:p>
          <a:p>
            <a:r>
              <a:rPr lang="ru-RU" b="1" u="sng" dirty="0" smtClean="0">
                <a:effectLst>
                  <a:glow rad="101600">
                    <a:schemeClr val="accent5">
                      <a:satMod val="175000"/>
                      <a:alpha val="40000"/>
                    </a:schemeClr>
                  </a:glow>
                </a:effectLst>
              </a:rPr>
              <a:t>Материал: </a:t>
            </a:r>
            <a:r>
              <a:rPr lang="ru-RU" dirty="0" smtClean="0">
                <a:effectLst>
                  <a:glow rad="101600">
                    <a:schemeClr val="accent5">
                      <a:satMod val="175000"/>
                      <a:alpha val="40000"/>
                    </a:schemeClr>
                  </a:glow>
                </a:effectLst>
              </a:rPr>
              <a:t>палки </a:t>
            </a:r>
          </a:p>
          <a:p>
            <a:r>
              <a:rPr lang="ru-RU" b="1" u="sng" dirty="0" smtClean="0">
                <a:effectLst>
                  <a:glow rad="101600">
                    <a:schemeClr val="accent5">
                      <a:satMod val="175000"/>
                      <a:alpha val="40000"/>
                    </a:schemeClr>
                  </a:glow>
                </a:effectLst>
              </a:rPr>
              <a:t>Ход игры:</a:t>
            </a:r>
            <a:r>
              <a:rPr lang="ru-RU" dirty="0" smtClean="0">
                <a:effectLst>
                  <a:glow rad="101600">
                    <a:schemeClr val="accent5">
                      <a:satMod val="175000"/>
                      <a:alpha val="40000"/>
                    </a:schemeClr>
                  </a:glow>
                </a:effectLst>
              </a:rPr>
              <a:t> Игры с бегом:</a:t>
            </a:r>
          </a:p>
          <a:p>
            <a:r>
              <a:rPr lang="ru-RU" dirty="0" smtClean="0">
                <a:effectLst>
                  <a:glow rad="101600">
                    <a:schemeClr val="accent5">
                      <a:satMod val="175000"/>
                      <a:alpha val="40000"/>
                    </a:schemeClr>
                  </a:glow>
                </a:effectLst>
              </a:rPr>
              <a:t>1. Пробежать в среднем темпе как можно дальше (90-180м).</a:t>
            </a:r>
          </a:p>
          <a:p>
            <a:r>
              <a:rPr lang="ru-RU" dirty="0" smtClean="0">
                <a:effectLst>
                  <a:glow rad="101600">
                    <a:schemeClr val="accent5">
                      <a:satMod val="175000"/>
                      <a:alpha val="40000"/>
                    </a:schemeClr>
                  </a:glow>
                </a:effectLst>
              </a:rPr>
              <a:t>2. пробежать по краям площадки или по ровненькой дорожке, высоко поднимая колени.</a:t>
            </a:r>
          </a:p>
          <a:p>
            <a:r>
              <a:rPr lang="ru-RU" dirty="0" smtClean="0">
                <a:effectLst>
                  <a:glow rad="101600">
                    <a:schemeClr val="accent5">
                      <a:satMod val="175000"/>
                      <a:alpha val="40000"/>
                    </a:schemeClr>
                  </a:glow>
                </a:effectLst>
              </a:rPr>
              <a:t>3. Бежать, перешагивая через палки, рейки, положенные на землю.</a:t>
            </a:r>
          </a:p>
          <a:p>
            <a:r>
              <a:rPr lang="ru-RU" dirty="0" smtClean="0">
                <a:effectLst>
                  <a:glow rad="101600">
                    <a:schemeClr val="accent5">
                      <a:satMod val="175000"/>
                      <a:alpha val="40000"/>
                    </a:schemeClr>
                  </a:glow>
                </a:effectLst>
              </a:rPr>
              <a:t>4. Кто меньше сделает шагов, добежав до определённого места.</a:t>
            </a:r>
          </a:p>
          <a:p>
            <a:r>
              <a:rPr lang="ru-RU" dirty="0" smtClean="0">
                <a:effectLst>
                  <a:glow rad="101600">
                    <a:schemeClr val="accent5">
                      <a:satMod val="175000"/>
                      <a:alpha val="40000"/>
                    </a:schemeClr>
                  </a:glow>
                </a:effectLst>
              </a:rPr>
              <a:t>5. Кто быстрее пробежит дистанцию.</a:t>
            </a:r>
            <a:endParaRPr lang="ru-RU" dirty="0">
              <a:effectLst>
                <a:glow rad="101600">
                  <a:schemeClr val="accent5">
                    <a:satMod val="175000"/>
                    <a:alpha val="40000"/>
                  </a:schemeClr>
                </a:glow>
              </a:effectLst>
            </a:endParaRPr>
          </a:p>
        </p:txBody>
      </p:sp>
      <p:pic>
        <p:nvPicPr>
          <p:cNvPr id="7" name="Содержимое 6" descr="i (10).jpg"/>
          <p:cNvPicPr>
            <a:picLocks noGrp="1" noChangeAspect="1"/>
          </p:cNvPicPr>
          <p:nvPr>
            <p:ph sz="half" idx="2"/>
          </p:nvPr>
        </p:nvPicPr>
        <p:blipFill>
          <a:blip r:embed="rId3" cstate="email">
            <a:clrChange>
              <a:clrFrom>
                <a:srgbClr val="FFFFFF"/>
              </a:clrFrom>
              <a:clrTo>
                <a:srgbClr val="FFFFFF">
                  <a:alpha val="0"/>
                </a:srgbClr>
              </a:clrTo>
            </a:clrChange>
          </a:blip>
          <a:stretch>
            <a:fillRect/>
          </a:stretch>
        </p:blipFill>
        <p:spPr>
          <a:xfrm>
            <a:off x="6153151" y="3267869"/>
            <a:ext cx="1028700" cy="119062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32619" y="12602"/>
            <a:ext cx="9145323" cy="1846659"/>
          </a:xfrm>
          <a:prstGeom prst="rect">
            <a:avLst/>
          </a:prstGeom>
          <a:noFill/>
        </p:spPr>
        <p:txBody>
          <a:bodyPr wrap="square" lIns="91440" tIns="45720" rIns="91440" bIns="45720">
            <a:spAutoFit/>
          </a:bodyPr>
          <a:lstStyle/>
          <a:p>
            <a:pPr algn="ctr"/>
            <a:r>
              <a:rPr lang="ru-RU"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r>
              <a:rPr lang="ru-RU"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Воробушки и автомобиль»</a:t>
            </a:r>
          </a:p>
          <a:p>
            <a:pPr algn="ctr"/>
            <a:r>
              <a:rPr lang="ru-RU" b="1" spc="300" dirty="0" smtClean="0">
                <a:ln w="11430" cmpd="sng">
                  <a:solidFill>
                    <a:sysClr val="windowText" lastClr="000000"/>
                  </a:solidFill>
                  <a:prstDash val="solid"/>
                  <a:miter lim="800000"/>
                </a:ln>
                <a:effectLst>
                  <a:glow rad="45500">
                    <a:schemeClr val="accent1">
                      <a:satMod val="220000"/>
                      <a:alpha val="35000"/>
                    </a:schemeClr>
                  </a:glow>
                </a:effectLst>
              </a:rPr>
              <a:t>бег</a:t>
            </a:r>
            <a:endParaRPr lang="ru-RU" b="1" cap="none" spc="300" dirty="0" smtClean="0">
              <a:ln w="11430" cmpd="sng">
                <a:solidFill>
                  <a:sysClr val="windowText" lastClr="000000"/>
                </a:solidFill>
                <a:prstDash val="solid"/>
                <a:miter lim="800000"/>
              </a:ln>
              <a:effectLst>
                <a:glow rad="45500">
                  <a:schemeClr val="accent1">
                    <a:satMod val="220000"/>
                    <a:alpha val="35000"/>
                  </a:schemeClr>
                </a:glow>
              </a:effectLst>
            </a:endParaRPr>
          </a:p>
          <a:p>
            <a:pPr algn="ctr"/>
            <a:endParaRPr lang="ru-RU"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TextBox 2"/>
          <p:cNvSpPr txBox="1"/>
          <p:nvPr/>
        </p:nvSpPr>
        <p:spPr>
          <a:xfrm>
            <a:off x="323529" y="1556793"/>
            <a:ext cx="6912769" cy="4401205"/>
          </a:xfrm>
          <a:prstGeom prst="rect">
            <a:avLst/>
          </a:prstGeom>
          <a:noFill/>
        </p:spPr>
        <p:txBody>
          <a:bodyPr wrap="square" rtlCol="0">
            <a:spAutoFit/>
          </a:bodyPr>
          <a:lstStyle/>
          <a:p>
            <a:r>
              <a:rPr lang="ru-RU" sz="2000" b="1" u="sng" dirty="0" smtClean="0"/>
              <a:t>Цель:</a:t>
            </a:r>
            <a:r>
              <a:rPr lang="ru-RU" sz="2000" dirty="0" smtClean="0"/>
              <a:t> Развивать у детей умение выполнять движения по сигналу. Упражнять в беге в разных направлениях и прыжках.</a:t>
            </a:r>
          </a:p>
          <a:p>
            <a:r>
              <a:rPr lang="ru-RU" sz="2000" b="1" u="sng" dirty="0" smtClean="0"/>
              <a:t>Описание:</a:t>
            </a:r>
            <a:r>
              <a:rPr lang="ru-RU" sz="2000" dirty="0" smtClean="0"/>
              <a:t> Границы площадки отмечаются флажками. На одном конце площадки на скамейках воробушки. На другом конце обозначается место для автомобиля – гараж. Автомобиль – воспитатель. «Воробушки вылетают из гнезда!» - говорит воспитатель, и дети начинают бегать в разных направлениях, подняв руки в стороны. Появляется автомобиль. Воробушки пугаются и улетают в гнезда. Автомобиль возвращается в гараж.</a:t>
            </a:r>
          </a:p>
          <a:p>
            <a:r>
              <a:rPr lang="ru-RU" sz="2000" b="1" u="sng" dirty="0" smtClean="0"/>
              <a:t>Правила: </a:t>
            </a:r>
            <a:endParaRPr lang="ru-RU" sz="2000" dirty="0" smtClean="0"/>
          </a:p>
          <a:p>
            <a:pPr lvl="0"/>
            <a:r>
              <a:rPr lang="ru-RU" sz="2000" dirty="0" smtClean="0"/>
              <a:t>Нельзя убегать за границы площадки</a:t>
            </a:r>
          </a:p>
          <a:p>
            <a:pPr lvl="0"/>
            <a:r>
              <a:rPr lang="ru-RU" sz="2000" dirty="0" smtClean="0"/>
              <a:t>Вылетать из гнезда только по сигналу воспитателя.</a:t>
            </a:r>
          </a:p>
          <a:p>
            <a:pPr lvl="0"/>
            <a:r>
              <a:rPr lang="ru-RU" sz="2000" dirty="0" smtClean="0"/>
              <a:t>Возвращаться в гнезда при появлении автомобиля.</a:t>
            </a:r>
          </a:p>
        </p:txBody>
      </p:sp>
      <p:pic>
        <p:nvPicPr>
          <p:cNvPr id="1026" name="Picture 2" descr="C:\Documents and Settings\Валентина\Local Settings\Temporary Internet Files\Content.IE5\EC5RBWH9\MM900234724[1].gif"/>
          <p:cNvPicPr>
            <a:picLocks noChangeAspect="1" noChangeArrowheads="1" noCrop="1"/>
          </p:cNvPicPr>
          <p:nvPr/>
        </p:nvPicPr>
        <p:blipFill>
          <a:blip r:embed="rId2" cstate="email"/>
          <a:srcRect/>
          <a:stretch>
            <a:fillRect/>
          </a:stretch>
        </p:blipFill>
        <p:spPr bwMode="auto">
          <a:xfrm>
            <a:off x="6804248" y="5373216"/>
            <a:ext cx="2092821" cy="1484784"/>
          </a:xfrm>
          <a:prstGeom prst="rect">
            <a:avLst/>
          </a:prstGeom>
          <a:noFill/>
        </p:spPr>
      </p:pic>
      <p:pic>
        <p:nvPicPr>
          <p:cNvPr id="1027" name="Picture 3" descr="C:\Documents and Settings\Валентина\Local Settings\Temporary Internet Files\Content.IE5\EC5RBWH9\MM900213513[1].gif"/>
          <p:cNvPicPr>
            <a:picLocks noChangeAspect="1" noChangeArrowheads="1" noCrop="1"/>
          </p:cNvPicPr>
          <p:nvPr/>
        </p:nvPicPr>
        <p:blipFill>
          <a:blip r:embed="rId3" cstate="email"/>
          <a:srcRect/>
          <a:stretch>
            <a:fillRect/>
          </a:stretch>
        </p:blipFill>
        <p:spPr bwMode="auto">
          <a:xfrm>
            <a:off x="4932042" y="3861049"/>
            <a:ext cx="1247775" cy="904875"/>
          </a:xfrm>
          <a:prstGeom prst="rect">
            <a:avLst/>
          </a:prstGeom>
          <a:noFill/>
        </p:spPr>
      </p:pic>
      <p:pic>
        <p:nvPicPr>
          <p:cNvPr id="8" name="Рисунок 7" descr="vorob18.jpg"/>
          <p:cNvPicPr>
            <a:picLocks noChangeAspect="1"/>
          </p:cNvPicPr>
          <p:nvPr/>
        </p:nvPicPr>
        <p:blipFill>
          <a:blip r:embed="rId4" cstate="email">
            <a:clrChange>
              <a:clrFrom>
                <a:srgbClr val="FFFFFF"/>
              </a:clrFrom>
              <a:clrTo>
                <a:srgbClr val="FFFFFF">
                  <a:alpha val="0"/>
                </a:srgbClr>
              </a:clrTo>
            </a:clrChange>
          </a:blip>
          <a:stretch>
            <a:fillRect/>
          </a:stretch>
        </p:blipFill>
        <p:spPr>
          <a:xfrm>
            <a:off x="6985000" y="764704"/>
            <a:ext cx="2159000" cy="2286000"/>
          </a:xfrm>
          <a:prstGeom prst="rect">
            <a:avLst/>
          </a:prstGeom>
        </p:spPr>
      </p:pic>
    </p:spTree>
    <p:extLst>
      <p:ext uri="{BB962C8B-B14F-4D97-AF65-F5344CB8AC3E}">
        <p14:creationId xmlns="" xmlns:p14="http://schemas.microsoft.com/office/powerpoint/2010/main" val="25111132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00B050">
                <a:alpha val="47000"/>
              </a:srgb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1"/>
            <a:ext cx="8229600" cy="720080"/>
          </a:xfrm>
        </p:spPr>
        <p:txBody>
          <a:bodyPr>
            <a:normAutofit fontScale="90000"/>
          </a:bodyPr>
          <a:lstStyle/>
          <a:p>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Лошадки</a:t>
            </a:r>
            <a:b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Содержимое 2"/>
          <p:cNvSpPr>
            <a:spLocks noGrp="1"/>
          </p:cNvSpPr>
          <p:nvPr>
            <p:ph sz="half" idx="1"/>
          </p:nvPr>
        </p:nvSpPr>
        <p:spPr>
          <a:xfrm>
            <a:off x="457200" y="476673"/>
            <a:ext cx="4038600" cy="6192688"/>
          </a:xfrm>
        </p:spPr>
        <p:txBody>
          <a:bodyPr>
            <a:normAutofit fontScale="77500" lnSpcReduction="20000"/>
          </a:bodyPr>
          <a:lstStyle/>
          <a:p>
            <a:r>
              <a:rPr lang="ru-RU" i="1" dirty="0" smtClean="0">
                <a:effectLst>
                  <a:glow rad="101600">
                    <a:schemeClr val="accent5">
                      <a:satMod val="175000"/>
                      <a:alpha val="40000"/>
                    </a:schemeClr>
                  </a:glow>
                </a:effectLst>
              </a:rPr>
              <a:t>(Бег)</a:t>
            </a:r>
            <a:endParaRPr lang="ru-RU" dirty="0" smtClean="0">
              <a:effectLst>
                <a:glow rad="101600">
                  <a:schemeClr val="accent5">
                    <a:satMod val="175000"/>
                    <a:alpha val="40000"/>
                  </a:schemeClr>
                </a:glow>
              </a:effectLst>
            </a:endParaRPr>
          </a:p>
          <a:p>
            <a:r>
              <a:rPr lang="ru-RU" b="1" u="sng" dirty="0" smtClean="0">
                <a:effectLst>
                  <a:glow rad="101600">
                    <a:schemeClr val="accent5">
                      <a:satMod val="175000"/>
                      <a:alpha val="40000"/>
                    </a:schemeClr>
                  </a:glow>
                </a:effectLst>
              </a:rPr>
              <a:t>Цель: </a:t>
            </a:r>
            <a:r>
              <a:rPr lang="ru-RU" dirty="0" smtClean="0">
                <a:effectLst>
                  <a:glow rad="101600">
                    <a:schemeClr val="accent5">
                      <a:satMod val="175000"/>
                      <a:alpha val="40000"/>
                    </a:schemeClr>
                  </a:glow>
                </a:effectLst>
              </a:rPr>
              <a:t>Упражнять в лёгком беге друг за другом в паре. Развивать реакцию на словесный сигнал. </a:t>
            </a:r>
          </a:p>
          <a:p>
            <a:r>
              <a:rPr lang="ru-RU" b="1" u="sng" dirty="0" smtClean="0">
                <a:effectLst>
                  <a:glow rad="101600">
                    <a:schemeClr val="accent5">
                      <a:satMod val="175000"/>
                      <a:alpha val="40000"/>
                    </a:schemeClr>
                  </a:glow>
                </a:effectLst>
              </a:rPr>
              <a:t>Материал:</a:t>
            </a:r>
            <a:r>
              <a:rPr lang="ru-RU" dirty="0" smtClean="0">
                <a:effectLst>
                  <a:glow rad="101600">
                    <a:schemeClr val="accent5">
                      <a:satMod val="175000"/>
                      <a:alpha val="40000"/>
                    </a:schemeClr>
                  </a:glow>
                </a:effectLst>
              </a:rPr>
              <a:t> Скакалки.</a:t>
            </a:r>
          </a:p>
          <a:p>
            <a:r>
              <a:rPr lang="ru-RU" b="1" u="sng" dirty="0" smtClean="0">
                <a:effectLst>
                  <a:glow rad="101600">
                    <a:schemeClr val="accent5">
                      <a:satMod val="175000"/>
                      <a:alpha val="40000"/>
                    </a:schemeClr>
                  </a:glow>
                </a:effectLst>
              </a:rPr>
              <a:t>Ход игры:</a:t>
            </a:r>
            <a:r>
              <a:rPr lang="ru-RU" dirty="0" smtClean="0">
                <a:effectLst>
                  <a:glow rad="101600">
                    <a:schemeClr val="accent5">
                      <a:satMod val="175000"/>
                      <a:alpha val="40000"/>
                    </a:schemeClr>
                  </a:glow>
                </a:effectLst>
              </a:rPr>
              <a:t>  Дети делятся на 2 группы: одни изображают лошадок, другие – конюхов. У конюха есть вожжи. По сигналу воспитателя конюхи ловят лошадок, запрягают их (надевают вожжи). По указанию воспитателя дети могут ехать (бежать в паре) тихо, рысью или вскачь. Через некоторое время лошадей распрягают и выпускают на луг, конюхи садятся отдыхать.</a:t>
            </a:r>
            <a:endParaRPr lang="ru-RU" dirty="0">
              <a:effectLst>
                <a:glow rad="101600">
                  <a:schemeClr val="accent5">
                    <a:satMod val="175000"/>
                    <a:alpha val="40000"/>
                  </a:schemeClr>
                </a:glow>
              </a:effectLst>
            </a:endParaRPr>
          </a:p>
        </p:txBody>
      </p:sp>
      <p:pic>
        <p:nvPicPr>
          <p:cNvPr id="5" name="Содержимое 4" descr="7f7123d96839.png"/>
          <p:cNvPicPr>
            <a:picLocks noGrp="1" noChangeAspect="1"/>
          </p:cNvPicPr>
          <p:nvPr>
            <p:ph sz="half" idx="2"/>
          </p:nvPr>
        </p:nvPicPr>
        <p:blipFill>
          <a:blip r:embed="rId2" cstate="email"/>
          <a:stretch>
            <a:fillRect/>
          </a:stretch>
        </p:blipFill>
        <p:spPr>
          <a:xfrm>
            <a:off x="4648200" y="2340887"/>
            <a:ext cx="4038600" cy="304459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rgbClr val="00B050">
                <a:alpha val="47000"/>
              </a:srgb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rmAutofit fontScale="90000"/>
          </a:bodyPr>
          <a:lstStyle/>
          <a:p>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Найди себе пару.</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Содержимое 2"/>
          <p:cNvSpPr>
            <a:spLocks noGrp="1"/>
          </p:cNvSpPr>
          <p:nvPr>
            <p:ph sz="half" idx="1"/>
          </p:nvPr>
        </p:nvSpPr>
        <p:spPr>
          <a:xfrm>
            <a:off x="457200" y="548680"/>
            <a:ext cx="4038600" cy="6120680"/>
          </a:xfrm>
        </p:spPr>
        <p:txBody>
          <a:bodyPr>
            <a:normAutofit fontScale="70000" lnSpcReduction="20000"/>
          </a:bodyPr>
          <a:lstStyle/>
          <a:p>
            <a:r>
              <a:rPr lang="ru-RU" i="1" dirty="0" smtClean="0">
                <a:effectLst>
                  <a:glow rad="101600">
                    <a:schemeClr val="accent5">
                      <a:satMod val="175000"/>
                      <a:alpha val="40000"/>
                    </a:schemeClr>
                  </a:glow>
                </a:effectLst>
              </a:rPr>
              <a:t>(</a:t>
            </a:r>
            <a:r>
              <a:rPr lang="ru-RU" i="1" dirty="0" smtClean="0">
                <a:effectLst>
                  <a:glow rad="101600">
                    <a:schemeClr val="accent6">
                      <a:satMod val="175000"/>
                      <a:alpha val="40000"/>
                    </a:schemeClr>
                  </a:glow>
                </a:effectLst>
              </a:rPr>
              <a:t>ориентировка в пространстве</a:t>
            </a:r>
            <a:r>
              <a:rPr lang="ru-RU" i="1" dirty="0" smtClean="0">
                <a:effectLst>
                  <a:glow rad="101600">
                    <a:schemeClr val="accent5">
                      <a:satMod val="175000"/>
                      <a:alpha val="40000"/>
                    </a:schemeClr>
                  </a:glow>
                </a:effectLst>
              </a:rPr>
              <a:t>)</a:t>
            </a:r>
            <a:endParaRPr lang="ru-RU" dirty="0" smtClean="0">
              <a:effectLst>
                <a:glow rad="101600">
                  <a:schemeClr val="accent5">
                    <a:satMod val="175000"/>
                    <a:alpha val="40000"/>
                  </a:schemeClr>
                </a:glow>
              </a:effectLst>
            </a:endParaRPr>
          </a:p>
          <a:p>
            <a:r>
              <a:rPr lang="ru-RU" i="1" dirty="0" smtClean="0">
                <a:effectLst>
                  <a:glow rad="101600">
                    <a:schemeClr val="accent5">
                      <a:satMod val="175000"/>
                      <a:alpha val="40000"/>
                    </a:schemeClr>
                  </a:glow>
                </a:effectLst>
              </a:rPr>
              <a:t>  </a:t>
            </a:r>
            <a:r>
              <a:rPr lang="ru-RU" b="1" u="sng" dirty="0" smtClean="0">
                <a:effectLst>
                  <a:glow rad="101600">
                    <a:schemeClr val="accent5">
                      <a:satMod val="175000"/>
                      <a:alpha val="40000"/>
                    </a:schemeClr>
                  </a:glow>
                </a:effectLst>
              </a:rPr>
              <a:t>Цель: </a:t>
            </a:r>
            <a:r>
              <a:rPr lang="ru-RU" dirty="0" smtClean="0">
                <a:effectLst>
                  <a:glow rad="101600">
                    <a:schemeClr val="accent5">
                      <a:satMod val="175000"/>
                      <a:alpha val="40000"/>
                    </a:schemeClr>
                  </a:glow>
                </a:effectLst>
              </a:rPr>
              <a:t>Приучать детей действовать по сигналу, соблюдая правила игры. Упражняться в беге, ходьбе, нахождению своей пары.</a:t>
            </a:r>
          </a:p>
          <a:p>
            <a:r>
              <a:rPr lang="ru-RU" b="1" u="sng" dirty="0" smtClean="0">
                <a:effectLst>
                  <a:glow rad="101600">
                    <a:schemeClr val="accent5">
                      <a:satMod val="175000"/>
                      <a:alpha val="40000"/>
                    </a:schemeClr>
                  </a:glow>
                </a:effectLst>
              </a:rPr>
              <a:t>Материал:  </a:t>
            </a:r>
            <a:r>
              <a:rPr lang="ru-RU" dirty="0" smtClean="0">
                <a:effectLst>
                  <a:glow rad="101600">
                    <a:schemeClr val="accent5">
                      <a:satMod val="175000"/>
                      <a:alpha val="40000"/>
                    </a:schemeClr>
                  </a:glow>
                </a:effectLst>
              </a:rPr>
              <a:t>Флажки или платочки нескольких цветов.</a:t>
            </a:r>
          </a:p>
          <a:p>
            <a:r>
              <a:rPr lang="ru-RU" b="1" u="sng" dirty="0" smtClean="0">
                <a:effectLst>
                  <a:glow rad="101600">
                    <a:schemeClr val="accent5">
                      <a:satMod val="175000"/>
                      <a:alpha val="40000"/>
                    </a:schemeClr>
                  </a:glow>
                </a:effectLst>
              </a:rPr>
              <a:t>Ход игры:</a:t>
            </a:r>
            <a:r>
              <a:rPr lang="ru-RU" dirty="0" smtClean="0">
                <a:effectLst>
                  <a:glow rad="101600">
                    <a:schemeClr val="accent5">
                      <a:satMod val="175000"/>
                      <a:alpha val="40000"/>
                    </a:schemeClr>
                  </a:glow>
                </a:effectLst>
              </a:rPr>
              <a:t>  Детей должно быть нечётное количество. Детям раздаются флажки, по сигналу (один удар в бубен) они разбегаются по залу, а на сигнал, два удара в бубен должны найти себе пару (с одинаковыми флажками должны стоять рядом). Кому не хватило пары, все ему говорят:</a:t>
            </a:r>
          </a:p>
          <a:p>
            <a:r>
              <a:rPr lang="ru-RU" dirty="0" smtClean="0">
                <a:effectLst>
                  <a:glow rad="101600">
                    <a:schemeClr val="accent5">
                      <a:satMod val="175000"/>
                      <a:alpha val="40000"/>
                    </a:schemeClr>
                  </a:glow>
                </a:effectLst>
              </a:rPr>
              <a:t>Ваня, Ваня, не зевай (Маня, Оля…),</a:t>
            </a:r>
          </a:p>
          <a:p>
            <a:r>
              <a:rPr lang="ru-RU" dirty="0" smtClean="0">
                <a:effectLst>
                  <a:glow rad="101600">
                    <a:schemeClr val="accent5">
                      <a:satMod val="175000"/>
                      <a:alpha val="40000"/>
                    </a:schemeClr>
                  </a:glow>
                </a:effectLst>
              </a:rPr>
              <a:t>Быстро пару выбирай.</a:t>
            </a:r>
            <a:endParaRPr lang="ru-RU" dirty="0">
              <a:effectLst>
                <a:glow rad="101600">
                  <a:schemeClr val="accent5">
                    <a:satMod val="175000"/>
                    <a:alpha val="40000"/>
                  </a:schemeClr>
                </a:glow>
              </a:effectLst>
            </a:endParaRPr>
          </a:p>
        </p:txBody>
      </p:sp>
      <p:pic>
        <p:nvPicPr>
          <p:cNvPr id="5" name="Содержимое 4" descr="malch53.jpg"/>
          <p:cNvPicPr>
            <a:picLocks noGrp="1" noChangeAspect="1"/>
          </p:cNvPicPr>
          <p:nvPr>
            <p:ph sz="half" idx="2"/>
          </p:nvPr>
        </p:nvPicPr>
        <p:blipFill>
          <a:blip r:embed="rId2" cstate="email">
            <a:clrChange>
              <a:clrFrom>
                <a:srgbClr val="FFFFFF"/>
              </a:clrFrom>
              <a:clrTo>
                <a:srgbClr val="FFFFFF">
                  <a:alpha val="0"/>
                </a:srgbClr>
              </a:clrTo>
            </a:clrChange>
          </a:blip>
          <a:stretch>
            <a:fillRect/>
          </a:stretch>
        </p:blipFill>
        <p:spPr>
          <a:xfrm>
            <a:off x="6831745" y="1700809"/>
            <a:ext cx="2312257" cy="2448272"/>
          </a:xfrm>
        </p:spPr>
      </p:pic>
      <p:pic>
        <p:nvPicPr>
          <p:cNvPr id="6" name="Рисунок 5" descr="i (9).jpg"/>
          <p:cNvPicPr>
            <a:picLocks noChangeAspect="1"/>
          </p:cNvPicPr>
          <p:nvPr/>
        </p:nvPicPr>
        <p:blipFill>
          <a:blip r:embed="rId3" cstate="email">
            <a:clrChange>
              <a:clrFrom>
                <a:srgbClr val="FFFFFF"/>
              </a:clrFrom>
              <a:clrTo>
                <a:srgbClr val="FFFFFF">
                  <a:alpha val="0"/>
                </a:srgbClr>
              </a:clrTo>
            </a:clrChange>
          </a:blip>
          <a:stretch>
            <a:fillRect/>
          </a:stretch>
        </p:blipFill>
        <p:spPr>
          <a:xfrm>
            <a:off x="4283968" y="2348880"/>
            <a:ext cx="2882240" cy="2736304"/>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00B050">
                <a:alpha val="47000"/>
              </a:srgb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8229600" cy="476672"/>
          </a:xfrm>
        </p:spPr>
        <p:txBody>
          <a:bodyPr>
            <a:normAutofit fontScale="90000"/>
          </a:bodyPr>
          <a:lstStyle/>
          <a:p>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Попади в круг.</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Содержимое 2"/>
          <p:cNvSpPr>
            <a:spLocks noGrp="1"/>
          </p:cNvSpPr>
          <p:nvPr>
            <p:ph sz="half" idx="1"/>
          </p:nvPr>
        </p:nvSpPr>
        <p:spPr>
          <a:xfrm>
            <a:off x="457200" y="620688"/>
            <a:ext cx="4038600" cy="5976664"/>
          </a:xfrm>
        </p:spPr>
        <p:txBody>
          <a:bodyPr>
            <a:normAutofit fontScale="85000" lnSpcReduction="20000"/>
          </a:bodyPr>
          <a:lstStyle/>
          <a:p>
            <a:r>
              <a:rPr lang="ru-RU" i="1" dirty="0" smtClean="0">
                <a:effectLst>
                  <a:glow rad="101600">
                    <a:schemeClr val="accent5">
                      <a:satMod val="175000"/>
                      <a:alpha val="40000"/>
                    </a:schemeClr>
                  </a:glow>
                </a:effectLst>
              </a:rPr>
              <a:t>(</a:t>
            </a:r>
            <a:r>
              <a:rPr lang="ru-RU" i="1" dirty="0" smtClean="0">
                <a:effectLst>
                  <a:glow rad="101600">
                    <a:schemeClr val="accent6">
                      <a:satMod val="175000"/>
                      <a:alpha val="40000"/>
                    </a:schemeClr>
                  </a:glow>
                </a:effectLst>
              </a:rPr>
              <a:t>метание)</a:t>
            </a:r>
            <a:endParaRPr lang="ru-RU" dirty="0" smtClean="0">
              <a:effectLst>
                <a:glow rad="101600">
                  <a:schemeClr val="accent6">
                    <a:satMod val="175000"/>
                    <a:alpha val="40000"/>
                  </a:schemeClr>
                </a:glow>
              </a:effectLst>
            </a:endParaRPr>
          </a:p>
          <a:p>
            <a:r>
              <a:rPr lang="ru-RU" b="1" u="sng" dirty="0" smtClean="0">
                <a:effectLst>
                  <a:glow rad="101600">
                    <a:schemeClr val="accent5">
                      <a:satMod val="175000"/>
                      <a:alpha val="40000"/>
                    </a:schemeClr>
                  </a:glow>
                </a:effectLst>
              </a:rPr>
              <a:t>Цель:</a:t>
            </a:r>
            <a:r>
              <a:rPr lang="ru-RU" dirty="0" smtClean="0">
                <a:effectLst>
                  <a:glow rad="101600">
                    <a:schemeClr val="accent5">
                      <a:satMod val="175000"/>
                      <a:alpha val="40000"/>
                    </a:schemeClr>
                  </a:glow>
                </a:effectLst>
              </a:rPr>
              <a:t> Учить соблюдать правило поочерёдности, пока действует один участник, остальные должны сдерживать свои действия. Упражняться в метании мешочка одной рукой в цель; развивать глазомер.</a:t>
            </a:r>
          </a:p>
          <a:p>
            <a:r>
              <a:rPr lang="ru-RU" b="1" u="sng" dirty="0" smtClean="0">
                <a:effectLst>
                  <a:glow rad="101600">
                    <a:schemeClr val="accent5">
                      <a:satMod val="175000"/>
                      <a:alpha val="40000"/>
                    </a:schemeClr>
                  </a:glow>
                </a:effectLst>
              </a:rPr>
              <a:t>Материал:</a:t>
            </a:r>
            <a:r>
              <a:rPr lang="ru-RU" dirty="0" smtClean="0">
                <a:effectLst>
                  <a:glow rad="101600">
                    <a:schemeClr val="accent5">
                      <a:satMod val="175000"/>
                      <a:alpha val="40000"/>
                    </a:schemeClr>
                  </a:glow>
                </a:effectLst>
              </a:rPr>
              <a:t> Круг и мешочек наполненный песком.</a:t>
            </a:r>
          </a:p>
          <a:p>
            <a:r>
              <a:rPr lang="ru-RU" b="1" u="sng" dirty="0" smtClean="0">
                <a:effectLst>
                  <a:glow rad="101600">
                    <a:schemeClr val="accent5">
                      <a:satMod val="175000"/>
                      <a:alpha val="40000"/>
                    </a:schemeClr>
                  </a:glow>
                </a:effectLst>
              </a:rPr>
              <a:t>Ход игры:</a:t>
            </a:r>
            <a:r>
              <a:rPr lang="ru-RU" dirty="0" smtClean="0">
                <a:effectLst>
                  <a:glow rad="101600">
                    <a:schemeClr val="accent5">
                      <a:satMod val="175000"/>
                      <a:alpha val="40000"/>
                    </a:schemeClr>
                  </a:glow>
                </a:effectLst>
              </a:rPr>
              <a:t> Дети строятся в колонну по одному. У первого мешочек с песком он должен бросить его в круг, затем взять мешочек и отдать следующему.</a:t>
            </a:r>
          </a:p>
          <a:p>
            <a:endParaRPr lang="ru-RU" dirty="0"/>
          </a:p>
        </p:txBody>
      </p:sp>
      <p:pic>
        <p:nvPicPr>
          <p:cNvPr id="5" name="Содержимое 4" descr="deva374.jpg"/>
          <p:cNvPicPr>
            <a:picLocks noGrp="1" noChangeAspect="1"/>
          </p:cNvPicPr>
          <p:nvPr>
            <p:ph sz="half" idx="2"/>
          </p:nvPr>
        </p:nvPicPr>
        <p:blipFill>
          <a:blip r:embed="rId2" cstate="email">
            <a:clrChange>
              <a:clrFrom>
                <a:srgbClr val="FFFFFF"/>
              </a:clrFrom>
              <a:clrTo>
                <a:srgbClr val="FFFFFF">
                  <a:alpha val="0"/>
                </a:srgbClr>
              </a:clrTo>
            </a:clrChange>
          </a:blip>
          <a:stretch>
            <a:fillRect/>
          </a:stretch>
        </p:blipFill>
        <p:spPr>
          <a:xfrm>
            <a:off x="5940152" y="1196753"/>
            <a:ext cx="2867808" cy="2581027"/>
          </a:xfrm>
        </p:spPr>
      </p:pic>
      <p:pic>
        <p:nvPicPr>
          <p:cNvPr id="6" name="Рисунок 5" descr="72255-Royalty-Free-RF-Clipart-Illustration-Of-Blue-Rain-Filling-Up-A-Puddle.jpg"/>
          <p:cNvPicPr>
            <a:picLocks noChangeAspect="1"/>
          </p:cNvPicPr>
          <p:nvPr/>
        </p:nvPicPr>
        <p:blipFill>
          <a:blip r:embed="rId3" cstate="email"/>
          <a:srcRect/>
          <a:stretch>
            <a:fillRect/>
          </a:stretch>
        </p:blipFill>
        <p:spPr>
          <a:xfrm>
            <a:off x="5652120" y="3789040"/>
            <a:ext cx="2880320" cy="978222"/>
          </a:xfrm>
          <a:prstGeom prst="ellipse">
            <a:avLst/>
          </a:prstGeom>
          <a:effectLst>
            <a:softEdge rad="127000"/>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00B050">
                <a:alpha val="47000"/>
              </a:srgb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rmAutofit fontScale="90000"/>
          </a:bodyPr>
          <a:lstStyle/>
          <a:p>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Перелет птиц.</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Содержимое 2"/>
          <p:cNvSpPr>
            <a:spLocks noGrp="1"/>
          </p:cNvSpPr>
          <p:nvPr>
            <p:ph sz="half" idx="1"/>
          </p:nvPr>
        </p:nvSpPr>
        <p:spPr>
          <a:xfrm>
            <a:off x="457200" y="548680"/>
            <a:ext cx="4038600" cy="6120680"/>
          </a:xfrm>
        </p:spPr>
        <p:txBody>
          <a:bodyPr>
            <a:normAutofit fontScale="77500" lnSpcReduction="20000"/>
          </a:bodyPr>
          <a:lstStyle/>
          <a:p>
            <a:r>
              <a:rPr lang="ru-RU" i="1" dirty="0" smtClean="0">
                <a:effectLst>
                  <a:glow rad="101600">
                    <a:schemeClr val="accent5">
                      <a:satMod val="175000"/>
                      <a:alpha val="40000"/>
                    </a:schemeClr>
                  </a:glow>
                </a:effectLst>
              </a:rPr>
              <a:t>(</a:t>
            </a:r>
            <a:r>
              <a:rPr lang="ru-RU" i="1" dirty="0" smtClean="0">
                <a:effectLst>
                  <a:glow rad="101600">
                    <a:schemeClr val="accent6">
                      <a:satMod val="175000"/>
                      <a:alpha val="40000"/>
                    </a:schemeClr>
                  </a:glow>
                </a:effectLst>
              </a:rPr>
              <a:t>лазание)</a:t>
            </a:r>
            <a:endParaRPr lang="ru-RU" dirty="0" smtClean="0">
              <a:effectLst>
                <a:glow rad="101600">
                  <a:schemeClr val="accent6">
                    <a:satMod val="175000"/>
                    <a:alpha val="40000"/>
                  </a:schemeClr>
                </a:glow>
              </a:effectLst>
            </a:endParaRPr>
          </a:p>
          <a:p>
            <a:r>
              <a:rPr lang="ru-RU" b="1" u="sng" dirty="0" smtClean="0">
                <a:effectLst>
                  <a:glow rad="101600">
                    <a:schemeClr val="accent5">
                      <a:satMod val="175000"/>
                      <a:alpha val="40000"/>
                    </a:schemeClr>
                  </a:glow>
                </a:effectLst>
              </a:rPr>
              <a:t>Цель:</a:t>
            </a:r>
            <a:r>
              <a:rPr lang="ru-RU" dirty="0" smtClean="0">
                <a:effectLst>
                  <a:glow rad="101600">
                    <a:schemeClr val="accent5">
                      <a:satMod val="175000"/>
                      <a:alpha val="40000"/>
                    </a:schemeClr>
                  </a:glow>
                </a:effectLst>
              </a:rPr>
              <a:t> Развивать реакцию на словесные сигналы. Упражняться в лазание по гимнастической лестнице.</a:t>
            </a:r>
          </a:p>
          <a:p>
            <a:r>
              <a:rPr lang="ru-RU" b="1" u="sng" dirty="0" smtClean="0">
                <a:effectLst>
                  <a:glow rad="101600">
                    <a:schemeClr val="accent5">
                      <a:satMod val="175000"/>
                      <a:alpha val="40000"/>
                    </a:schemeClr>
                  </a:glow>
                </a:effectLst>
              </a:rPr>
              <a:t>Материал:</a:t>
            </a:r>
            <a:r>
              <a:rPr lang="ru-RU" dirty="0" smtClean="0">
                <a:effectLst>
                  <a:glow rad="101600">
                    <a:schemeClr val="accent5">
                      <a:satMod val="175000"/>
                      <a:alpha val="40000"/>
                    </a:schemeClr>
                  </a:glow>
                </a:effectLst>
              </a:rPr>
              <a:t> Гимнастические лестницы, маски птиц.</a:t>
            </a:r>
          </a:p>
          <a:p>
            <a:r>
              <a:rPr lang="ru-RU" b="1" u="sng" dirty="0" smtClean="0">
                <a:effectLst>
                  <a:glow rad="101600">
                    <a:schemeClr val="accent5">
                      <a:satMod val="175000"/>
                      <a:alpha val="40000"/>
                    </a:schemeClr>
                  </a:glow>
                </a:effectLst>
              </a:rPr>
              <a:t>Ход игры:</a:t>
            </a:r>
            <a:r>
              <a:rPr lang="ru-RU" dirty="0" smtClean="0">
                <a:effectLst>
                  <a:glow rad="101600">
                    <a:schemeClr val="accent5">
                      <a:satMod val="175000"/>
                      <a:alpha val="40000"/>
                    </a:schemeClr>
                  </a:glow>
                </a:effectLst>
              </a:rPr>
              <a:t> Дети стоят на одном конце зала, они птицы. На другом конце зала вышка (гимнастическая стенка). По сигналу воспитателя: «Птицы улетают!» - птицы летят расправив крылья. По сигналу «Буря!» - птицы летят на вышку – скрываются от бури на деревьях. После слов: «Буря прекратилась», - птицы снова летят.</a:t>
            </a:r>
            <a:endParaRPr lang="ru-RU" dirty="0">
              <a:effectLst>
                <a:glow rad="101600">
                  <a:schemeClr val="accent5">
                    <a:satMod val="175000"/>
                    <a:alpha val="40000"/>
                  </a:schemeClr>
                </a:glow>
              </a:effectLst>
            </a:endParaRPr>
          </a:p>
        </p:txBody>
      </p:sp>
      <p:pic>
        <p:nvPicPr>
          <p:cNvPr id="5" name="Содержимое 4" descr="domik49.jpg"/>
          <p:cNvPicPr>
            <a:picLocks noGrp="1" noChangeAspect="1"/>
          </p:cNvPicPr>
          <p:nvPr>
            <p:ph sz="half" idx="2"/>
          </p:nvPr>
        </p:nvPicPr>
        <p:blipFill>
          <a:blip r:embed="rId2" cstate="email">
            <a:clrChange>
              <a:clrFrom>
                <a:srgbClr val="FFFFFF"/>
              </a:clrFrom>
              <a:clrTo>
                <a:srgbClr val="FFFFFF">
                  <a:alpha val="0"/>
                </a:srgbClr>
              </a:clrTo>
            </a:clrChange>
          </a:blip>
          <a:stretch>
            <a:fillRect/>
          </a:stretch>
        </p:blipFill>
        <p:spPr>
          <a:xfrm>
            <a:off x="5220074" y="4725144"/>
            <a:ext cx="1583591" cy="1425232"/>
          </a:xfrm>
        </p:spPr>
      </p:pic>
      <p:pic>
        <p:nvPicPr>
          <p:cNvPr id="6" name="Рисунок 5" descr="domik105.jpg"/>
          <p:cNvPicPr>
            <a:picLocks noChangeAspect="1"/>
          </p:cNvPicPr>
          <p:nvPr/>
        </p:nvPicPr>
        <p:blipFill>
          <a:blip r:embed="rId3" cstate="email">
            <a:clrChange>
              <a:clrFrom>
                <a:srgbClr val="FFFFFF"/>
              </a:clrFrom>
              <a:clrTo>
                <a:srgbClr val="FFFFFF">
                  <a:alpha val="0"/>
                </a:srgbClr>
              </a:clrTo>
            </a:clrChange>
          </a:blip>
          <a:stretch>
            <a:fillRect/>
          </a:stretch>
        </p:blipFill>
        <p:spPr>
          <a:xfrm>
            <a:off x="7164288" y="4581128"/>
            <a:ext cx="1335528" cy="1414089"/>
          </a:xfrm>
          <a:prstGeom prst="rect">
            <a:avLst/>
          </a:prstGeom>
        </p:spPr>
      </p:pic>
      <p:pic>
        <p:nvPicPr>
          <p:cNvPr id="7" name="Рисунок 6" descr="derev73.jpg"/>
          <p:cNvPicPr>
            <a:picLocks noChangeAspect="1"/>
          </p:cNvPicPr>
          <p:nvPr/>
        </p:nvPicPr>
        <p:blipFill>
          <a:blip r:embed="rId4" cstate="email">
            <a:clrChange>
              <a:clrFrom>
                <a:srgbClr val="FFFFFF"/>
              </a:clrFrom>
              <a:clrTo>
                <a:srgbClr val="FFFFFF">
                  <a:alpha val="0"/>
                </a:srgbClr>
              </a:clrTo>
            </a:clrChange>
          </a:blip>
          <a:stretch>
            <a:fillRect/>
          </a:stretch>
        </p:blipFill>
        <p:spPr>
          <a:xfrm>
            <a:off x="6228184" y="4509120"/>
            <a:ext cx="1623560" cy="1719064"/>
          </a:xfrm>
          <a:prstGeom prst="rect">
            <a:avLst/>
          </a:prstGeom>
        </p:spPr>
      </p:pic>
      <p:pic>
        <p:nvPicPr>
          <p:cNvPr id="8" name="Рисунок 7" descr="vorob18.jpg"/>
          <p:cNvPicPr>
            <a:picLocks noChangeAspect="1"/>
          </p:cNvPicPr>
          <p:nvPr/>
        </p:nvPicPr>
        <p:blipFill>
          <a:blip r:embed="rId5" cstate="email">
            <a:clrChange>
              <a:clrFrom>
                <a:srgbClr val="FFFFFF"/>
              </a:clrFrom>
              <a:clrTo>
                <a:srgbClr val="FFFFFF">
                  <a:alpha val="0"/>
                </a:srgbClr>
              </a:clrTo>
            </a:clrChange>
          </a:blip>
          <a:stretch>
            <a:fillRect/>
          </a:stretch>
        </p:blipFill>
        <p:spPr>
          <a:xfrm>
            <a:off x="5652120" y="1052736"/>
            <a:ext cx="1632181" cy="1728192"/>
          </a:xfrm>
          <a:prstGeom prst="rect">
            <a:avLst/>
          </a:prstGeom>
        </p:spPr>
      </p:pic>
      <p:pic>
        <p:nvPicPr>
          <p:cNvPr id="9" name="Рисунок 8" descr="ptah119.jpg"/>
          <p:cNvPicPr>
            <a:picLocks noChangeAspect="1"/>
          </p:cNvPicPr>
          <p:nvPr/>
        </p:nvPicPr>
        <p:blipFill>
          <a:blip r:embed="rId6" cstate="email">
            <a:clrChange>
              <a:clrFrom>
                <a:srgbClr val="FFFFFF"/>
              </a:clrFrom>
              <a:clrTo>
                <a:srgbClr val="FFFFFF">
                  <a:alpha val="0"/>
                </a:srgbClr>
              </a:clrTo>
            </a:clrChange>
          </a:blip>
          <a:stretch>
            <a:fillRect/>
          </a:stretch>
        </p:blipFill>
        <p:spPr>
          <a:xfrm>
            <a:off x="6948265" y="908720"/>
            <a:ext cx="1680187" cy="1512168"/>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rgbClr val="00B050">
                <a:alpha val="47000"/>
              </a:srgb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6" name="Рисунок 5" descr="i (10).jpg"/>
          <p:cNvPicPr>
            <a:picLocks noChangeAspect="1"/>
          </p:cNvPicPr>
          <p:nvPr/>
        </p:nvPicPr>
        <p:blipFill>
          <a:blip r:embed="rId2" cstate="email">
            <a:clrChange>
              <a:clrFrom>
                <a:srgbClr val="FFFFFF"/>
              </a:clrFrom>
              <a:clrTo>
                <a:srgbClr val="FFFFFF">
                  <a:alpha val="0"/>
                </a:srgbClr>
              </a:clrTo>
            </a:clrChange>
          </a:blip>
          <a:stretch>
            <a:fillRect/>
          </a:stretch>
        </p:blipFill>
        <p:spPr>
          <a:xfrm>
            <a:off x="6516217" y="2420889"/>
            <a:ext cx="1460748" cy="1690681"/>
          </a:xfrm>
          <a:prstGeom prst="rect">
            <a:avLst/>
          </a:prstGeom>
        </p:spPr>
      </p:pic>
      <p:sp>
        <p:nvSpPr>
          <p:cNvPr id="2" name="Заголовок 1"/>
          <p:cNvSpPr>
            <a:spLocks noGrp="1"/>
          </p:cNvSpPr>
          <p:nvPr>
            <p:ph type="title"/>
          </p:nvPr>
        </p:nvSpPr>
        <p:spPr>
          <a:xfrm>
            <a:off x="457200" y="0"/>
            <a:ext cx="8229600" cy="548680"/>
          </a:xfrm>
        </p:spPr>
        <p:txBody>
          <a:bodyPr>
            <a:normAutofit fontScale="90000"/>
          </a:bodyPr>
          <a:lstStyle/>
          <a:p>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Перебежки на перегонки.</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Содержимое 2"/>
          <p:cNvSpPr>
            <a:spLocks noGrp="1"/>
          </p:cNvSpPr>
          <p:nvPr>
            <p:ph sz="half" idx="1"/>
          </p:nvPr>
        </p:nvSpPr>
        <p:spPr>
          <a:xfrm>
            <a:off x="457200" y="476672"/>
            <a:ext cx="4038600" cy="6048672"/>
          </a:xfrm>
        </p:spPr>
        <p:txBody>
          <a:bodyPr>
            <a:normAutofit fontScale="92500" lnSpcReduction="10000"/>
          </a:bodyPr>
          <a:lstStyle/>
          <a:p>
            <a:r>
              <a:rPr lang="ru-RU" i="1" dirty="0" smtClean="0">
                <a:effectLst>
                  <a:glow rad="101600">
                    <a:schemeClr val="accent5">
                      <a:satMod val="175000"/>
                      <a:alpha val="40000"/>
                    </a:schemeClr>
                  </a:glow>
                </a:effectLst>
              </a:rPr>
              <a:t>(</a:t>
            </a:r>
            <a:r>
              <a:rPr lang="ru-RU" i="1" dirty="0" smtClean="0">
                <a:effectLst>
                  <a:glow rad="101600">
                    <a:schemeClr val="accent6">
                      <a:satMod val="175000"/>
                      <a:alpha val="40000"/>
                    </a:schemeClr>
                  </a:glow>
                </a:effectLst>
              </a:rPr>
              <a:t>Бег)</a:t>
            </a:r>
            <a:endParaRPr lang="ru-RU" dirty="0" smtClean="0">
              <a:effectLst>
                <a:glow rad="101600">
                  <a:schemeClr val="accent6">
                    <a:satMod val="175000"/>
                    <a:alpha val="40000"/>
                  </a:schemeClr>
                </a:glow>
              </a:effectLst>
            </a:endParaRPr>
          </a:p>
          <a:p>
            <a:r>
              <a:rPr lang="ru-RU" b="1" u="sng" dirty="0" smtClean="0">
                <a:effectLst>
                  <a:glow rad="101600">
                    <a:schemeClr val="accent5">
                      <a:satMod val="175000"/>
                      <a:alpha val="40000"/>
                    </a:schemeClr>
                  </a:glow>
                </a:effectLst>
              </a:rPr>
              <a:t>Цель:</a:t>
            </a:r>
            <a:r>
              <a:rPr lang="ru-RU" dirty="0" smtClean="0">
                <a:effectLst>
                  <a:glow rad="101600">
                    <a:schemeClr val="accent5">
                      <a:satMod val="175000"/>
                      <a:alpha val="40000"/>
                    </a:schemeClr>
                  </a:glow>
                </a:effectLst>
              </a:rPr>
              <a:t> Приучать детей действовать по сигналу, упражняться в беге на коротких дистанциях. </a:t>
            </a:r>
          </a:p>
          <a:p>
            <a:r>
              <a:rPr lang="ru-RU" b="1" u="sng" dirty="0" smtClean="0">
                <a:effectLst>
                  <a:glow rad="101600">
                    <a:schemeClr val="accent5">
                      <a:satMod val="175000"/>
                      <a:alpha val="40000"/>
                    </a:schemeClr>
                  </a:glow>
                </a:effectLst>
              </a:rPr>
              <a:t>Материал:</a:t>
            </a:r>
            <a:r>
              <a:rPr lang="ru-RU" dirty="0" smtClean="0">
                <a:effectLst>
                  <a:glow rad="101600">
                    <a:schemeClr val="accent5">
                      <a:satMod val="175000"/>
                      <a:alpha val="40000"/>
                    </a:schemeClr>
                  </a:glow>
                </a:effectLst>
              </a:rPr>
              <a:t> </a:t>
            </a:r>
          </a:p>
          <a:p>
            <a:r>
              <a:rPr lang="ru-RU" b="1" u="sng" dirty="0" smtClean="0">
                <a:effectLst>
                  <a:glow rad="101600">
                    <a:schemeClr val="accent5">
                      <a:satMod val="175000"/>
                      <a:alpha val="40000"/>
                    </a:schemeClr>
                  </a:glow>
                </a:effectLst>
              </a:rPr>
              <a:t>Ход игры</a:t>
            </a:r>
            <a:r>
              <a:rPr lang="ru-RU" b="1" dirty="0" smtClean="0">
                <a:effectLst>
                  <a:glow rad="101600">
                    <a:schemeClr val="accent5">
                      <a:satMod val="175000"/>
                      <a:alpha val="40000"/>
                    </a:schemeClr>
                  </a:glow>
                </a:effectLst>
              </a:rPr>
              <a:t>: </a:t>
            </a:r>
            <a:r>
              <a:rPr lang="ru-RU" dirty="0" smtClean="0">
                <a:effectLst>
                  <a:glow rad="101600">
                    <a:schemeClr val="accent5">
                      <a:satMod val="175000"/>
                      <a:alpha val="40000"/>
                    </a:schemeClr>
                  </a:glow>
                </a:effectLst>
              </a:rPr>
              <a:t>Несколько детей становятся в ряд лицом к кустику, до которого надо бежать. По сигналу воспитателя: «Раз, два, три – беги!» - дети бегут до куста, а затем возвращаются шагом.</a:t>
            </a:r>
            <a:endParaRPr lang="ru-RU" dirty="0">
              <a:effectLst>
                <a:glow rad="101600">
                  <a:schemeClr val="accent5">
                    <a:satMod val="175000"/>
                    <a:alpha val="40000"/>
                  </a:schemeClr>
                </a:glow>
              </a:effectLst>
            </a:endParaRPr>
          </a:p>
        </p:txBody>
      </p:sp>
      <p:pic>
        <p:nvPicPr>
          <p:cNvPr id="5" name="Содержимое 4" descr="i (4).jpg"/>
          <p:cNvPicPr>
            <a:picLocks noGrp="1" noChangeAspect="1"/>
          </p:cNvPicPr>
          <p:nvPr>
            <p:ph sz="half" idx="2"/>
          </p:nvPr>
        </p:nvPicPr>
        <p:blipFill>
          <a:blip r:embed="rId3" cstate="email">
            <a:clrChange>
              <a:clrFrom>
                <a:srgbClr val="FFFFFF"/>
              </a:clrFrom>
              <a:clrTo>
                <a:srgbClr val="FFFFFF">
                  <a:alpha val="0"/>
                </a:srgbClr>
              </a:clrTo>
            </a:clrChange>
          </a:blip>
          <a:stretch>
            <a:fillRect/>
          </a:stretch>
        </p:blipFill>
        <p:spPr>
          <a:xfrm>
            <a:off x="4644008" y="3573017"/>
            <a:ext cx="2749624" cy="1909461"/>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rgbClr val="00B050">
                <a:alpha val="47000"/>
              </a:srgb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8229600" cy="692696"/>
          </a:xfrm>
        </p:spPr>
        <p:txBody>
          <a:bodyPr>
            <a:normAutofit fontScale="90000"/>
          </a:bodyPr>
          <a:lstStyle/>
          <a:p>
            <a:r>
              <a:rPr lang="ru-RU"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Не забегай в круг.</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Содержимое 2"/>
          <p:cNvSpPr>
            <a:spLocks noGrp="1"/>
          </p:cNvSpPr>
          <p:nvPr>
            <p:ph sz="half" idx="1"/>
          </p:nvPr>
        </p:nvSpPr>
        <p:spPr>
          <a:xfrm>
            <a:off x="457200" y="548680"/>
            <a:ext cx="4038600" cy="5976664"/>
          </a:xfrm>
        </p:spPr>
        <p:txBody>
          <a:bodyPr>
            <a:normAutofit fontScale="85000" lnSpcReduction="10000"/>
          </a:bodyPr>
          <a:lstStyle/>
          <a:p>
            <a:r>
              <a:rPr lang="ru-RU" i="1" dirty="0" smtClean="0">
                <a:effectLst>
                  <a:glow rad="101600">
                    <a:schemeClr val="accent1">
                      <a:satMod val="175000"/>
                      <a:alpha val="40000"/>
                    </a:schemeClr>
                  </a:glow>
                </a:effectLst>
              </a:rPr>
              <a:t>(</a:t>
            </a:r>
            <a:r>
              <a:rPr lang="ru-RU" i="1" dirty="0" smtClean="0">
                <a:effectLst>
                  <a:glow rad="101600">
                    <a:schemeClr val="accent6">
                      <a:satMod val="175000"/>
                      <a:alpha val="40000"/>
                    </a:schemeClr>
                  </a:glow>
                </a:effectLst>
              </a:rPr>
              <a:t>бег)</a:t>
            </a:r>
            <a:endParaRPr lang="ru-RU" dirty="0" smtClean="0">
              <a:effectLst>
                <a:glow rad="101600">
                  <a:schemeClr val="accent6">
                    <a:satMod val="175000"/>
                    <a:alpha val="40000"/>
                  </a:schemeClr>
                </a:glow>
              </a:effectLst>
            </a:endParaRPr>
          </a:p>
          <a:p>
            <a:r>
              <a:rPr lang="ru-RU" i="1" dirty="0" smtClean="0">
                <a:effectLst>
                  <a:glow rad="101600">
                    <a:schemeClr val="accent1">
                      <a:satMod val="175000"/>
                      <a:alpha val="40000"/>
                    </a:schemeClr>
                  </a:glow>
                </a:effectLst>
              </a:rPr>
              <a:t>  </a:t>
            </a:r>
            <a:r>
              <a:rPr lang="ru-RU" b="1" u="sng" dirty="0" smtClean="0">
                <a:effectLst>
                  <a:glow rad="101600">
                    <a:schemeClr val="accent1">
                      <a:satMod val="175000"/>
                      <a:alpha val="40000"/>
                    </a:schemeClr>
                  </a:glow>
                </a:effectLst>
              </a:rPr>
              <a:t>Цель: </a:t>
            </a:r>
            <a:r>
              <a:rPr lang="ru-RU" dirty="0" smtClean="0">
                <a:effectLst>
                  <a:glow rad="101600">
                    <a:schemeClr val="accent1">
                      <a:satMod val="175000"/>
                      <a:alpha val="40000"/>
                    </a:schemeClr>
                  </a:glow>
                </a:effectLst>
              </a:rPr>
              <a:t> Развивать ловкость и сноровку.</a:t>
            </a:r>
          </a:p>
          <a:p>
            <a:r>
              <a:rPr lang="ru-RU" b="1" u="sng" dirty="0" smtClean="0">
                <a:effectLst>
                  <a:glow rad="101600">
                    <a:schemeClr val="accent1">
                      <a:satMod val="175000"/>
                      <a:alpha val="40000"/>
                    </a:schemeClr>
                  </a:glow>
                </a:effectLst>
              </a:rPr>
              <a:t>Материал: </a:t>
            </a:r>
            <a:r>
              <a:rPr lang="ru-RU" dirty="0" smtClean="0">
                <a:effectLst>
                  <a:glow rad="101600">
                    <a:schemeClr val="accent1">
                      <a:satMod val="175000"/>
                      <a:alpha val="40000"/>
                    </a:schemeClr>
                  </a:glow>
                </a:effectLst>
              </a:rPr>
              <a:t> Чертится круг или делается из верёвки.</a:t>
            </a:r>
          </a:p>
          <a:p>
            <a:r>
              <a:rPr lang="ru-RU" b="1" u="sng" dirty="0" smtClean="0">
                <a:effectLst>
                  <a:glow rad="101600">
                    <a:schemeClr val="accent1">
                      <a:satMod val="175000"/>
                      <a:alpha val="40000"/>
                    </a:schemeClr>
                  </a:glow>
                </a:effectLst>
              </a:rPr>
              <a:t>Ход игры:</a:t>
            </a:r>
            <a:r>
              <a:rPr lang="ru-RU" dirty="0" smtClean="0">
                <a:effectLst>
                  <a:glow rad="101600">
                    <a:schemeClr val="accent1">
                      <a:satMod val="175000"/>
                      <a:alpha val="40000"/>
                    </a:schemeClr>
                  </a:glow>
                </a:effectLst>
              </a:rPr>
              <a:t>  Дети располагаются за линией круга на одной стороне, воспитатель становится в центр круга. Дети перебегают на другую сторону, забегая в круг и быстро выбегая из него, а воспитатель ловит только тех, кто не успел выбежать из круга.</a:t>
            </a:r>
          </a:p>
          <a:p>
            <a:endParaRPr lang="ru-RU" dirty="0"/>
          </a:p>
        </p:txBody>
      </p:sp>
      <p:pic>
        <p:nvPicPr>
          <p:cNvPr id="5" name="Содержимое 4" descr="deva374.jpg"/>
          <p:cNvPicPr>
            <a:picLocks noGrp="1" noChangeAspect="1"/>
          </p:cNvPicPr>
          <p:nvPr>
            <p:ph sz="half" idx="2"/>
          </p:nvPr>
        </p:nvPicPr>
        <p:blipFill>
          <a:blip r:embed="rId2" cstate="email">
            <a:clrChange>
              <a:clrFrom>
                <a:srgbClr val="FFFFFF"/>
              </a:clrFrom>
              <a:clrTo>
                <a:srgbClr val="FFFFFF">
                  <a:alpha val="0"/>
                </a:srgbClr>
              </a:clrTo>
            </a:clrChange>
          </a:blip>
          <a:stretch>
            <a:fillRect/>
          </a:stretch>
        </p:blipFill>
        <p:spPr>
          <a:xfrm>
            <a:off x="5397501" y="1990314"/>
            <a:ext cx="3350964" cy="3015868"/>
          </a:xfrm>
        </p:spPr>
      </p:pic>
      <p:pic>
        <p:nvPicPr>
          <p:cNvPr id="6" name="Рисунок 5" descr="72255-Royalty-Free-RF-Clipart-Illustration-Of-Blue-Rain-Filling-Up-A-Puddle.jpg"/>
          <p:cNvPicPr>
            <a:picLocks noChangeAspect="1"/>
          </p:cNvPicPr>
          <p:nvPr/>
        </p:nvPicPr>
        <p:blipFill>
          <a:blip r:embed="rId3" cstate="email"/>
          <a:srcRect/>
          <a:stretch>
            <a:fillRect/>
          </a:stretch>
        </p:blipFill>
        <p:spPr>
          <a:xfrm>
            <a:off x="5364088" y="5085184"/>
            <a:ext cx="2880320" cy="978222"/>
          </a:xfrm>
          <a:prstGeom prst="ellipse">
            <a:avLst/>
          </a:prstGeom>
          <a:effectLst>
            <a:softEdge rad="127000"/>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Цветные автомобили.</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(бег)</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548680"/>
            <a:ext cx="5050904" cy="6120680"/>
          </a:xfrm>
        </p:spPr>
        <p:txBody>
          <a:bodyPr>
            <a:noAutofit/>
          </a:bodyPr>
          <a:lstStyle/>
          <a:p>
            <a:r>
              <a:rPr lang="ru-RU" sz="2000" b="1" u="sng" dirty="0" smtClean="0">
                <a:effectLst>
                  <a:glow rad="228600">
                    <a:schemeClr val="accent5">
                      <a:satMod val="175000"/>
                      <a:alpha val="40000"/>
                    </a:schemeClr>
                  </a:glow>
                </a:effectLst>
              </a:rPr>
              <a:t>Цель:</a:t>
            </a:r>
            <a:r>
              <a:rPr lang="ru-RU" sz="2000" dirty="0" smtClean="0">
                <a:effectLst>
                  <a:glow rad="228600">
                    <a:schemeClr val="accent5">
                      <a:satMod val="175000"/>
                      <a:alpha val="40000"/>
                    </a:schemeClr>
                  </a:glow>
                </a:effectLst>
              </a:rPr>
              <a:t> Учить детей выполнять функцию водителя. Развивать реакцию на цветовой сигнал. Упражняться в лёгком беге с поворотом влево – вправо.</a:t>
            </a:r>
          </a:p>
          <a:p>
            <a:r>
              <a:rPr lang="ru-RU" sz="2000" b="1" u="sng" dirty="0" smtClean="0">
                <a:effectLst>
                  <a:glow rad="228600">
                    <a:schemeClr val="accent5">
                      <a:satMod val="175000"/>
                      <a:alpha val="40000"/>
                    </a:schemeClr>
                  </a:glow>
                </a:effectLst>
              </a:rPr>
              <a:t>Материал:</a:t>
            </a:r>
            <a:r>
              <a:rPr lang="ru-RU" sz="2000" dirty="0" smtClean="0">
                <a:effectLst>
                  <a:glow rad="228600">
                    <a:schemeClr val="accent5">
                      <a:satMod val="175000"/>
                      <a:alpha val="40000"/>
                    </a:schemeClr>
                  </a:glow>
                </a:effectLst>
              </a:rPr>
              <a:t> рули синие, жёлтые, зелёные. Флажки таких же цветов. </a:t>
            </a:r>
          </a:p>
          <a:p>
            <a:r>
              <a:rPr lang="ru-RU" sz="2000" b="1" u="sng" dirty="0" smtClean="0">
                <a:effectLst>
                  <a:glow rad="228600">
                    <a:schemeClr val="accent5">
                      <a:satMod val="175000"/>
                      <a:alpha val="40000"/>
                    </a:schemeClr>
                  </a:glow>
                </a:effectLst>
              </a:rPr>
              <a:t>Ход игры: </a:t>
            </a:r>
            <a:r>
              <a:rPr lang="ru-RU" sz="2000" dirty="0" smtClean="0">
                <a:effectLst>
                  <a:glow rad="228600">
                    <a:schemeClr val="accent5">
                      <a:satMod val="175000"/>
                      <a:alpha val="40000"/>
                    </a:schemeClr>
                  </a:glow>
                </a:effectLst>
              </a:rPr>
              <a:t> Дети размещаются вдоль стены комнаты или по краю площадки. Они автомобили. Каждому из них даётся флажок или руль какого-либо цвета. Воспитатель стоит лицом к играющим в центре комнаты (площадки). Он держит в руке 3 цветных флажка. Когда воспитатель поднимает флажок какого-нибудь цвета, то дети с таким же цветом руля (флажка) бегут по площадке, изображая автомобиль. Когда воспитатель опускает флажок, то дети останавливаются и направляются каждый в свой гараж.</a:t>
            </a:r>
            <a:endParaRPr lang="ru-RU" sz="2000" dirty="0">
              <a:effectLst>
                <a:glow rad="228600">
                  <a:schemeClr val="accent5">
                    <a:satMod val="175000"/>
                    <a:alpha val="40000"/>
                  </a:schemeClr>
                </a:glow>
              </a:effectLst>
            </a:endParaRPr>
          </a:p>
        </p:txBody>
      </p:sp>
      <p:pic>
        <p:nvPicPr>
          <p:cNvPr id="5" name="Содержимое 4" descr="images (1).jpg"/>
          <p:cNvPicPr>
            <a:picLocks noGrp="1" noChangeAspect="1"/>
          </p:cNvPicPr>
          <p:nvPr>
            <p:ph sz="half" idx="2"/>
          </p:nvPr>
        </p:nvPicPr>
        <p:blipFill>
          <a:blip r:embed="rId2" cstate="email">
            <a:clrChange>
              <a:clrFrom>
                <a:srgbClr val="FFFFFF"/>
              </a:clrFrom>
              <a:clrTo>
                <a:srgbClr val="FFFFFF">
                  <a:alpha val="0"/>
                </a:srgbClr>
              </a:clrTo>
            </a:clrChange>
          </a:blip>
          <a:stretch>
            <a:fillRect/>
          </a:stretch>
        </p:blipFill>
        <p:spPr>
          <a:xfrm>
            <a:off x="6228185" y="764705"/>
            <a:ext cx="2170187" cy="1018929"/>
          </a:xfrm>
        </p:spPr>
      </p:pic>
      <p:pic>
        <p:nvPicPr>
          <p:cNvPr id="6" name="Рисунок 5" descr="i (6).jpg"/>
          <p:cNvPicPr>
            <a:picLocks noChangeAspect="1"/>
          </p:cNvPicPr>
          <p:nvPr/>
        </p:nvPicPr>
        <p:blipFill>
          <a:blip r:embed="rId3" cstate="email">
            <a:clrChange>
              <a:clrFrom>
                <a:srgbClr val="FFFFFF"/>
              </a:clrFrom>
              <a:clrTo>
                <a:srgbClr val="FFFFFF">
                  <a:alpha val="0"/>
                </a:srgbClr>
              </a:clrTo>
            </a:clrChange>
          </a:blip>
          <a:stretch>
            <a:fillRect/>
          </a:stretch>
        </p:blipFill>
        <p:spPr>
          <a:xfrm>
            <a:off x="6660232" y="1916832"/>
            <a:ext cx="1914525" cy="1428750"/>
          </a:xfrm>
          <a:prstGeom prst="rect">
            <a:avLst/>
          </a:prstGeom>
        </p:spPr>
      </p:pic>
      <p:pic>
        <p:nvPicPr>
          <p:cNvPr id="7" name="Рисунок 6" descr="tehno04.jpg"/>
          <p:cNvPicPr>
            <a:picLocks noChangeAspect="1"/>
          </p:cNvPicPr>
          <p:nvPr/>
        </p:nvPicPr>
        <p:blipFill>
          <a:blip r:embed="rId4" cstate="email">
            <a:clrChange>
              <a:clrFrom>
                <a:srgbClr val="FFFFFF"/>
              </a:clrFrom>
              <a:clrTo>
                <a:srgbClr val="FFFFFF">
                  <a:alpha val="0"/>
                </a:srgbClr>
              </a:clrTo>
            </a:clrChange>
          </a:blip>
          <a:stretch>
            <a:fillRect/>
          </a:stretch>
        </p:blipFill>
        <p:spPr>
          <a:xfrm>
            <a:off x="6300192" y="3068961"/>
            <a:ext cx="2540000" cy="1651000"/>
          </a:xfrm>
          <a:prstGeom prst="rect">
            <a:avLst/>
          </a:prstGeom>
        </p:spPr>
      </p:pic>
      <p:pic>
        <p:nvPicPr>
          <p:cNvPr id="8" name="Рисунок 7" descr="tehno23.jpg"/>
          <p:cNvPicPr>
            <a:picLocks noChangeAspect="1"/>
          </p:cNvPicPr>
          <p:nvPr/>
        </p:nvPicPr>
        <p:blipFill>
          <a:blip r:embed="rId5" cstate="email">
            <a:clrChange>
              <a:clrFrom>
                <a:srgbClr val="FFFFFF"/>
              </a:clrFrom>
              <a:clrTo>
                <a:srgbClr val="FFFFFF">
                  <a:alpha val="0"/>
                </a:srgbClr>
              </a:clrTo>
            </a:clrChange>
          </a:blip>
          <a:stretch>
            <a:fillRect/>
          </a:stretch>
        </p:blipFill>
        <p:spPr>
          <a:xfrm>
            <a:off x="6042117" y="4365104"/>
            <a:ext cx="3101883" cy="2016224"/>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Воробушки и кот.</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(бег, прыжки)</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476672"/>
            <a:ext cx="5842992" cy="6120680"/>
          </a:xfrm>
        </p:spPr>
        <p:txBody>
          <a:bodyPr>
            <a:normAutofit fontScale="62500" lnSpcReduction="20000"/>
          </a:bodyPr>
          <a:lstStyle/>
          <a:p>
            <a:r>
              <a:rPr lang="ru-RU" b="1" u="sng" dirty="0" smtClean="0">
                <a:effectLst>
                  <a:glow rad="139700">
                    <a:schemeClr val="accent5">
                      <a:satMod val="175000"/>
                      <a:alpha val="40000"/>
                    </a:schemeClr>
                  </a:glow>
                </a:effectLst>
              </a:rPr>
              <a:t>Задачи:</a:t>
            </a:r>
            <a:r>
              <a:rPr lang="ru-RU" dirty="0" smtClean="0">
                <a:effectLst>
                  <a:glow rad="139700">
                    <a:schemeClr val="accent5">
                      <a:satMod val="175000"/>
                      <a:alpha val="40000"/>
                    </a:schemeClr>
                  </a:glow>
                </a:effectLst>
              </a:rPr>
              <a:t> Развивать у детей умение размещаться в пространстве и двигаться в коллективе, не задевая друг друга. Действовать по сигналу, упражнять в прыжках в глубину, с места в длину, в быстром беге.</a:t>
            </a:r>
          </a:p>
          <a:p>
            <a:r>
              <a:rPr lang="ru-RU" b="1" u="sng" dirty="0" smtClean="0">
                <a:effectLst>
                  <a:glow rad="139700">
                    <a:schemeClr val="accent5">
                      <a:satMod val="175000"/>
                      <a:alpha val="40000"/>
                    </a:schemeClr>
                  </a:glow>
                </a:effectLst>
              </a:rPr>
              <a:t>Описание:</a:t>
            </a:r>
            <a:r>
              <a:rPr lang="ru-RU" dirty="0" smtClean="0">
                <a:effectLst>
                  <a:glow rad="139700">
                    <a:schemeClr val="accent5">
                      <a:satMod val="175000"/>
                      <a:alpha val="40000"/>
                    </a:schemeClr>
                  </a:glow>
                </a:effectLst>
              </a:rPr>
              <a:t> Дети вдоль стен: на скамейках, на больших кубах или в обручах. Это воробушки на крыше или в гнездышках. Поодаль сидит кошка – воспитатель. «Воробушки полетели!» - говорит воспитатель. Воробушки спрыгивают с крыши, расправив крылья – руки в стороны. Бегают в рассыпную по всей комнате. «Кошка спит». Просыпается, произносит «мяу – </a:t>
            </a:r>
            <a:r>
              <a:rPr lang="ru-RU" dirty="0" err="1" smtClean="0">
                <a:effectLst>
                  <a:glow rad="139700">
                    <a:schemeClr val="accent5">
                      <a:satMod val="175000"/>
                      <a:alpha val="40000"/>
                    </a:schemeClr>
                  </a:glow>
                </a:effectLst>
              </a:rPr>
              <a:t>мяу</a:t>
            </a:r>
            <a:r>
              <a:rPr lang="ru-RU" dirty="0" smtClean="0">
                <a:effectLst>
                  <a:glow rad="139700">
                    <a:schemeClr val="accent5">
                      <a:satMod val="175000"/>
                      <a:alpha val="40000"/>
                    </a:schemeClr>
                  </a:glow>
                </a:effectLst>
              </a:rPr>
              <a:t>!», бежит догонять воробушков, которые прячутся, заняв свои места.  Пойманных воробушков кошка отводит к себе в дом. </a:t>
            </a:r>
          </a:p>
          <a:p>
            <a:r>
              <a:rPr lang="ru-RU" b="1" u="sng" dirty="0" smtClean="0">
                <a:effectLst>
                  <a:glow rad="139700">
                    <a:schemeClr val="accent5">
                      <a:satMod val="175000"/>
                      <a:alpha val="40000"/>
                    </a:schemeClr>
                  </a:glow>
                </a:effectLst>
              </a:rPr>
              <a:t>Правила: </a:t>
            </a:r>
            <a:endParaRPr lang="ru-RU" dirty="0" smtClean="0">
              <a:effectLst>
                <a:glow rad="139700">
                  <a:schemeClr val="accent5">
                    <a:satMod val="175000"/>
                    <a:alpha val="40000"/>
                  </a:schemeClr>
                </a:glow>
              </a:effectLst>
            </a:endParaRPr>
          </a:p>
          <a:p>
            <a:pPr lvl="0"/>
            <a:r>
              <a:rPr lang="ru-RU" dirty="0" smtClean="0">
                <a:effectLst>
                  <a:glow rad="139700">
                    <a:schemeClr val="accent5">
                      <a:satMod val="175000"/>
                      <a:alpha val="40000"/>
                    </a:schemeClr>
                  </a:glow>
                </a:effectLst>
              </a:rPr>
              <a:t>Воробушки спрыгивают по сигналу воспитателя «Воробушки, полетели!».</a:t>
            </a:r>
          </a:p>
          <a:p>
            <a:pPr lvl="0"/>
            <a:r>
              <a:rPr lang="ru-RU" dirty="0" smtClean="0">
                <a:effectLst>
                  <a:glow rad="139700">
                    <a:schemeClr val="accent5">
                      <a:satMod val="175000"/>
                      <a:alpha val="40000"/>
                    </a:schemeClr>
                  </a:glow>
                </a:effectLst>
              </a:rPr>
              <a:t>Воробушки возвращаются на места. Когда кошка произносит «Мяу!».</a:t>
            </a:r>
          </a:p>
          <a:p>
            <a:r>
              <a:rPr lang="ru-RU" dirty="0" smtClean="0">
                <a:effectLst>
                  <a:glow rad="139700">
                    <a:schemeClr val="accent5">
                      <a:satMod val="175000"/>
                      <a:alpha val="40000"/>
                    </a:schemeClr>
                  </a:glow>
                </a:effectLst>
              </a:rPr>
              <a:t> </a:t>
            </a:r>
          </a:p>
          <a:p>
            <a:r>
              <a:rPr lang="ru-RU" b="1" u="sng" dirty="0" smtClean="0">
                <a:effectLst>
                  <a:glow rad="139700">
                    <a:schemeClr val="accent5">
                      <a:satMod val="175000"/>
                      <a:alpha val="40000"/>
                    </a:schemeClr>
                  </a:glow>
                </a:effectLst>
              </a:rPr>
              <a:t>Варианты</a:t>
            </a:r>
            <a:r>
              <a:rPr lang="ru-RU" dirty="0" smtClean="0">
                <a:effectLst>
                  <a:glow rad="139700">
                    <a:schemeClr val="accent5">
                      <a:satMod val="175000"/>
                      <a:alpha val="40000"/>
                    </a:schemeClr>
                  </a:glow>
                </a:effectLst>
              </a:rPr>
              <a:t>: Ввести второго кота. Воробушки клюют зернышки.</a:t>
            </a:r>
          </a:p>
          <a:p>
            <a:endParaRPr lang="ru-RU" dirty="0">
              <a:effectLst>
                <a:glow rad="101600">
                  <a:schemeClr val="accent5">
                    <a:satMod val="175000"/>
                    <a:alpha val="40000"/>
                  </a:schemeClr>
                </a:glow>
              </a:effectLst>
            </a:endParaRPr>
          </a:p>
        </p:txBody>
      </p:sp>
      <p:pic>
        <p:nvPicPr>
          <p:cNvPr id="6" name="Рисунок 5" descr="kosh392.gif"/>
          <p:cNvPicPr>
            <a:picLocks noChangeAspect="1"/>
          </p:cNvPicPr>
          <p:nvPr/>
        </p:nvPicPr>
        <p:blipFill>
          <a:blip r:embed="rId2" cstate="email"/>
          <a:stretch>
            <a:fillRect/>
          </a:stretch>
        </p:blipFill>
        <p:spPr>
          <a:xfrm>
            <a:off x="7604770" y="2492897"/>
            <a:ext cx="1539231" cy="2004579"/>
          </a:xfrm>
          <a:prstGeom prst="rect">
            <a:avLst/>
          </a:prstGeom>
        </p:spPr>
      </p:pic>
      <p:pic>
        <p:nvPicPr>
          <p:cNvPr id="8" name="Содержимое 7" descr="vorob06.jpg"/>
          <p:cNvPicPr>
            <a:picLocks noGrp="1" noChangeAspect="1"/>
          </p:cNvPicPr>
          <p:nvPr>
            <p:ph sz="half" idx="2"/>
          </p:nvPr>
        </p:nvPicPr>
        <p:blipFill>
          <a:blip r:embed="rId3" cstate="email">
            <a:clrChange>
              <a:clrFrom>
                <a:srgbClr val="FFFFFF"/>
              </a:clrFrom>
              <a:clrTo>
                <a:srgbClr val="FFFFFF">
                  <a:alpha val="0"/>
                </a:srgbClr>
              </a:clrTo>
            </a:clrChange>
          </a:blip>
          <a:stretch>
            <a:fillRect/>
          </a:stretch>
        </p:blipFill>
        <p:spPr>
          <a:xfrm>
            <a:off x="7615827" y="4725145"/>
            <a:ext cx="960107" cy="864096"/>
          </a:xfrm>
        </p:spPr>
      </p:pic>
      <p:pic>
        <p:nvPicPr>
          <p:cNvPr id="9" name="Рисунок 8" descr="vorob07.jpg"/>
          <p:cNvPicPr>
            <a:picLocks noChangeAspect="1"/>
          </p:cNvPicPr>
          <p:nvPr/>
        </p:nvPicPr>
        <p:blipFill>
          <a:blip r:embed="rId4" cstate="email">
            <a:clrChange>
              <a:clrFrom>
                <a:srgbClr val="FFFFFF"/>
              </a:clrFrom>
              <a:clrTo>
                <a:srgbClr val="FFFFFF">
                  <a:alpha val="0"/>
                </a:srgbClr>
              </a:clrTo>
            </a:clrChange>
          </a:blip>
          <a:stretch>
            <a:fillRect/>
          </a:stretch>
        </p:blipFill>
        <p:spPr>
          <a:xfrm>
            <a:off x="6638992" y="4293097"/>
            <a:ext cx="884097" cy="936103"/>
          </a:xfrm>
          <a:prstGeom prst="rect">
            <a:avLst/>
          </a:prstGeom>
        </p:spPr>
      </p:pic>
      <p:pic>
        <p:nvPicPr>
          <p:cNvPr id="10" name="Рисунок 9" descr="vorob07.jpg"/>
          <p:cNvPicPr>
            <a:picLocks noChangeAspect="1"/>
          </p:cNvPicPr>
          <p:nvPr/>
        </p:nvPicPr>
        <p:blipFill>
          <a:blip r:embed="rId5" cstate="email">
            <a:clrChange>
              <a:clrFrom>
                <a:srgbClr val="FFFFFF"/>
              </a:clrFrom>
              <a:clrTo>
                <a:srgbClr val="FFFFFF">
                  <a:alpha val="0"/>
                </a:srgbClr>
              </a:clrTo>
            </a:clrChange>
          </a:blip>
          <a:stretch>
            <a:fillRect/>
          </a:stretch>
        </p:blipFill>
        <p:spPr>
          <a:xfrm>
            <a:off x="6588224" y="3140970"/>
            <a:ext cx="1006872" cy="1066100"/>
          </a:xfrm>
          <a:prstGeom prst="rect">
            <a:avLst/>
          </a:prstGeom>
        </p:spPr>
      </p:pic>
      <p:pic>
        <p:nvPicPr>
          <p:cNvPr id="11" name="Содержимое 7" descr="vorob06.jpg"/>
          <p:cNvPicPr>
            <a:picLocks noChangeAspect="1"/>
          </p:cNvPicPr>
          <p:nvPr/>
        </p:nvPicPr>
        <p:blipFill>
          <a:blip r:embed="rId6" cstate="email">
            <a:clrChange>
              <a:clrFrom>
                <a:srgbClr val="FFFFFF"/>
              </a:clrFrom>
              <a:clrTo>
                <a:srgbClr val="FFFFFF">
                  <a:alpha val="0"/>
                </a:srgbClr>
              </a:clrTo>
            </a:clrChange>
          </a:blip>
          <a:stretch>
            <a:fillRect/>
          </a:stretch>
        </p:blipFill>
        <p:spPr>
          <a:xfrm>
            <a:off x="6311683" y="5157193"/>
            <a:ext cx="1040116" cy="936104"/>
          </a:xfrm>
          <a:prstGeom prst="rect">
            <a:avLst/>
          </a:prstGeom>
        </p:spPr>
      </p:pic>
      <p:pic>
        <p:nvPicPr>
          <p:cNvPr id="12" name="Содержимое 7" descr="vorob06.jpg"/>
          <p:cNvPicPr>
            <a:picLocks noChangeAspect="1"/>
          </p:cNvPicPr>
          <p:nvPr/>
        </p:nvPicPr>
        <p:blipFill>
          <a:blip r:embed="rId6" cstate="email">
            <a:clrChange>
              <a:clrFrom>
                <a:srgbClr val="FFFFFF"/>
              </a:clrFrom>
              <a:clrTo>
                <a:srgbClr val="FFFFFF">
                  <a:alpha val="0"/>
                </a:srgbClr>
              </a:clrTo>
            </a:clrChange>
          </a:blip>
          <a:stretch>
            <a:fillRect/>
          </a:stretch>
        </p:blipFill>
        <p:spPr>
          <a:xfrm>
            <a:off x="7956377" y="5589241"/>
            <a:ext cx="1040116" cy="936104"/>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 кочки на кочку.</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(бег, прыжки)</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548680"/>
            <a:ext cx="5194920" cy="5976664"/>
          </a:xfrm>
        </p:spPr>
        <p:txBody>
          <a:bodyPr>
            <a:normAutofit fontScale="70000" lnSpcReduction="20000"/>
          </a:bodyPr>
          <a:lstStyle/>
          <a:p>
            <a:r>
              <a:rPr lang="ru-RU" b="1" u="sng" dirty="0" smtClean="0">
                <a:effectLst>
                  <a:glow rad="139700">
                    <a:schemeClr val="accent5">
                      <a:satMod val="175000"/>
                      <a:alpha val="40000"/>
                    </a:schemeClr>
                  </a:glow>
                </a:effectLst>
              </a:rPr>
              <a:t>Цель:</a:t>
            </a:r>
            <a:r>
              <a:rPr lang="ru-RU" dirty="0" smtClean="0">
                <a:effectLst>
                  <a:glow rad="139700">
                    <a:schemeClr val="accent5">
                      <a:satMod val="175000"/>
                      <a:alpha val="40000"/>
                    </a:schemeClr>
                  </a:glow>
                </a:effectLst>
              </a:rPr>
              <a:t> Упражнять в прыжках на двух ногах(одной ноге) с продвижением вперёд.</a:t>
            </a:r>
            <a:endParaRPr lang="ru-RU" b="1" dirty="0" smtClean="0">
              <a:effectLst>
                <a:glow rad="139700">
                  <a:schemeClr val="accent5">
                    <a:satMod val="175000"/>
                    <a:alpha val="40000"/>
                  </a:schemeClr>
                </a:glow>
              </a:effectLst>
            </a:endParaRPr>
          </a:p>
          <a:p>
            <a:r>
              <a:rPr lang="ru-RU" b="1" dirty="0" err="1" smtClean="0">
                <a:effectLst>
                  <a:glow rad="139700">
                    <a:schemeClr val="accent5">
                      <a:satMod val="175000"/>
                      <a:alpha val="40000"/>
                    </a:schemeClr>
                  </a:glow>
                </a:effectLst>
              </a:rPr>
              <a:t>Описание:</a:t>
            </a:r>
            <a:r>
              <a:rPr lang="ru-RU" dirty="0" err="1" smtClean="0">
                <a:effectLst>
                  <a:glow rad="139700">
                    <a:schemeClr val="accent5">
                      <a:satMod val="175000"/>
                      <a:alpha val="40000"/>
                    </a:schemeClr>
                  </a:glow>
                </a:effectLst>
              </a:rPr>
              <a:t>На</a:t>
            </a:r>
            <a:r>
              <a:rPr lang="ru-RU" dirty="0" smtClean="0">
                <a:effectLst>
                  <a:glow rad="139700">
                    <a:schemeClr val="accent5">
                      <a:satMod val="175000"/>
                      <a:alpha val="40000"/>
                    </a:schemeClr>
                  </a:glow>
                </a:effectLst>
              </a:rPr>
              <a:t> игровой площадке чертятся две ровные или извилистые линии на расстоянии 3—5 м. Это берега, между которыми располагается болото. На поверхности болота начерчены на расстоянии 20—30 см друг от друга кочки-кружки. Дети становятся на одном берегу болота. Их задача, перепрыгивая с кочки на кочку, перебраться на другой берег болота. Прыгать можно на одной или на двух ногах.</a:t>
            </a:r>
          </a:p>
          <a:p>
            <a:pPr>
              <a:buNone/>
            </a:pPr>
            <a:r>
              <a:rPr lang="ru-RU" dirty="0" smtClean="0">
                <a:effectLst>
                  <a:glow rad="139700">
                    <a:schemeClr val="accent5">
                      <a:satMod val="175000"/>
                      <a:alpha val="40000"/>
                    </a:schemeClr>
                  </a:glow>
                </a:effectLst>
              </a:rPr>
              <a:t>       Кто из играющих детей оступится и попадет ногой в болото, тот выбывает из игры.</a:t>
            </a:r>
          </a:p>
          <a:p>
            <a:pPr>
              <a:buNone/>
            </a:pPr>
            <a:r>
              <a:rPr lang="ru-RU" dirty="0" smtClean="0">
                <a:effectLst>
                  <a:glow rad="139700">
                    <a:schemeClr val="accent5">
                      <a:satMod val="175000"/>
                      <a:alpha val="40000"/>
                    </a:schemeClr>
                  </a:glow>
                </a:effectLst>
              </a:rPr>
              <a:t>      Вариант игры: каждый из играющих вместо нарисованных кочек получает по две дощечки, переставляя которые и становясь на них, можно перебраться на другой берег.</a:t>
            </a:r>
            <a:endParaRPr lang="ru-RU" dirty="0">
              <a:effectLst>
                <a:glow rad="139700">
                  <a:schemeClr val="accent5">
                    <a:satMod val="175000"/>
                    <a:alpha val="40000"/>
                  </a:schemeClr>
                </a:glow>
              </a:effectLst>
            </a:endParaRPr>
          </a:p>
        </p:txBody>
      </p:sp>
      <p:pic>
        <p:nvPicPr>
          <p:cNvPr id="5" name="Содержимое 4" descr="83846014_7468683_148679.jpg"/>
          <p:cNvPicPr>
            <a:picLocks noGrp="1" noChangeAspect="1"/>
          </p:cNvPicPr>
          <p:nvPr>
            <p:ph sz="half" idx="2"/>
          </p:nvPr>
        </p:nvPicPr>
        <p:blipFill>
          <a:blip r:embed="rId2" cstate="email">
            <a:clrChange>
              <a:clrFrom>
                <a:srgbClr val="B4D8D6"/>
              </a:clrFrom>
              <a:clrTo>
                <a:srgbClr val="B4D8D6">
                  <a:alpha val="0"/>
                </a:srgbClr>
              </a:clrTo>
            </a:clrChange>
          </a:blip>
          <a:stretch>
            <a:fillRect/>
          </a:stretch>
        </p:blipFill>
        <p:spPr>
          <a:xfrm>
            <a:off x="5207834" y="3356994"/>
            <a:ext cx="3936167" cy="2664296"/>
          </a:xfrm>
          <a:effectLst>
            <a:softEdge rad="635000"/>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8229600" cy="692696"/>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Лохматый пес.</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548680"/>
            <a:ext cx="5194920" cy="6048672"/>
          </a:xfrm>
        </p:spPr>
        <p:txBody>
          <a:bodyPr>
            <a:normAutofit fontScale="77500" lnSpcReduction="20000"/>
          </a:bodyPr>
          <a:lstStyle/>
          <a:p>
            <a:r>
              <a:rPr lang="ru-RU" i="1" dirty="0" smtClean="0">
                <a:effectLst>
                  <a:glow rad="139700">
                    <a:schemeClr val="accent5">
                      <a:satMod val="175000"/>
                      <a:alpha val="40000"/>
                    </a:schemeClr>
                  </a:glow>
                </a:effectLst>
              </a:rPr>
              <a:t>(</a:t>
            </a:r>
            <a:r>
              <a:rPr lang="ru-RU" i="1" dirty="0" smtClean="0">
                <a:effectLst>
                  <a:glow rad="139700">
                    <a:schemeClr val="accent6">
                      <a:satMod val="175000"/>
                      <a:alpha val="40000"/>
                    </a:schemeClr>
                  </a:glow>
                </a:effectLst>
              </a:rPr>
              <a:t>бег</a:t>
            </a:r>
            <a:r>
              <a:rPr lang="ru-RU" i="1" dirty="0" smtClean="0">
                <a:effectLst>
                  <a:glow rad="139700">
                    <a:schemeClr val="accent5">
                      <a:satMod val="175000"/>
                      <a:alpha val="40000"/>
                    </a:schemeClr>
                  </a:glow>
                </a:effectLst>
              </a:rPr>
              <a:t>)</a:t>
            </a:r>
            <a:endParaRPr lang="ru-RU" dirty="0" smtClean="0">
              <a:effectLst>
                <a:glow rad="139700">
                  <a:schemeClr val="accent5">
                    <a:satMod val="175000"/>
                    <a:alpha val="40000"/>
                  </a:schemeClr>
                </a:glow>
              </a:effectLst>
            </a:endParaRPr>
          </a:p>
          <a:p>
            <a:r>
              <a:rPr lang="ru-RU" b="1" u="sng" dirty="0" smtClean="0">
                <a:effectLst>
                  <a:glow rad="139700">
                    <a:schemeClr val="accent5">
                      <a:satMod val="175000"/>
                      <a:alpha val="40000"/>
                    </a:schemeClr>
                  </a:glow>
                </a:effectLst>
              </a:rPr>
              <a:t>Цель:</a:t>
            </a:r>
            <a:r>
              <a:rPr lang="ru-RU" dirty="0" smtClean="0">
                <a:effectLst>
                  <a:glow rad="139700">
                    <a:schemeClr val="accent5">
                      <a:satMod val="175000"/>
                      <a:alpha val="40000"/>
                    </a:schemeClr>
                  </a:glow>
                </a:effectLst>
              </a:rPr>
              <a:t> Приучать детей поочерёдно выполнять разные действия.</a:t>
            </a:r>
          </a:p>
          <a:p>
            <a:r>
              <a:rPr lang="ru-RU" b="1" u="sng" dirty="0" smtClean="0">
                <a:effectLst>
                  <a:glow rad="139700">
                    <a:schemeClr val="accent5">
                      <a:satMod val="175000"/>
                      <a:alpha val="40000"/>
                    </a:schemeClr>
                  </a:glow>
                </a:effectLst>
              </a:rPr>
              <a:t>Материал:</a:t>
            </a:r>
            <a:r>
              <a:rPr lang="ru-RU" dirty="0" smtClean="0">
                <a:effectLst>
                  <a:glow rad="139700">
                    <a:schemeClr val="accent5">
                      <a:satMod val="175000"/>
                      <a:alpha val="40000"/>
                    </a:schemeClr>
                  </a:glow>
                </a:effectLst>
              </a:rPr>
              <a:t> </a:t>
            </a:r>
          </a:p>
          <a:p>
            <a:r>
              <a:rPr lang="ru-RU" b="1" u="sng" dirty="0" smtClean="0">
                <a:effectLst>
                  <a:glow rad="139700">
                    <a:schemeClr val="accent5">
                      <a:satMod val="175000"/>
                      <a:alpha val="40000"/>
                    </a:schemeClr>
                  </a:glow>
                </a:effectLst>
              </a:rPr>
              <a:t>Ход игры:</a:t>
            </a:r>
            <a:r>
              <a:rPr lang="ru-RU" dirty="0" smtClean="0">
                <a:effectLst>
                  <a:glow rad="139700">
                    <a:schemeClr val="accent5">
                      <a:satMod val="175000"/>
                      <a:alpha val="40000"/>
                    </a:schemeClr>
                  </a:glow>
                </a:effectLst>
              </a:rPr>
              <a:t> Один из детей изображает пса; он ложится на коврик, голову кладёт на протянутые руки. Остальные дети тихонько подходят к нему со словами:</a:t>
            </a:r>
          </a:p>
          <a:p>
            <a:r>
              <a:rPr lang="ru-RU" dirty="0" smtClean="0">
                <a:effectLst>
                  <a:glow rad="139700">
                    <a:schemeClr val="accent5">
                      <a:satMod val="175000"/>
                      <a:alpha val="40000"/>
                    </a:schemeClr>
                  </a:glow>
                </a:effectLst>
              </a:rPr>
              <a:t>Вот лежит лохматый пёс,</a:t>
            </a:r>
          </a:p>
          <a:p>
            <a:r>
              <a:rPr lang="ru-RU" dirty="0" smtClean="0">
                <a:effectLst>
                  <a:glow rad="139700">
                    <a:schemeClr val="accent5">
                      <a:satMod val="175000"/>
                      <a:alpha val="40000"/>
                    </a:schemeClr>
                  </a:glow>
                </a:effectLst>
              </a:rPr>
              <a:t>В лапы свой уткнувши нос,</a:t>
            </a:r>
          </a:p>
          <a:p>
            <a:r>
              <a:rPr lang="ru-RU" dirty="0" smtClean="0">
                <a:effectLst>
                  <a:glow rad="139700">
                    <a:schemeClr val="accent5">
                      <a:satMod val="175000"/>
                      <a:alpha val="40000"/>
                    </a:schemeClr>
                  </a:glow>
                </a:effectLst>
              </a:rPr>
              <a:t>Тихо, смирно он лежит,</a:t>
            </a:r>
          </a:p>
          <a:p>
            <a:r>
              <a:rPr lang="ru-RU" dirty="0" smtClean="0">
                <a:effectLst>
                  <a:glow rad="139700">
                    <a:schemeClr val="accent5">
                      <a:satMod val="175000"/>
                      <a:alpha val="40000"/>
                    </a:schemeClr>
                  </a:glow>
                </a:effectLst>
              </a:rPr>
              <a:t>Не то дремлет, не то спит.</a:t>
            </a:r>
          </a:p>
          <a:p>
            <a:r>
              <a:rPr lang="ru-RU" dirty="0" smtClean="0">
                <a:effectLst>
                  <a:glow rad="139700">
                    <a:schemeClr val="accent5">
                      <a:satMod val="175000"/>
                      <a:alpha val="40000"/>
                    </a:schemeClr>
                  </a:glow>
                </a:effectLst>
              </a:rPr>
              <a:t>Подойдём к нему, разбудим</a:t>
            </a:r>
          </a:p>
          <a:p>
            <a:r>
              <a:rPr lang="ru-RU" dirty="0" smtClean="0">
                <a:effectLst>
                  <a:glow rad="139700">
                    <a:schemeClr val="accent5">
                      <a:satMod val="175000"/>
                      <a:alpha val="40000"/>
                    </a:schemeClr>
                  </a:glow>
                </a:effectLst>
              </a:rPr>
              <a:t>И посмотрим, что-то будет.</a:t>
            </a:r>
          </a:p>
          <a:p>
            <a:r>
              <a:rPr lang="ru-RU" dirty="0" smtClean="0">
                <a:effectLst>
                  <a:glow rad="139700">
                    <a:schemeClr val="accent5">
                      <a:satMod val="175000"/>
                      <a:alpha val="40000"/>
                    </a:schemeClr>
                  </a:glow>
                </a:effectLst>
              </a:rPr>
              <a:t>Пёс вскакивает, начинает лаять. Дети разбегаются. Пёс гонится за ними.</a:t>
            </a:r>
            <a:endParaRPr lang="ru-RU" dirty="0">
              <a:effectLst>
                <a:glow rad="139700">
                  <a:schemeClr val="accent5">
                    <a:satMod val="175000"/>
                    <a:alpha val="40000"/>
                  </a:schemeClr>
                </a:glow>
              </a:effectLst>
            </a:endParaRPr>
          </a:p>
        </p:txBody>
      </p:sp>
      <p:pic>
        <p:nvPicPr>
          <p:cNvPr id="5" name="Содержимое 4" descr="sobaka76.gif"/>
          <p:cNvPicPr>
            <a:picLocks noGrp="1" noChangeAspect="1"/>
          </p:cNvPicPr>
          <p:nvPr>
            <p:ph sz="half" idx="2"/>
          </p:nvPr>
        </p:nvPicPr>
        <p:blipFill>
          <a:blip r:embed="rId2" cstate="email"/>
          <a:stretch>
            <a:fillRect/>
          </a:stretch>
        </p:blipFill>
        <p:spPr>
          <a:xfrm>
            <a:off x="5508105" y="2492896"/>
            <a:ext cx="2821311" cy="338557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6146" name="Picture 2" descr="D:\ljrevtyns vjb\фоны\с детьми\14.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 y="0"/>
            <a:ext cx="5004048"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Прямоугольник 1"/>
          <p:cNvSpPr/>
          <p:nvPr/>
        </p:nvSpPr>
        <p:spPr>
          <a:xfrm>
            <a:off x="611560" y="188641"/>
            <a:ext cx="8085480"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 дорожке, по тропинке»</a:t>
            </a:r>
          </a:p>
          <a:p>
            <a:pPr algn="r"/>
            <a:r>
              <a:rPr lang="ru-RU" dirty="0" smtClean="0">
                <a:ln w="11430"/>
                <a:effectLst>
                  <a:outerShdw blurRad="50800" dist="39000" dir="5460000" algn="tl">
                    <a:srgbClr val="000000">
                      <a:alpha val="38000"/>
                    </a:srgbClr>
                  </a:outerShdw>
                </a:effectLst>
              </a:rPr>
              <a:t>ходьба</a:t>
            </a:r>
            <a:endParaRPr lang="ru-RU" cap="none" spc="0" dirty="0">
              <a:ln w="11430"/>
              <a:effectLst>
                <a:outerShdw blurRad="50800" dist="39000" dir="5460000" algn="tl">
                  <a:srgbClr val="000000">
                    <a:alpha val="38000"/>
                  </a:srgbClr>
                </a:outerShdw>
              </a:effectLst>
            </a:endParaRPr>
          </a:p>
        </p:txBody>
      </p:sp>
      <p:sp>
        <p:nvSpPr>
          <p:cNvPr id="3" name="TextBox 2"/>
          <p:cNvSpPr txBox="1"/>
          <p:nvPr/>
        </p:nvSpPr>
        <p:spPr>
          <a:xfrm>
            <a:off x="5004049" y="980729"/>
            <a:ext cx="3760083" cy="5324535"/>
          </a:xfrm>
          <a:prstGeom prst="rect">
            <a:avLst/>
          </a:prstGeom>
          <a:noFill/>
        </p:spPr>
        <p:txBody>
          <a:bodyPr wrap="square" rtlCol="0">
            <a:spAutoFit/>
          </a:bodyPr>
          <a:lstStyle/>
          <a:p>
            <a:r>
              <a:rPr lang="ru-RU" sz="2000" dirty="0" smtClean="0"/>
              <a:t>                                                </a:t>
            </a:r>
            <a:r>
              <a:rPr lang="ru-RU" sz="2000" b="1" dirty="0" smtClean="0"/>
              <a:t>Описание</a:t>
            </a:r>
            <a:r>
              <a:rPr lang="ru-RU" sz="2000" dirty="0" smtClean="0"/>
              <a:t>: Воспитатель  подзывает к себе  детей и показывает, какая ровная  дорожка нарисована (две параллельные линии  на  расстоянии 30см) . Предложить  детям  погулять по ровненькой  дорожке, не  заходя  за  линии.</a:t>
            </a:r>
          </a:p>
          <a:p>
            <a:r>
              <a:rPr lang="ru-RU" sz="2000" dirty="0" smtClean="0"/>
              <a:t>Игру  повторять  на прогулке с различной  мотивацией </a:t>
            </a:r>
          </a:p>
          <a:p>
            <a:r>
              <a:rPr lang="ru-RU" sz="2000" dirty="0" smtClean="0"/>
              <a:t>( к  кустику, к  лавочке, к  игрушке…) </a:t>
            </a:r>
          </a:p>
          <a:p>
            <a:r>
              <a:rPr lang="ru-RU" sz="2000" b="1" dirty="0" err="1" smtClean="0"/>
              <a:t>Цель</a:t>
            </a:r>
            <a:r>
              <a:rPr lang="ru-RU" sz="2000" dirty="0" err="1" smtClean="0"/>
              <a:t>Отрабатывать</a:t>
            </a:r>
            <a:r>
              <a:rPr lang="ru-RU" sz="2000" dirty="0" smtClean="0"/>
              <a:t>  умение  двигаться  в  одном  направлении, не  заходя  за  линии, не  толкаясь.</a:t>
            </a:r>
            <a:endParaRPr lang="ru-RU" sz="2000" dirty="0"/>
          </a:p>
        </p:txBody>
      </p:sp>
    </p:spTree>
    <p:extLst>
      <p:ext uri="{BB962C8B-B14F-4D97-AF65-F5344CB8AC3E}">
        <p14:creationId xmlns="" xmlns:p14="http://schemas.microsoft.com/office/powerpoint/2010/main" val="9378195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76064"/>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Найди флажок.</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(ориентировка в пространстве)</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692697"/>
            <a:ext cx="5482952" cy="5904656"/>
          </a:xfrm>
        </p:spPr>
        <p:txBody>
          <a:bodyPr>
            <a:normAutofit fontScale="25000" lnSpcReduction="20000"/>
          </a:bodyPr>
          <a:lstStyle/>
          <a:p>
            <a:r>
              <a:rPr lang="ru-RU" sz="8000" b="1" u="sng" dirty="0" smtClean="0">
                <a:effectLst>
                  <a:glow rad="139700">
                    <a:schemeClr val="accent5">
                      <a:satMod val="175000"/>
                      <a:alpha val="40000"/>
                    </a:schemeClr>
                  </a:glow>
                </a:effectLst>
              </a:rPr>
              <a:t>Задачи:</a:t>
            </a:r>
            <a:r>
              <a:rPr lang="ru-RU" sz="8000" dirty="0" smtClean="0">
                <a:effectLst>
                  <a:glow rad="139700">
                    <a:schemeClr val="accent5">
                      <a:satMod val="175000"/>
                      <a:alpha val="40000"/>
                    </a:schemeClr>
                  </a:glow>
                </a:effectLst>
              </a:rPr>
              <a:t> Развивать у детей наблюдательность, выдержку (не открывать глаза до сигнала «пора»).</a:t>
            </a:r>
          </a:p>
          <a:p>
            <a:r>
              <a:rPr lang="ru-RU" sz="8000" b="1" u="sng" dirty="0" smtClean="0">
                <a:effectLst>
                  <a:glow rad="139700">
                    <a:schemeClr val="accent5">
                      <a:satMod val="175000"/>
                      <a:alpha val="40000"/>
                    </a:schemeClr>
                  </a:glow>
                </a:effectLst>
              </a:rPr>
              <a:t>Описание:</a:t>
            </a:r>
            <a:r>
              <a:rPr lang="ru-RU" sz="8000" dirty="0" smtClean="0">
                <a:effectLst>
                  <a:glow rad="139700">
                    <a:schemeClr val="accent5">
                      <a:satMod val="175000"/>
                      <a:alpha val="40000"/>
                    </a:schemeClr>
                  </a:glow>
                </a:effectLst>
              </a:rPr>
              <a:t> Дети сидят на стульях, по слову воспитателя дети встают и поворачиваются лицом к стене, воспитатель прячет флажки по числу детей. «Пора!» - говорит воспитатель. Дети поворачиваются к нему лицом и идут искать флажки. Тот, кто нашел флажок, садится на свое место. Когда все флажки найдены. Дети идут вдоль площадки. Держа флажок в руке. Впереди колонны идет тот, кто первый нашел флажок. По сигналу «На места!» дети садятся на стулья и игра начинается снова.</a:t>
            </a:r>
          </a:p>
          <a:p>
            <a:r>
              <a:rPr lang="ru-RU" sz="8000" b="1" u="sng" dirty="0" smtClean="0">
                <a:effectLst>
                  <a:glow rad="139700">
                    <a:schemeClr val="accent5">
                      <a:satMod val="175000"/>
                      <a:alpha val="40000"/>
                    </a:schemeClr>
                  </a:glow>
                </a:effectLst>
              </a:rPr>
              <a:t>Правила: </a:t>
            </a:r>
            <a:endParaRPr lang="ru-RU" sz="8000" dirty="0" smtClean="0">
              <a:effectLst>
                <a:glow rad="139700">
                  <a:schemeClr val="accent5">
                    <a:satMod val="175000"/>
                    <a:alpha val="40000"/>
                  </a:schemeClr>
                </a:glow>
              </a:effectLst>
            </a:endParaRPr>
          </a:p>
          <a:p>
            <a:pPr lvl="0"/>
            <a:r>
              <a:rPr lang="ru-RU" sz="8000" dirty="0" smtClean="0">
                <a:effectLst>
                  <a:glow rad="139700">
                    <a:schemeClr val="accent5">
                      <a:satMod val="175000"/>
                      <a:alpha val="40000"/>
                    </a:schemeClr>
                  </a:glow>
                </a:effectLst>
              </a:rPr>
              <a:t>Поворачиваться лицом к воспитателю можно только после слова «пора!».</a:t>
            </a:r>
          </a:p>
          <a:p>
            <a:r>
              <a:rPr lang="ru-RU" sz="8000" b="1" u="sng" dirty="0" smtClean="0">
                <a:effectLst>
                  <a:glow rad="139700">
                    <a:schemeClr val="accent5">
                      <a:satMod val="175000"/>
                      <a:alpha val="40000"/>
                    </a:schemeClr>
                  </a:glow>
                </a:effectLst>
              </a:rPr>
              <a:t>Варианты</a:t>
            </a:r>
            <a:r>
              <a:rPr lang="ru-RU" sz="8000" dirty="0" smtClean="0">
                <a:effectLst>
                  <a:glow rad="139700">
                    <a:schemeClr val="accent5">
                      <a:satMod val="175000"/>
                      <a:alpha val="40000"/>
                    </a:schemeClr>
                  </a:glow>
                </a:effectLst>
              </a:rPr>
              <a:t>: Вместо словесного указания использовать колокольчик. Кто первый найдет флажок, тот его и прячет. Летом прячут флажок в кустах, за деревьями.</a:t>
            </a:r>
          </a:p>
          <a:p>
            <a:r>
              <a:rPr lang="ru-RU" sz="8000" dirty="0" smtClean="0">
                <a:effectLst>
                  <a:glow rad="139700">
                    <a:schemeClr val="accent5">
                      <a:satMod val="175000"/>
                      <a:alpha val="40000"/>
                    </a:schemeClr>
                  </a:glow>
                </a:effectLst>
              </a:rPr>
              <a:t> </a:t>
            </a:r>
          </a:p>
          <a:p>
            <a:endParaRPr lang="ru-RU" dirty="0"/>
          </a:p>
        </p:txBody>
      </p:sp>
      <p:pic>
        <p:nvPicPr>
          <p:cNvPr id="5" name="Содержимое 4" descr="images (2).jpg"/>
          <p:cNvPicPr>
            <a:picLocks noGrp="1" noChangeAspect="1"/>
          </p:cNvPicPr>
          <p:nvPr>
            <p:ph sz="half" idx="2"/>
          </p:nvPr>
        </p:nvPicPr>
        <p:blipFill>
          <a:blip r:embed="rId2" cstate="email">
            <a:clrChange>
              <a:clrFrom>
                <a:srgbClr val="FDFDFD"/>
              </a:clrFrom>
              <a:clrTo>
                <a:srgbClr val="FDFDFD">
                  <a:alpha val="0"/>
                </a:srgbClr>
              </a:clrTo>
            </a:clrChange>
          </a:blip>
          <a:stretch>
            <a:fillRect/>
          </a:stretch>
        </p:blipFill>
        <p:spPr>
          <a:xfrm>
            <a:off x="5796137" y="4153918"/>
            <a:ext cx="3582911" cy="2704083"/>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Мыши в кладовой.</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 </a:t>
            </a:r>
            <a:r>
              <a:rPr lang="ru-RU" sz="2000" dirty="0" err="1" smtClean="0">
                <a:ln w="12700">
                  <a:solidFill>
                    <a:schemeClr val="tx2">
                      <a:satMod val="155000"/>
                    </a:schemeClr>
                  </a:solidFill>
                  <a:prstDash val="solid"/>
                </a:ln>
                <a:effectLst>
                  <a:outerShdw blurRad="41275" dist="20320" dir="1800000" algn="tl" rotWithShape="0">
                    <a:srgbClr val="000000">
                      <a:alpha val="40000"/>
                    </a:srgbClr>
                  </a:outerShdw>
                </a:effectLst>
              </a:rPr>
              <a:t>подлезание</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 бег)</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548680"/>
            <a:ext cx="5194920" cy="6120680"/>
          </a:xfrm>
        </p:spPr>
        <p:txBody>
          <a:bodyPr>
            <a:normAutofit fontScale="25000" lnSpcReduction="20000"/>
          </a:bodyPr>
          <a:lstStyle/>
          <a:p>
            <a:r>
              <a:rPr lang="ru-RU" sz="8000" b="1" u="sng" dirty="0" smtClean="0">
                <a:effectLst>
                  <a:glow rad="101600">
                    <a:schemeClr val="accent5">
                      <a:satMod val="175000"/>
                      <a:alpha val="40000"/>
                    </a:schemeClr>
                  </a:glow>
                </a:effectLst>
              </a:rPr>
              <a:t>Задачи:</a:t>
            </a:r>
            <a:r>
              <a:rPr lang="ru-RU" sz="8000" dirty="0" smtClean="0">
                <a:effectLst>
                  <a:glow rad="101600">
                    <a:schemeClr val="accent5">
                      <a:satMod val="175000"/>
                      <a:alpha val="40000"/>
                    </a:schemeClr>
                  </a:glow>
                </a:effectLst>
              </a:rPr>
              <a:t> Развивать у детей умение выполнять движения по сигналу. Упражнять в </a:t>
            </a:r>
            <a:r>
              <a:rPr lang="ru-RU" sz="8000" dirty="0" err="1" smtClean="0">
                <a:effectLst>
                  <a:glow rad="101600">
                    <a:schemeClr val="accent5">
                      <a:satMod val="175000"/>
                      <a:alpha val="40000"/>
                    </a:schemeClr>
                  </a:glow>
                </a:effectLst>
              </a:rPr>
              <a:t>подлезании</a:t>
            </a:r>
            <a:r>
              <a:rPr lang="ru-RU" sz="8000" dirty="0" smtClean="0">
                <a:effectLst>
                  <a:glow rad="101600">
                    <a:schemeClr val="accent5">
                      <a:satMod val="175000"/>
                      <a:alpha val="40000"/>
                    </a:schemeClr>
                  </a:glow>
                </a:effectLst>
              </a:rPr>
              <a:t>, </a:t>
            </a:r>
            <a:r>
              <a:rPr lang="ru-RU" sz="8000" dirty="0" err="1" smtClean="0">
                <a:effectLst>
                  <a:glow rad="101600">
                    <a:schemeClr val="accent5">
                      <a:satMod val="175000"/>
                      <a:alpha val="40000"/>
                    </a:schemeClr>
                  </a:glow>
                </a:effectLst>
              </a:rPr>
              <a:t>в</a:t>
            </a:r>
            <a:r>
              <a:rPr lang="ru-RU" sz="8000" dirty="0" smtClean="0">
                <a:effectLst>
                  <a:glow rad="101600">
                    <a:schemeClr val="accent5">
                      <a:satMod val="175000"/>
                      <a:alpha val="40000"/>
                    </a:schemeClr>
                  </a:glow>
                </a:effectLst>
              </a:rPr>
              <a:t> беге.</a:t>
            </a:r>
          </a:p>
          <a:p>
            <a:r>
              <a:rPr lang="ru-RU" sz="8000" b="1" u="sng" dirty="0" smtClean="0">
                <a:effectLst>
                  <a:glow rad="101600">
                    <a:schemeClr val="accent5">
                      <a:satMod val="175000"/>
                      <a:alpha val="40000"/>
                    </a:schemeClr>
                  </a:glow>
                </a:effectLst>
              </a:rPr>
              <a:t>Описание:</a:t>
            </a:r>
            <a:r>
              <a:rPr lang="ru-RU" sz="8000" dirty="0" smtClean="0">
                <a:effectLst>
                  <a:glow rad="101600">
                    <a:schemeClr val="accent5">
                      <a:satMod val="175000"/>
                      <a:alpha val="40000"/>
                    </a:schemeClr>
                  </a:glow>
                </a:effectLst>
              </a:rPr>
              <a:t> Дети – мыши сидят в норках, на скамеечках. На противоположной стороне площадки натянута веревка на высоте 50 см. Это кладовая. Сбоку от играющих сидит кошка – воспитатель. Кошка засыпает, мыши бегут в кладовую. Проникая в нее они нагибаются, чтобы не задеть веревку. Там они присаживаются и как будто грызут сухарики или другие продукты. Кошка просыпается, мяукает и бежит за мышами. Мыши убегают в норки. Возвратившись на место, кошка засыпает и игра возобновляется.  </a:t>
            </a:r>
          </a:p>
          <a:p>
            <a:r>
              <a:rPr lang="ru-RU" sz="8000" b="1" u="sng" dirty="0" smtClean="0">
                <a:effectLst>
                  <a:glow rad="101600">
                    <a:schemeClr val="accent5">
                      <a:satMod val="175000"/>
                      <a:alpha val="40000"/>
                    </a:schemeClr>
                  </a:glow>
                </a:effectLst>
              </a:rPr>
              <a:t>Правила: </a:t>
            </a:r>
            <a:endParaRPr lang="ru-RU" sz="8000" dirty="0" smtClean="0">
              <a:effectLst>
                <a:glow rad="101600">
                  <a:schemeClr val="accent5">
                    <a:satMod val="175000"/>
                    <a:alpha val="40000"/>
                  </a:schemeClr>
                </a:glow>
              </a:effectLst>
            </a:endParaRPr>
          </a:p>
          <a:p>
            <a:pPr lvl="0"/>
            <a:r>
              <a:rPr lang="ru-RU" sz="8000" dirty="0" smtClean="0">
                <a:effectLst>
                  <a:glow rad="101600">
                    <a:schemeClr val="accent5">
                      <a:satMod val="175000"/>
                      <a:alpha val="40000"/>
                    </a:schemeClr>
                  </a:glow>
                </a:effectLst>
              </a:rPr>
              <a:t>Мыши могут бежать в кладовую только тогда, когда кошка заснет.</a:t>
            </a:r>
          </a:p>
          <a:p>
            <a:pPr lvl="0"/>
            <a:r>
              <a:rPr lang="ru-RU" sz="8000" dirty="0" smtClean="0">
                <a:effectLst>
                  <a:glow rad="101600">
                    <a:schemeClr val="accent5">
                      <a:satMod val="175000"/>
                      <a:alpha val="40000"/>
                    </a:schemeClr>
                  </a:glow>
                </a:effectLst>
              </a:rPr>
              <a:t>Возвращаться в норки мыши могут лишь после того, как кошка проснется и замяукает.</a:t>
            </a:r>
          </a:p>
          <a:p>
            <a:r>
              <a:rPr lang="ru-RU" sz="8000" b="1" u="sng" dirty="0" smtClean="0">
                <a:effectLst>
                  <a:glow rad="101600">
                    <a:schemeClr val="accent5">
                      <a:satMod val="175000"/>
                      <a:alpha val="40000"/>
                    </a:schemeClr>
                  </a:glow>
                </a:effectLst>
              </a:rPr>
              <a:t>Варианты</a:t>
            </a:r>
            <a:r>
              <a:rPr lang="ru-RU" sz="8000" dirty="0" smtClean="0">
                <a:effectLst>
                  <a:glow rad="101600">
                    <a:schemeClr val="accent5">
                      <a:satMod val="175000"/>
                      <a:alpha val="40000"/>
                    </a:schemeClr>
                  </a:glow>
                </a:effectLst>
              </a:rPr>
              <a:t>: Мышки подлезают под дугу, убегая в норки, вводится вторая кошка.</a:t>
            </a:r>
          </a:p>
          <a:p>
            <a:endParaRPr lang="ru-RU" dirty="0"/>
          </a:p>
        </p:txBody>
      </p:sp>
      <p:pic>
        <p:nvPicPr>
          <p:cNvPr id="5" name="Содержимое 4" descr="mysh104.gif"/>
          <p:cNvPicPr>
            <a:picLocks noGrp="1" noChangeAspect="1"/>
          </p:cNvPicPr>
          <p:nvPr>
            <p:ph sz="half" idx="2"/>
          </p:nvPr>
        </p:nvPicPr>
        <p:blipFill>
          <a:blip r:embed="rId2" cstate="email">
            <a:clrChange>
              <a:clrFrom>
                <a:srgbClr val="FFFFFF"/>
              </a:clrFrom>
              <a:clrTo>
                <a:srgbClr val="FFFFFF">
                  <a:alpha val="0"/>
                </a:srgbClr>
              </a:clrTo>
            </a:clrChange>
          </a:blip>
          <a:stretch>
            <a:fillRect/>
          </a:stretch>
        </p:blipFill>
        <p:spPr>
          <a:xfrm>
            <a:off x="6444208" y="4221088"/>
            <a:ext cx="2232248" cy="2232248"/>
          </a:xfrm>
          <a:effectLst>
            <a:softEdge rad="63500"/>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8229600" cy="476672"/>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Зайцы и жучка.</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(ходьба, бег)</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692697"/>
            <a:ext cx="5698976" cy="5904656"/>
          </a:xfrm>
        </p:spPr>
        <p:txBody>
          <a:bodyPr>
            <a:normAutofit fontScale="55000" lnSpcReduction="20000"/>
          </a:bodyPr>
          <a:lstStyle/>
          <a:p>
            <a:r>
              <a:rPr lang="ru-RU" sz="3200" b="1" u="sng" dirty="0" smtClean="0">
                <a:effectLst>
                  <a:glow rad="101600">
                    <a:schemeClr val="accent5">
                      <a:satMod val="175000"/>
                      <a:alpha val="40000"/>
                    </a:schemeClr>
                  </a:glow>
                </a:effectLst>
              </a:rPr>
              <a:t>Цель:</a:t>
            </a:r>
            <a:r>
              <a:rPr lang="ru-RU" sz="3200" dirty="0" smtClean="0">
                <a:effectLst>
                  <a:glow rad="101600">
                    <a:schemeClr val="accent5">
                      <a:satMod val="175000"/>
                      <a:alpha val="40000"/>
                    </a:schemeClr>
                  </a:glow>
                </a:effectLst>
              </a:rPr>
              <a:t> Учить детей ходить и бегать в рассыпную, не наталкиваясь друг на друга, приучать их действовать по сигналу воспитателя.</a:t>
            </a:r>
          </a:p>
          <a:p>
            <a:endParaRPr lang="ru-RU" sz="2900" b="1" dirty="0" smtClean="0">
              <a:effectLst>
                <a:glow rad="101600">
                  <a:schemeClr val="accent5">
                    <a:satMod val="175000"/>
                    <a:alpha val="40000"/>
                  </a:schemeClr>
                </a:glow>
              </a:effectLst>
            </a:endParaRPr>
          </a:p>
          <a:p>
            <a:r>
              <a:rPr lang="ru-RU" sz="3300" b="1" dirty="0" err="1" smtClean="0">
                <a:effectLst>
                  <a:glow rad="101600">
                    <a:schemeClr val="accent5">
                      <a:satMod val="175000"/>
                      <a:alpha val="40000"/>
                    </a:schemeClr>
                  </a:glow>
                </a:effectLst>
              </a:rPr>
              <a:t>Описание:</a:t>
            </a:r>
            <a:r>
              <a:rPr lang="ru-RU" sz="3300" dirty="0" err="1" smtClean="0">
                <a:effectLst>
                  <a:glow rad="101600">
                    <a:schemeClr val="accent5">
                      <a:satMod val="175000"/>
                      <a:alpha val="40000"/>
                    </a:schemeClr>
                  </a:glow>
                </a:effectLst>
              </a:rPr>
              <a:t>На</a:t>
            </a:r>
            <a:r>
              <a:rPr lang="ru-RU" sz="3300" dirty="0" smtClean="0">
                <a:effectLst>
                  <a:glow rad="101600">
                    <a:schemeClr val="accent5">
                      <a:satMod val="175000"/>
                      <a:alpha val="40000"/>
                    </a:schemeClr>
                  </a:glow>
                </a:effectLst>
              </a:rPr>
              <a:t> одной стороне площадки собачка Жучка, а на другой – Зайцы (их домики, норы можно обозначить обручами). По середине площадки – «забор»(очертить или выделить веревкой) </a:t>
            </a:r>
          </a:p>
          <a:p>
            <a:r>
              <a:rPr lang="ru-RU" sz="3300" dirty="0" smtClean="0">
                <a:effectLst>
                  <a:glow rad="101600">
                    <a:schemeClr val="accent5">
                      <a:satMod val="175000"/>
                      <a:alpha val="40000"/>
                    </a:schemeClr>
                  </a:glow>
                </a:effectLst>
              </a:rPr>
              <a:t>За забором находится огород, который охраняет Жучка.</a:t>
            </a:r>
          </a:p>
          <a:p>
            <a:r>
              <a:rPr lang="ru-RU" sz="3300" dirty="0" smtClean="0">
                <a:effectLst>
                  <a:glow rad="101600">
                    <a:schemeClr val="accent5">
                      <a:satMod val="175000"/>
                      <a:alpha val="40000"/>
                    </a:schemeClr>
                  </a:glow>
                </a:effectLst>
              </a:rPr>
              <a:t>Перед началом игры Зайцы находятся в норах, а Жучка – дома. Воспитатель подает команду «Зайцы, в огород!» Зайцы оказавшись в огороде, едят капусту (бегают, прыгают).</a:t>
            </a:r>
          </a:p>
          <a:p>
            <a:r>
              <a:rPr lang="ru-RU" sz="3300" dirty="0" smtClean="0">
                <a:effectLst>
                  <a:glow rad="101600">
                    <a:schemeClr val="accent5">
                      <a:satMod val="175000"/>
                      <a:alpha val="40000"/>
                    </a:schemeClr>
                  </a:glow>
                </a:effectLst>
              </a:rPr>
              <a:t>Когда Воспитатель произнесет: «Жучка!» или «Гав-гав!» - Жучка начинает ловить Зайцев (нужно дотронуться до Зайца рукой, и он остается на месте). Зайцы бегут к норам, где они оказываются в безопасности. Заяц должен бежать в свою, а не в соседнюю нору. Воспитатель отмечает пойманных Зайцев и отпускает их в норы (позже они могут снова наведаться в огород). Жучка идет на свое место. По условиям игры она может преследовать Зайцев до их нор. Наиболее ловкими считаются ребята, которые ни разу не попались Жучке.</a:t>
            </a:r>
          </a:p>
          <a:p>
            <a:endParaRPr lang="ru-RU" dirty="0"/>
          </a:p>
        </p:txBody>
      </p:sp>
      <p:pic>
        <p:nvPicPr>
          <p:cNvPr id="5" name="Содержимое 4" descr="zajats48.gif"/>
          <p:cNvPicPr>
            <a:picLocks noGrp="1" noChangeAspect="1"/>
          </p:cNvPicPr>
          <p:nvPr>
            <p:ph sz="half" idx="2"/>
          </p:nvPr>
        </p:nvPicPr>
        <p:blipFill>
          <a:blip r:embed="rId2" cstate="email"/>
          <a:stretch>
            <a:fillRect/>
          </a:stretch>
        </p:blipFill>
        <p:spPr>
          <a:xfrm>
            <a:off x="6628605" y="3382169"/>
            <a:ext cx="1009651" cy="962025"/>
          </a:xfrm>
        </p:spPr>
      </p:pic>
      <p:pic>
        <p:nvPicPr>
          <p:cNvPr id="6" name="Содержимое 4" descr="zajats48.gif"/>
          <p:cNvPicPr>
            <a:picLocks noChangeAspect="1"/>
          </p:cNvPicPr>
          <p:nvPr/>
        </p:nvPicPr>
        <p:blipFill>
          <a:blip r:embed="rId2" cstate="email"/>
          <a:stretch>
            <a:fillRect/>
          </a:stretch>
        </p:blipFill>
        <p:spPr>
          <a:xfrm>
            <a:off x="6300192" y="5085185"/>
            <a:ext cx="1009651" cy="962025"/>
          </a:xfrm>
          <a:prstGeom prst="rect">
            <a:avLst/>
          </a:prstGeom>
        </p:spPr>
      </p:pic>
      <p:pic>
        <p:nvPicPr>
          <p:cNvPr id="7" name="Содержимое 4" descr="zajats48.gif"/>
          <p:cNvPicPr>
            <a:picLocks noChangeAspect="1"/>
          </p:cNvPicPr>
          <p:nvPr/>
        </p:nvPicPr>
        <p:blipFill>
          <a:blip r:embed="rId2" cstate="email"/>
          <a:stretch>
            <a:fillRect/>
          </a:stretch>
        </p:blipFill>
        <p:spPr>
          <a:xfrm>
            <a:off x="7452320" y="5157193"/>
            <a:ext cx="1009651" cy="962025"/>
          </a:xfrm>
          <a:prstGeom prst="rect">
            <a:avLst/>
          </a:prstGeom>
        </p:spPr>
      </p:pic>
      <p:pic>
        <p:nvPicPr>
          <p:cNvPr id="8" name="Рисунок 7" descr="sobaka132.jpg"/>
          <p:cNvPicPr>
            <a:picLocks noChangeAspect="1"/>
          </p:cNvPicPr>
          <p:nvPr/>
        </p:nvPicPr>
        <p:blipFill>
          <a:blip r:embed="rId3" cstate="email">
            <a:clrChange>
              <a:clrFrom>
                <a:srgbClr val="FFFFFF"/>
              </a:clrFrom>
              <a:clrTo>
                <a:srgbClr val="FFFFFF">
                  <a:alpha val="0"/>
                </a:srgbClr>
              </a:clrTo>
            </a:clrChange>
          </a:blip>
          <a:stretch>
            <a:fillRect/>
          </a:stretch>
        </p:blipFill>
        <p:spPr>
          <a:xfrm>
            <a:off x="6876257" y="1412776"/>
            <a:ext cx="2070089" cy="186308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Бездомный заяц.</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 прыжки, бег)</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548680"/>
            <a:ext cx="4978896" cy="5976664"/>
          </a:xfrm>
        </p:spPr>
        <p:txBody>
          <a:bodyPr>
            <a:normAutofit fontScale="70000" lnSpcReduction="20000"/>
          </a:bodyPr>
          <a:lstStyle/>
          <a:p>
            <a:r>
              <a:rPr lang="ru-RU" b="1" dirty="0" smtClean="0">
                <a:effectLst>
                  <a:glow rad="101600">
                    <a:schemeClr val="accent5">
                      <a:satMod val="175000"/>
                      <a:alpha val="40000"/>
                    </a:schemeClr>
                  </a:glow>
                </a:effectLst>
              </a:rPr>
              <a:t>Цель</a:t>
            </a:r>
            <a:r>
              <a:rPr lang="ru-RU" dirty="0" smtClean="0">
                <a:effectLst>
                  <a:glow rad="101600">
                    <a:schemeClr val="accent5">
                      <a:satMod val="175000"/>
                      <a:alpha val="40000"/>
                    </a:schemeClr>
                  </a:glow>
                </a:effectLst>
              </a:rPr>
              <a:t>: учить не наталкиваться друг на друга; ориентироваться в пространстве; выполнять в процессе игры несложные задания воспитателя.</a:t>
            </a:r>
          </a:p>
          <a:p>
            <a:endParaRPr lang="ru-RU" dirty="0" smtClean="0">
              <a:effectLst>
                <a:glow rad="101600">
                  <a:schemeClr val="accent5">
                    <a:satMod val="175000"/>
                    <a:alpha val="40000"/>
                  </a:schemeClr>
                </a:glow>
              </a:effectLst>
            </a:endParaRPr>
          </a:p>
          <a:p>
            <a:r>
              <a:rPr lang="ru-RU" b="1" u="sng" dirty="0" smtClean="0">
                <a:effectLst>
                  <a:glow rad="101600">
                    <a:schemeClr val="accent5">
                      <a:satMod val="175000"/>
                      <a:alpha val="40000"/>
                    </a:schemeClr>
                  </a:glow>
                </a:effectLst>
              </a:rPr>
              <a:t>Описание:</a:t>
            </a:r>
            <a:r>
              <a:rPr lang="ru-RU" dirty="0" smtClean="0">
                <a:effectLst>
                  <a:glow rad="101600">
                    <a:schemeClr val="accent5">
                      <a:satMod val="175000"/>
                      <a:alpha val="40000"/>
                    </a:schemeClr>
                  </a:glow>
                </a:effectLst>
              </a:rPr>
              <a:t> Дети-зайцы делают из скакалок, сложен­ных кольцом,</a:t>
            </a:r>
            <a:r>
              <a:rPr lang="ru-RU" i="1" dirty="0" smtClean="0">
                <a:effectLst>
                  <a:glow rad="101600">
                    <a:schemeClr val="accent5">
                      <a:satMod val="175000"/>
                      <a:alpha val="40000"/>
                    </a:schemeClr>
                  </a:glow>
                </a:effectLst>
              </a:rPr>
              <a:t> </a:t>
            </a:r>
            <a:r>
              <a:rPr lang="ru-RU" dirty="0" smtClean="0">
                <a:effectLst>
                  <a:glow rad="101600">
                    <a:schemeClr val="accent5">
                      <a:satMod val="175000"/>
                      <a:alpha val="40000"/>
                    </a:schemeClr>
                  </a:glow>
                </a:effectLst>
              </a:rPr>
              <a:t>домики. По сигналу воспитателя зайцы выбегают </a:t>
            </a:r>
            <a:r>
              <a:rPr lang="ru-RU" i="1" dirty="0" smtClean="0">
                <a:effectLst>
                  <a:glow rad="101600">
                    <a:schemeClr val="accent5">
                      <a:satMod val="175000"/>
                      <a:alpha val="40000"/>
                    </a:schemeClr>
                  </a:glow>
                </a:effectLst>
              </a:rPr>
              <a:t>из</a:t>
            </a:r>
            <a:r>
              <a:rPr lang="ru-RU" dirty="0" smtClean="0">
                <a:effectLst>
                  <a:glow rad="101600">
                    <a:schemeClr val="accent5">
                      <a:satMod val="175000"/>
                      <a:alpha val="40000"/>
                    </a:schemeClr>
                  </a:glow>
                </a:effectLst>
              </a:rPr>
              <a:t> домиков, скачут друг за другом, прыгают на одной</a:t>
            </a:r>
            <a:r>
              <a:rPr lang="ru-RU" i="1" dirty="0" smtClean="0">
                <a:effectLst>
                  <a:glow rad="101600">
                    <a:schemeClr val="accent5">
                      <a:satMod val="175000"/>
                      <a:alpha val="40000"/>
                    </a:schemeClr>
                  </a:glow>
                </a:effectLst>
              </a:rPr>
              <a:t> </a:t>
            </a:r>
            <a:r>
              <a:rPr lang="ru-RU" dirty="0" smtClean="0">
                <a:effectLst>
                  <a:glow rad="101600">
                    <a:schemeClr val="accent5">
                      <a:satMod val="175000"/>
                      <a:alpha val="40000"/>
                    </a:schemeClr>
                  </a:glow>
                </a:effectLst>
              </a:rPr>
              <a:t>ноге. Воспитатель убирает один домик. Зайцы спешат занять любой домик, но одному домика не хватает. Он становится «бездомным зайцем». Теперь он выступает в роли ведущего, произнося:</a:t>
            </a:r>
          </a:p>
          <a:p>
            <a:r>
              <a:rPr lang="ru-RU" b="1" dirty="0" smtClean="0">
                <a:effectLst>
                  <a:glow rad="101600">
                    <a:schemeClr val="accent5">
                      <a:satMod val="175000"/>
                      <a:alpha val="40000"/>
                    </a:schemeClr>
                  </a:glow>
                </a:effectLst>
              </a:rPr>
              <a:t>Зайцы в поле побежали, </a:t>
            </a:r>
            <a:endParaRPr lang="ru-RU" dirty="0" smtClean="0">
              <a:effectLst>
                <a:glow rad="101600">
                  <a:schemeClr val="accent5">
                    <a:satMod val="175000"/>
                    <a:alpha val="40000"/>
                  </a:schemeClr>
                </a:glow>
              </a:effectLst>
            </a:endParaRPr>
          </a:p>
          <a:p>
            <a:r>
              <a:rPr lang="ru-RU" b="1" dirty="0" smtClean="0">
                <a:effectLst>
                  <a:glow rad="101600">
                    <a:schemeClr val="accent5">
                      <a:satMod val="175000"/>
                      <a:alpha val="40000"/>
                    </a:schemeClr>
                  </a:glow>
                </a:effectLst>
              </a:rPr>
              <a:t>По полянке поскакали</a:t>
            </a:r>
            <a:endParaRPr lang="ru-RU" dirty="0" smtClean="0">
              <a:effectLst>
                <a:glow rad="101600">
                  <a:schemeClr val="accent5">
                    <a:satMod val="175000"/>
                    <a:alpha val="40000"/>
                  </a:schemeClr>
                </a:glow>
              </a:effectLst>
            </a:endParaRPr>
          </a:p>
          <a:p>
            <a:r>
              <a:rPr lang="ru-RU" u="sng" dirty="0" smtClean="0">
                <a:effectLst>
                  <a:glow rad="101600">
                    <a:schemeClr val="accent5">
                      <a:satMod val="175000"/>
                      <a:alpha val="40000"/>
                    </a:schemeClr>
                  </a:glow>
                </a:effectLst>
              </a:rPr>
              <a:t>Дети выбега</a:t>
            </a:r>
            <a:r>
              <a:rPr lang="ru-RU" dirty="0" smtClean="0">
                <a:effectLst>
                  <a:glow rad="101600">
                    <a:schemeClr val="accent5">
                      <a:satMod val="175000"/>
                      <a:alpha val="40000"/>
                    </a:schemeClr>
                  </a:glow>
                </a:effectLst>
              </a:rPr>
              <a:t>ют и  резвятся на площадке.</a:t>
            </a:r>
            <a:r>
              <a:rPr lang="ru-RU" i="1" dirty="0" smtClean="0">
                <a:effectLst>
                  <a:glow rad="101600">
                    <a:schemeClr val="accent5">
                      <a:satMod val="175000"/>
                      <a:alpha val="40000"/>
                    </a:schemeClr>
                  </a:glow>
                </a:effectLst>
              </a:rPr>
              <a:t> </a:t>
            </a:r>
            <a:r>
              <a:rPr lang="ru-RU" dirty="0" smtClean="0">
                <a:effectLst>
                  <a:glow rad="101600">
                    <a:schemeClr val="accent5">
                      <a:satMod val="175000"/>
                      <a:alpha val="40000"/>
                    </a:schemeClr>
                  </a:glow>
                </a:effectLst>
              </a:rPr>
              <a:t>Игра продолжается.</a:t>
            </a:r>
          </a:p>
          <a:p>
            <a:endParaRPr lang="ru-RU" dirty="0"/>
          </a:p>
        </p:txBody>
      </p:sp>
      <p:pic>
        <p:nvPicPr>
          <p:cNvPr id="6" name="Рисунок 5" descr="i (1).jpg"/>
          <p:cNvPicPr>
            <a:picLocks noChangeAspect="1"/>
          </p:cNvPicPr>
          <p:nvPr/>
        </p:nvPicPr>
        <p:blipFill>
          <a:blip r:embed="rId2" cstate="email">
            <a:clrChange>
              <a:clrFrom>
                <a:srgbClr val="FEFEFE"/>
              </a:clrFrom>
              <a:clrTo>
                <a:srgbClr val="FEFEFE">
                  <a:alpha val="0"/>
                </a:srgbClr>
              </a:clrTo>
            </a:clrChange>
          </a:blip>
          <a:stretch>
            <a:fillRect/>
          </a:stretch>
        </p:blipFill>
        <p:spPr>
          <a:xfrm>
            <a:off x="7308305" y="3501009"/>
            <a:ext cx="960107" cy="1152128"/>
          </a:xfrm>
          <a:prstGeom prst="rect">
            <a:avLst/>
          </a:prstGeom>
        </p:spPr>
      </p:pic>
      <p:pic>
        <p:nvPicPr>
          <p:cNvPr id="7" name="Рисунок 6" descr="domik20.jpg"/>
          <p:cNvPicPr>
            <a:picLocks noChangeAspect="1"/>
          </p:cNvPicPr>
          <p:nvPr/>
        </p:nvPicPr>
        <p:blipFill>
          <a:blip r:embed="rId3" cstate="email">
            <a:clrChange>
              <a:clrFrom>
                <a:srgbClr val="FFFFFF"/>
              </a:clrFrom>
              <a:clrTo>
                <a:srgbClr val="FFFFFF">
                  <a:alpha val="0"/>
                </a:srgbClr>
              </a:clrTo>
            </a:clrChange>
          </a:blip>
          <a:stretch>
            <a:fillRect/>
          </a:stretch>
        </p:blipFill>
        <p:spPr>
          <a:xfrm>
            <a:off x="5004048" y="1772816"/>
            <a:ext cx="2226035" cy="2003430"/>
          </a:xfrm>
          <a:prstGeom prst="rect">
            <a:avLst/>
          </a:prstGeom>
        </p:spPr>
      </p:pic>
      <p:pic>
        <p:nvPicPr>
          <p:cNvPr id="9" name="Содержимое 8" descr="zajats48.gif"/>
          <p:cNvPicPr>
            <a:picLocks noGrp="1" noChangeAspect="1"/>
          </p:cNvPicPr>
          <p:nvPr>
            <p:ph sz="half" idx="2"/>
          </p:nvPr>
        </p:nvPicPr>
        <p:blipFill>
          <a:blip r:embed="rId4" cstate="email"/>
          <a:stretch>
            <a:fillRect/>
          </a:stretch>
        </p:blipFill>
        <p:spPr>
          <a:xfrm>
            <a:off x="6444208" y="2924945"/>
            <a:ext cx="1009651" cy="962025"/>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8229600" cy="692696"/>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Догони свою пару.</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(бег)</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548680"/>
            <a:ext cx="4762872" cy="6048672"/>
          </a:xfrm>
        </p:spPr>
        <p:txBody>
          <a:bodyPr>
            <a:normAutofit fontScale="85000" lnSpcReduction="20000"/>
          </a:bodyPr>
          <a:lstStyle/>
          <a:p>
            <a:r>
              <a:rPr lang="ru-RU" b="1" u="sng" dirty="0" smtClean="0">
                <a:effectLst>
                  <a:glow rad="139700">
                    <a:schemeClr val="accent5">
                      <a:satMod val="175000"/>
                      <a:alpha val="40000"/>
                    </a:schemeClr>
                  </a:glow>
                </a:effectLst>
              </a:rPr>
              <a:t>цель:</a:t>
            </a:r>
            <a:r>
              <a:rPr lang="ru-RU" dirty="0" smtClean="0">
                <a:effectLst>
                  <a:glow rad="139700">
                    <a:schemeClr val="accent5">
                      <a:satMod val="175000"/>
                      <a:alpha val="40000"/>
                    </a:schemeClr>
                  </a:glow>
                </a:effectLst>
              </a:rPr>
              <a:t> Развивать у детей решительность, упражнять в беге с </a:t>
            </a:r>
            <a:r>
              <a:rPr lang="ru-RU" dirty="0" err="1" smtClean="0">
                <a:effectLst>
                  <a:glow rad="139700">
                    <a:schemeClr val="accent5">
                      <a:satMod val="175000"/>
                      <a:alpha val="40000"/>
                    </a:schemeClr>
                  </a:glow>
                </a:effectLst>
              </a:rPr>
              <a:t>увертыванием</a:t>
            </a:r>
            <a:r>
              <a:rPr lang="ru-RU" dirty="0" smtClean="0">
                <a:effectLst>
                  <a:glow rad="139700">
                    <a:schemeClr val="accent5">
                      <a:satMod val="175000"/>
                      <a:alpha val="40000"/>
                    </a:schemeClr>
                  </a:glow>
                </a:effectLst>
              </a:rPr>
              <a:t>.</a:t>
            </a:r>
          </a:p>
          <a:p>
            <a:r>
              <a:rPr lang="ru-RU" b="1" u="sng" dirty="0" smtClean="0">
                <a:effectLst>
                  <a:glow rad="139700">
                    <a:schemeClr val="accent5">
                      <a:satMod val="175000"/>
                      <a:alpha val="40000"/>
                    </a:schemeClr>
                  </a:glow>
                </a:effectLst>
              </a:rPr>
              <a:t>Описание</a:t>
            </a:r>
            <a:r>
              <a:rPr lang="ru-RU" dirty="0" smtClean="0">
                <a:effectLst>
                  <a:glow rad="139700">
                    <a:schemeClr val="accent5">
                      <a:satMod val="175000"/>
                      <a:alpha val="40000"/>
                    </a:schemeClr>
                  </a:glow>
                </a:effectLst>
              </a:rPr>
              <a:t>: Двое детей становятся один за другим на расстоянии 2-3 шагов у края площадки.  По сигналу:  «Раз два,      три - беги!» - стоящий впереди бежит на противоположную сторону площадки, где проведена черта, за которой ловить нельзя. Стоящий сзади должен поймать убегающего до того, как он достигнет черты. Если ловящий не поймает убегающего, они выполняют задание еще раз, а если поймает, дети меняются  ролями.</a:t>
            </a:r>
            <a:endParaRPr lang="ru-RU" dirty="0">
              <a:effectLst>
                <a:glow rad="139700">
                  <a:schemeClr val="accent5">
                    <a:satMod val="175000"/>
                    <a:alpha val="40000"/>
                  </a:schemeClr>
                </a:glow>
              </a:effectLst>
            </a:endParaRPr>
          </a:p>
        </p:txBody>
      </p:sp>
      <p:pic>
        <p:nvPicPr>
          <p:cNvPr id="5" name="Содержимое 4" descr="16.jpeg"/>
          <p:cNvPicPr>
            <a:picLocks noGrp="1" noChangeAspect="1"/>
          </p:cNvPicPr>
          <p:nvPr>
            <p:ph sz="half" idx="2"/>
          </p:nvPr>
        </p:nvPicPr>
        <p:blipFill>
          <a:blip r:embed="rId2" cstate="email">
            <a:clrChange>
              <a:clrFrom>
                <a:srgbClr val="FDFDFD"/>
              </a:clrFrom>
              <a:clrTo>
                <a:srgbClr val="FDFDFD">
                  <a:alpha val="0"/>
                </a:srgbClr>
              </a:clrTo>
            </a:clrChange>
          </a:blip>
          <a:stretch>
            <a:fillRect/>
          </a:stretch>
        </p:blipFill>
        <p:spPr>
          <a:xfrm>
            <a:off x="5724129" y="1844825"/>
            <a:ext cx="3148459" cy="2933347"/>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8229600" cy="692696"/>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Не попадись.</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 </a:t>
            </a:r>
            <a:r>
              <a:rPr lang="ru-RU" sz="2000" dirty="0" err="1" smtClean="0">
                <a:ln w="12700">
                  <a:solidFill>
                    <a:schemeClr val="tx2">
                      <a:satMod val="155000"/>
                    </a:schemeClr>
                  </a:solidFill>
                  <a:prstDash val="solid"/>
                </a:ln>
                <a:effectLst>
                  <a:outerShdw blurRad="41275" dist="20320" dir="1800000" algn="tl" rotWithShape="0">
                    <a:srgbClr val="000000">
                      <a:alpha val="40000"/>
                    </a:srgbClr>
                  </a:outerShdw>
                </a:effectLst>
              </a:rPr>
              <a:t>бег,прыжки</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548680"/>
            <a:ext cx="4834880" cy="6048672"/>
          </a:xfrm>
        </p:spPr>
        <p:txBody>
          <a:bodyPr>
            <a:normAutofit fontScale="85000" lnSpcReduction="20000"/>
          </a:bodyPr>
          <a:lstStyle/>
          <a:p>
            <a:r>
              <a:rPr lang="ru-RU" b="1" u="sng" dirty="0" smtClean="0">
                <a:effectLst>
                  <a:glow rad="101600">
                    <a:schemeClr val="accent5">
                      <a:satMod val="175000"/>
                      <a:alpha val="40000"/>
                    </a:schemeClr>
                  </a:glow>
                </a:effectLst>
              </a:rPr>
              <a:t>Цели:</a:t>
            </a:r>
            <a:r>
              <a:rPr lang="ru-RU" dirty="0" smtClean="0">
                <a:effectLst>
                  <a:glow rad="101600">
                    <a:schemeClr val="accent5">
                      <a:satMod val="175000"/>
                      <a:alpha val="40000"/>
                    </a:schemeClr>
                  </a:glow>
                </a:effectLst>
              </a:rPr>
              <a:t> упражнять в беге с </a:t>
            </a:r>
            <a:r>
              <a:rPr lang="ru-RU" dirty="0" err="1" smtClean="0">
                <a:effectLst>
                  <a:glow rad="101600">
                    <a:schemeClr val="accent5">
                      <a:satMod val="175000"/>
                      <a:alpha val="40000"/>
                    </a:schemeClr>
                  </a:glow>
                </a:effectLst>
              </a:rPr>
              <a:t>увертыванием</a:t>
            </a:r>
            <a:r>
              <a:rPr lang="ru-RU" dirty="0" smtClean="0">
                <a:effectLst>
                  <a:glow rad="101600">
                    <a:schemeClr val="accent5">
                      <a:satMod val="175000"/>
                      <a:alpha val="40000"/>
                    </a:schemeClr>
                  </a:glow>
                </a:effectLst>
              </a:rPr>
              <a:t>, учить детей прыжкам через линию (или шнур).</a:t>
            </a:r>
          </a:p>
          <a:p>
            <a:r>
              <a:rPr lang="ru-RU" b="1" dirty="0" smtClean="0">
                <a:effectLst>
                  <a:glow rad="101600">
                    <a:schemeClr val="accent5">
                      <a:satMod val="175000"/>
                      <a:alpha val="40000"/>
                    </a:schemeClr>
                  </a:glow>
                </a:effectLst>
              </a:rPr>
              <a:t>Описание: </a:t>
            </a:r>
            <a:r>
              <a:rPr lang="ru-RU" dirty="0" smtClean="0">
                <a:effectLst>
                  <a:glow rad="101600">
                    <a:schemeClr val="accent5">
                      <a:satMod val="175000"/>
                      <a:alpha val="40000"/>
                    </a:schemeClr>
                  </a:glow>
                </a:effectLst>
              </a:rPr>
              <a:t>Чертят круг. Играющие стоят за кругом на расстоянии полушага. Выбирают водящего. Он становится в центр круга. Дети прыгают в круг и выпрыгивают обратно. Водящий бегает в кругу, стараясь коснуться играющих в то время, когда они находятся в кругу. Тот, до кого дотронулся водящий, отходит в сторону. Через 1 мин воспитатель прекращает игру и считает пойманных. Выбирают нового водящего. Игра повторяется.</a:t>
            </a:r>
          </a:p>
          <a:p>
            <a:endParaRPr lang="ru-RU" dirty="0"/>
          </a:p>
        </p:txBody>
      </p:sp>
      <p:pic>
        <p:nvPicPr>
          <p:cNvPr id="5" name="Содержимое 4" descr="malch53.jpg"/>
          <p:cNvPicPr>
            <a:picLocks noGrp="1" noChangeAspect="1"/>
          </p:cNvPicPr>
          <p:nvPr>
            <p:ph sz="half" idx="2"/>
          </p:nvPr>
        </p:nvPicPr>
        <p:blipFill>
          <a:blip r:embed="rId2" cstate="email">
            <a:clrChange>
              <a:clrFrom>
                <a:srgbClr val="FFFFFF"/>
              </a:clrFrom>
              <a:clrTo>
                <a:srgbClr val="FFFFFF">
                  <a:alpha val="0"/>
                </a:srgbClr>
              </a:clrTo>
            </a:clrChange>
          </a:blip>
          <a:stretch>
            <a:fillRect/>
          </a:stretch>
        </p:blipFill>
        <p:spPr>
          <a:xfrm>
            <a:off x="6985000" y="1268760"/>
            <a:ext cx="2159000" cy="2286000"/>
          </a:xfrm>
        </p:spPr>
      </p:pic>
      <p:pic>
        <p:nvPicPr>
          <p:cNvPr id="6" name="Рисунок 5" descr="i (10).jpg"/>
          <p:cNvPicPr>
            <a:picLocks noChangeAspect="1"/>
          </p:cNvPicPr>
          <p:nvPr/>
        </p:nvPicPr>
        <p:blipFill>
          <a:blip r:embed="rId3" cstate="email">
            <a:clrChange>
              <a:clrFrom>
                <a:srgbClr val="FFFFFF"/>
              </a:clrFrom>
              <a:clrTo>
                <a:srgbClr val="FFFFFF">
                  <a:alpha val="0"/>
                </a:srgbClr>
              </a:clrTo>
            </a:clrChange>
          </a:blip>
          <a:stretch>
            <a:fillRect/>
          </a:stretch>
        </p:blipFill>
        <p:spPr>
          <a:xfrm>
            <a:off x="5508106" y="2132856"/>
            <a:ext cx="1866447" cy="2160240"/>
          </a:xfrm>
          <a:prstGeom prst="rect">
            <a:avLst/>
          </a:prstGeom>
          <a:effectLst>
            <a:softEdge rad="31750"/>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36712"/>
          </a:xfrm>
        </p:spPr>
        <p:txBody>
          <a:bodyPr>
            <a:normAutofit/>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Идите ко мне.</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(ходьба)</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908720"/>
            <a:ext cx="5410944" cy="5616624"/>
          </a:xfrm>
        </p:spPr>
        <p:txBody>
          <a:bodyPr>
            <a:normAutofit fontScale="85000" lnSpcReduction="20000"/>
          </a:bodyPr>
          <a:lstStyle/>
          <a:p>
            <a:r>
              <a:rPr lang="ru-RU" b="1" u="sng" dirty="0" smtClean="0">
                <a:effectLst>
                  <a:glow rad="101600">
                    <a:schemeClr val="accent5">
                      <a:satMod val="175000"/>
                      <a:alpha val="40000"/>
                    </a:schemeClr>
                  </a:glow>
                </a:effectLst>
              </a:rPr>
              <a:t>Цели:</a:t>
            </a:r>
            <a:r>
              <a:rPr lang="ru-RU" dirty="0" smtClean="0">
                <a:effectLst>
                  <a:glow rad="101600">
                    <a:schemeClr val="accent5">
                      <a:satMod val="175000"/>
                      <a:alpha val="40000"/>
                    </a:schemeClr>
                  </a:glow>
                </a:effectLst>
              </a:rPr>
              <a:t> развитие быстрой речи и техники ускоренного шага.</a:t>
            </a:r>
          </a:p>
          <a:p>
            <a:r>
              <a:rPr lang="ru-RU" dirty="0" smtClean="0">
                <a:effectLst>
                  <a:glow rad="101600">
                    <a:schemeClr val="accent5">
                      <a:satMod val="175000"/>
                      <a:alpha val="40000"/>
                    </a:schemeClr>
                  </a:glow>
                </a:effectLst>
              </a:rPr>
              <a:t> </a:t>
            </a:r>
          </a:p>
          <a:p>
            <a:r>
              <a:rPr lang="ru-RU" b="1" u="sng" dirty="0" smtClean="0">
                <a:effectLst>
                  <a:glow rad="101600">
                    <a:schemeClr val="accent5">
                      <a:satMod val="175000"/>
                      <a:alpha val="40000"/>
                    </a:schemeClr>
                  </a:glow>
                </a:effectLst>
              </a:rPr>
              <a:t>Описание:</a:t>
            </a:r>
            <a:r>
              <a:rPr lang="ru-RU" dirty="0" smtClean="0">
                <a:effectLst>
                  <a:glow rad="101600">
                    <a:schemeClr val="accent5">
                      <a:satMod val="175000"/>
                      <a:alpha val="40000"/>
                    </a:schemeClr>
                  </a:glow>
                </a:effectLst>
              </a:rPr>
              <a:t> Играющие стоят за спиной водящего на расстоянии 5-6 м; водящий говорит: </a:t>
            </a:r>
          </a:p>
          <a:p>
            <a:r>
              <a:rPr lang="ru-RU" dirty="0" smtClean="0">
                <a:effectLst>
                  <a:glow rad="101600">
                    <a:schemeClr val="accent5">
                      <a:satMod val="175000"/>
                      <a:alpha val="40000"/>
                    </a:schemeClr>
                  </a:glow>
                </a:effectLst>
              </a:rPr>
              <a:t>«Быстро шагай,</a:t>
            </a:r>
          </a:p>
          <a:p>
            <a:r>
              <a:rPr lang="ru-RU" dirty="0" smtClean="0">
                <a:effectLst>
                  <a:glow rad="101600">
                    <a:schemeClr val="accent5">
                      <a:satMod val="175000"/>
                      <a:alpha val="40000"/>
                    </a:schemeClr>
                  </a:glow>
                </a:effectLst>
              </a:rPr>
              <a:t>Оглянусь – замирай!</a:t>
            </a:r>
          </a:p>
          <a:p>
            <a:r>
              <a:rPr lang="ru-RU" dirty="0" smtClean="0">
                <a:effectLst>
                  <a:glow rad="101600">
                    <a:schemeClr val="accent5">
                      <a:satMod val="175000"/>
                      <a:alpha val="40000"/>
                    </a:schemeClr>
                  </a:glow>
                </a:effectLst>
              </a:rPr>
              <a:t>Раз, два, три… Стой!»</a:t>
            </a:r>
          </a:p>
          <a:p>
            <a:r>
              <a:rPr lang="ru-RU" dirty="0" smtClean="0">
                <a:effectLst>
                  <a:glow rad="101600">
                    <a:schemeClr val="accent5">
                      <a:satMod val="175000"/>
                      <a:alpha val="40000"/>
                    </a:schemeClr>
                  </a:glow>
                </a:effectLst>
              </a:rPr>
              <a:t>Водящий поворачивается к детям, а они замирают в одной из заранее оговоренных поз. Кто не успел – присаживается на корточки. Тот, кто вперед дотронется до водящего, им и становится. Игра повторяется 3-4 раза.</a:t>
            </a:r>
          </a:p>
          <a:p>
            <a:endParaRPr lang="ru-RU" dirty="0"/>
          </a:p>
        </p:txBody>
      </p:sp>
      <p:pic>
        <p:nvPicPr>
          <p:cNvPr id="7" name="Содержимое 6" descr="mald24.jpg"/>
          <p:cNvPicPr>
            <a:picLocks noGrp="1" noChangeAspect="1"/>
          </p:cNvPicPr>
          <p:nvPr>
            <p:ph sz="half" idx="2"/>
          </p:nvPr>
        </p:nvPicPr>
        <p:blipFill>
          <a:blip r:embed="rId2" cstate="email">
            <a:clrChange>
              <a:clrFrom>
                <a:srgbClr val="FFFFFF"/>
              </a:clrFrom>
              <a:clrTo>
                <a:srgbClr val="FFFFFF">
                  <a:alpha val="0"/>
                </a:srgbClr>
              </a:clrTo>
            </a:clrChange>
          </a:blip>
          <a:stretch>
            <a:fillRect/>
          </a:stretch>
        </p:blipFill>
        <p:spPr>
          <a:xfrm>
            <a:off x="5364089" y="2276872"/>
            <a:ext cx="3435567" cy="3637658"/>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Диагональная полоса 5"/>
          <p:cNvSpPr/>
          <p:nvPr/>
        </p:nvSpPr>
        <p:spPr>
          <a:xfrm>
            <a:off x="5292080" y="1052736"/>
            <a:ext cx="2520280" cy="3168352"/>
          </a:xfrm>
          <a:prstGeom prst="diagStripe">
            <a:avLst/>
          </a:prstGeom>
          <a:solidFill>
            <a:schemeClr val="bg1"/>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 name="Заголовок 1"/>
          <p:cNvSpPr>
            <a:spLocks noGrp="1"/>
          </p:cNvSpPr>
          <p:nvPr>
            <p:ph type="title"/>
          </p:nvPr>
        </p:nvSpPr>
        <p:spPr>
          <a:xfrm>
            <a:off x="457200" y="188640"/>
            <a:ext cx="8229600" cy="648072"/>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У оленя дом большой.   </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(бег)</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836712"/>
            <a:ext cx="4978896" cy="5832648"/>
          </a:xfrm>
        </p:spPr>
        <p:txBody>
          <a:bodyPr>
            <a:normAutofit fontScale="77500" lnSpcReduction="20000"/>
          </a:bodyPr>
          <a:lstStyle/>
          <a:p>
            <a:r>
              <a:rPr lang="ru-RU" b="1" u="sng" dirty="0" smtClean="0">
                <a:effectLst>
                  <a:glow rad="101600">
                    <a:schemeClr val="accent5">
                      <a:satMod val="175000"/>
                      <a:alpha val="40000"/>
                    </a:schemeClr>
                  </a:glow>
                </a:effectLst>
              </a:rPr>
              <a:t>Цель:</a:t>
            </a:r>
            <a:r>
              <a:rPr lang="ru-RU" dirty="0" smtClean="0">
                <a:effectLst>
                  <a:glow rad="101600">
                    <a:schemeClr val="accent5">
                      <a:satMod val="175000"/>
                      <a:alpha val="40000"/>
                    </a:schemeClr>
                  </a:glow>
                </a:effectLst>
              </a:rPr>
              <a:t> Развивать у детей решительность, упражнять в беге с </a:t>
            </a:r>
            <a:r>
              <a:rPr lang="ru-RU" dirty="0" err="1" smtClean="0">
                <a:effectLst>
                  <a:glow rad="101600">
                    <a:schemeClr val="accent5">
                      <a:satMod val="175000"/>
                      <a:alpha val="40000"/>
                    </a:schemeClr>
                  </a:glow>
                </a:effectLst>
              </a:rPr>
              <a:t>увертыванием</a:t>
            </a:r>
            <a:r>
              <a:rPr lang="ru-RU" dirty="0" smtClean="0">
                <a:effectLst>
                  <a:glow rad="101600">
                    <a:schemeClr val="accent5">
                      <a:satMod val="175000"/>
                      <a:alpha val="40000"/>
                    </a:schemeClr>
                  </a:glow>
                </a:effectLst>
              </a:rPr>
              <a:t>.</a:t>
            </a:r>
            <a:endParaRPr lang="ru-RU" b="1" u="sng" dirty="0" smtClean="0">
              <a:effectLst>
                <a:glow rad="101600">
                  <a:schemeClr val="accent5">
                    <a:satMod val="175000"/>
                    <a:alpha val="40000"/>
                  </a:schemeClr>
                </a:glow>
              </a:effectLst>
            </a:endParaRPr>
          </a:p>
          <a:p>
            <a:r>
              <a:rPr lang="ru-RU" b="1" u="sng" dirty="0" smtClean="0">
                <a:effectLst>
                  <a:glow rad="101600">
                    <a:schemeClr val="accent5">
                      <a:satMod val="175000"/>
                      <a:alpha val="40000"/>
                    </a:schemeClr>
                  </a:glow>
                </a:effectLst>
              </a:rPr>
              <a:t>Описание</a:t>
            </a:r>
            <a:r>
              <a:rPr lang="ru-RU" dirty="0" smtClean="0">
                <a:effectLst>
                  <a:glow rad="101600">
                    <a:schemeClr val="accent5">
                      <a:satMod val="175000"/>
                      <a:alpha val="40000"/>
                    </a:schemeClr>
                  </a:glow>
                </a:effectLst>
              </a:rPr>
              <a:t>: выбирается волк, остальные дети зайцы. На одной стороне площадки зайцы, на другой воспитатель. Воспитатель играет роль оленя и зазывает зайцев в свой дом. </a:t>
            </a:r>
            <a:br>
              <a:rPr lang="ru-RU" dirty="0" smtClean="0">
                <a:effectLst>
                  <a:glow rad="101600">
                    <a:schemeClr val="accent5">
                      <a:satMod val="175000"/>
                      <a:alpha val="40000"/>
                    </a:schemeClr>
                  </a:glow>
                </a:effectLst>
              </a:rPr>
            </a:br>
            <a:r>
              <a:rPr lang="ru-RU" b="1" dirty="0" smtClean="0">
                <a:effectLst>
                  <a:glow rad="101600">
                    <a:schemeClr val="accent5">
                      <a:satMod val="175000"/>
                      <a:alpha val="40000"/>
                    </a:schemeClr>
                  </a:glow>
                </a:effectLst>
              </a:rPr>
              <a:t>Дом большой</a:t>
            </a:r>
            <a:r>
              <a:rPr lang="ru-RU" dirty="0" smtClean="0">
                <a:effectLst>
                  <a:glow rad="101600">
                    <a:schemeClr val="accent5">
                      <a:satMod val="175000"/>
                      <a:alpha val="40000"/>
                    </a:schemeClr>
                  </a:glow>
                </a:effectLst>
              </a:rPr>
              <a:t> – 3 раза, </a:t>
            </a:r>
            <a:br>
              <a:rPr lang="ru-RU" dirty="0" smtClean="0">
                <a:effectLst>
                  <a:glow rad="101600">
                    <a:schemeClr val="accent5">
                      <a:satMod val="175000"/>
                      <a:alpha val="40000"/>
                    </a:schemeClr>
                  </a:glow>
                </a:effectLst>
              </a:rPr>
            </a:br>
            <a:r>
              <a:rPr lang="ru-RU" b="1" dirty="0" smtClean="0">
                <a:effectLst>
                  <a:glow rad="101600">
                    <a:schemeClr val="accent5">
                      <a:satMod val="175000"/>
                      <a:alpha val="40000"/>
                    </a:schemeClr>
                  </a:glow>
                </a:effectLst>
              </a:rPr>
              <a:t>Смотрит он в своё окошко. </a:t>
            </a:r>
            <a:br>
              <a:rPr lang="ru-RU" b="1" dirty="0" smtClean="0">
                <a:effectLst>
                  <a:glow rad="101600">
                    <a:schemeClr val="accent5">
                      <a:satMod val="175000"/>
                      <a:alpha val="40000"/>
                    </a:schemeClr>
                  </a:glow>
                </a:effectLst>
              </a:rPr>
            </a:br>
            <a:r>
              <a:rPr lang="ru-RU" b="1" dirty="0" smtClean="0">
                <a:effectLst>
                  <a:glow rad="101600">
                    <a:schemeClr val="accent5">
                      <a:satMod val="175000"/>
                      <a:alpha val="40000"/>
                    </a:schemeClr>
                  </a:glow>
                </a:effectLst>
              </a:rPr>
              <a:t>Зайка по лесу бежит, </a:t>
            </a:r>
            <a:br>
              <a:rPr lang="ru-RU" b="1" dirty="0" smtClean="0">
                <a:effectLst>
                  <a:glow rad="101600">
                    <a:schemeClr val="accent5">
                      <a:satMod val="175000"/>
                      <a:alpha val="40000"/>
                    </a:schemeClr>
                  </a:glow>
                </a:effectLst>
              </a:rPr>
            </a:br>
            <a:r>
              <a:rPr lang="ru-RU" b="1" dirty="0" smtClean="0">
                <a:effectLst>
                  <a:glow rad="101600">
                    <a:schemeClr val="accent5">
                      <a:satMod val="175000"/>
                      <a:alpha val="40000"/>
                    </a:schemeClr>
                  </a:glow>
                </a:effectLst>
              </a:rPr>
              <a:t>И оленю в дверь стучит: </a:t>
            </a:r>
            <a:br>
              <a:rPr lang="ru-RU" b="1" dirty="0" smtClean="0">
                <a:effectLst>
                  <a:glow rad="101600">
                    <a:schemeClr val="accent5">
                      <a:satMod val="175000"/>
                      <a:alpha val="40000"/>
                    </a:schemeClr>
                  </a:glow>
                </a:effectLst>
              </a:rPr>
            </a:br>
            <a:r>
              <a:rPr lang="ru-RU" b="1" dirty="0" smtClean="0">
                <a:effectLst>
                  <a:glow rad="101600">
                    <a:schemeClr val="accent5">
                      <a:satMod val="175000"/>
                      <a:alpha val="40000"/>
                    </a:schemeClr>
                  </a:glow>
                </a:effectLst>
              </a:rPr>
              <a:t>-Стук, стук, </a:t>
            </a:r>
            <a:br>
              <a:rPr lang="ru-RU" b="1" dirty="0" smtClean="0">
                <a:effectLst>
                  <a:glow rad="101600">
                    <a:schemeClr val="accent5">
                      <a:satMod val="175000"/>
                      <a:alpha val="40000"/>
                    </a:schemeClr>
                  </a:glow>
                </a:effectLst>
              </a:rPr>
            </a:br>
            <a:r>
              <a:rPr lang="ru-RU" b="1" dirty="0" smtClean="0">
                <a:effectLst>
                  <a:glow rad="101600">
                    <a:schemeClr val="accent5">
                      <a:satMod val="175000"/>
                      <a:alpha val="40000"/>
                    </a:schemeClr>
                  </a:glow>
                </a:effectLst>
              </a:rPr>
              <a:t>Дверь открой! </a:t>
            </a:r>
            <a:br>
              <a:rPr lang="ru-RU" b="1" dirty="0" smtClean="0">
                <a:effectLst>
                  <a:glow rad="101600">
                    <a:schemeClr val="accent5">
                      <a:satMod val="175000"/>
                      <a:alpha val="40000"/>
                    </a:schemeClr>
                  </a:glow>
                </a:effectLst>
              </a:rPr>
            </a:br>
            <a:r>
              <a:rPr lang="ru-RU" b="1" dirty="0" smtClean="0">
                <a:effectLst>
                  <a:glow rad="101600">
                    <a:schemeClr val="accent5">
                      <a:satMod val="175000"/>
                      <a:alpha val="40000"/>
                    </a:schemeClr>
                  </a:glow>
                </a:effectLst>
              </a:rPr>
              <a:t>Там в лесу охотник злой. </a:t>
            </a:r>
            <a:br>
              <a:rPr lang="ru-RU" b="1" dirty="0" smtClean="0">
                <a:effectLst>
                  <a:glow rad="101600">
                    <a:schemeClr val="accent5">
                      <a:satMod val="175000"/>
                      <a:alpha val="40000"/>
                    </a:schemeClr>
                  </a:glow>
                </a:effectLst>
              </a:rPr>
            </a:br>
            <a:r>
              <a:rPr lang="ru-RU" b="1" dirty="0" smtClean="0">
                <a:effectLst>
                  <a:glow rad="101600">
                    <a:schemeClr val="accent5">
                      <a:satMod val="175000"/>
                      <a:alpha val="40000"/>
                    </a:schemeClr>
                  </a:glow>
                </a:effectLst>
              </a:rPr>
              <a:t>-Зайка, зайка не зевай. </a:t>
            </a:r>
            <a:br>
              <a:rPr lang="ru-RU" b="1" dirty="0" smtClean="0">
                <a:effectLst>
                  <a:glow rad="101600">
                    <a:schemeClr val="accent5">
                      <a:satMod val="175000"/>
                      <a:alpha val="40000"/>
                    </a:schemeClr>
                  </a:glow>
                </a:effectLst>
              </a:rPr>
            </a:br>
            <a:r>
              <a:rPr lang="ru-RU" b="1" dirty="0" smtClean="0">
                <a:effectLst>
                  <a:glow rad="101600">
                    <a:schemeClr val="accent5">
                      <a:satMod val="175000"/>
                      <a:alpha val="40000"/>
                    </a:schemeClr>
                  </a:glow>
                </a:effectLst>
              </a:rPr>
              <a:t>Быстро в дом мой забегай. </a:t>
            </a:r>
          </a:p>
          <a:p>
            <a:r>
              <a:rPr lang="ru-RU" dirty="0" smtClean="0">
                <a:effectLst>
                  <a:glow rad="101600">
                    <a:schemeClr val="accent5">
                      <a:satMod val="175000"/>
                      <a:alpha val="40000"/>
                    </a:schemeClr>
                  </a:glow>
                </a:effectLst>
              </a:rPr>
              <a:t>Волк ловит зайцев ,а они пытаются спастись в доме оленя. </a:t>
            </a:r>
          </a:p>
          <a:p>
            <a:endParaRPr lang="ru-RU" dirty="0"/>
          </a:p>
        </p:txBody>
      </p:sp>
      <p:pic>
        <p:nvPicPr>
          <p:cNvPr id="5" name="Содержимое 4" descr="olen12.jpg"/>
          <p:cNvPicPr>
            <a:picLocks noGrp="1" noChangeAspect="1"/>
          </p:cNvPicPr>
          <p:nvPr>
            <p:ph sz="half" idx="2"/>
          </p:nvPr>
        </p:nvPicPr>
        <p:blipFill>
          <a:blip r:embed="rId2" cstate="email">
            <a:clrChange>
              <a:clrFrom>
                <a:srgbClr val="FFFFFF"/>
              </a:clrFrom>
              <a:clrTo>
                <a:srgbClr val="FFFFFF">
                  <a:alpha val="0"/>
                </a:srgbClr>
              </a:clrTo>
            </a:clrChange>
          </a:blip>
          <a:stretch>
            <a:fillRect/>
          </a:stretch>
        </p:blipFill>
        <p:spPr>
          <a:xfrm>
            <a:off x="4644009" y="836712"/>
            <a:ext cx="4247347" cy="4497192"/>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fontScale="90000"/>
          </a:bodyPr>
          <a:lstStyle/>
          <a:p>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Совушка</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a:t>
            </a:r>
            <a:r>
              <a:rPr lang="ru-RU" sz="2000" dirty="0" err="1" smtClean="0">
                <a:ln w="12700">
                  <a:solidFill>
                    <a:schemeClr val="tx2">
                      <a:satMod val="155000"/>
                    </a:schemeClr>
                  </a:solidFill>
                  <a:prstDash val="solid"/>
                </a:ln>
                <a:effectLst>
                  <a:outerShdw blurRad="41275" dist="20320" dir="1800000" algn="tl" rotWithShape="0">
                    <a:srgbClr val="000000">
                      <a:alpha val="40000"/>
                    </a:srgbClr>
                  </a:outerShdw>
                </a:effectLst>
              </a:rPr>
              <a:t>ходьба,бег,внимание</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548680"/>
            <a:ext cx="5050904" cy="6120680"/>
          </a:xfrm>
        </p:spPr>
        <p:txBody>
          <a:bodyPr>
            <a:normAutofit fontScale="92500" lnSpcReduction="20000"/>
          </a:bodyPr>
          <a:lstStyle/>
          <a:p>
            <a:r>
              <a:rPr lang="ru-RU" b="1" u="sng" dirty="0" smtClean="0">
                <a:effectLst>
                  <a:glow rad="101600">
                    <a:schemeClr val="accent5">
                      <a:satMod val="175000"/>
                      <a:alpha val="40000"/>
                    </a:schemeClr>
                  </a:glow>
                </a:effectLst>
              </a:rPr>
              <a:t>Цели:</a:t>
            </a:r>
            <a:r>
              <a:rPr lang="ru-RU" dirty="0" smtClean="0">
                <a:effectLst>
                  <a:glow rad="101600">
                    <a:schemeClr val="accent5">
                      <a:satMod val="175000"/>
                      <a:alpha val="40000"/>
                    </a:schemeClr>
                  </a:glow>
                </a:effectLst>
              </a:rPr>
              <a:t> развитие внимания, реакции на словесную команду и произвольной регуляции поведения.</a:t>
            </a:r>
          </a:p>
          <a:p>
            <a:r>
              <a:rPr lang="ru-RU" dirty="0" smtClean="0">
                <a:effectLst>
                  <a:glow rad="101600">
                    <a:schemeClr val="accent5">
                      <a:satMod val="175000"/>
                      <a:alpha val="40000"/>
                    </a:schemeClr>
                  </a:glow>
                </a:effectLst>
              </a:rPr>
              <a:t> </a:t>
            </a:r>
          </a:p>
          <a:p>
            <a:r>
              <a:rPr lang="ru-RU" b="1" u="sng" dirty="0" smtClean="0">
                <a:effectLst>
                  <a:glow rad="101600">
                    <a:schemeClr val="accent5">
                      <a:satMod val="175000"/>
                      <a:alpha val="40000"/>
                    </a:schemeClr>
                  </a:glow>
                </a:effectLst>
              </a:rPr>
              <a:t>Описание: </a:t>
            </a:r>
            <a:r>
              <a:rPr lang="ru-RU" dirty="0" smtClean="0">
                <a:effectLst>
                  <a:glow rad="101600">
                    <a:schemeClr val="accent5">
                      <a:satMod val="175000"/>
                      <a:alpha val="40000"/>
                    </a:schemeClr>
                  </a:glow>
                </a:effectLst>
              </a:rPr>
              <a:t>На площадке обозначается гнездо совы. Остальные – мышки, жучки, бабочки. По сигналу «День!» - все ходят, бегают. Через некоторое время звучит сигнал «Ночь!» и все замирают, оставаясь в той позе, в которой их застала команда. </a:t>
            </a:r>
            <a:r>
              <a:rPr lang="ru-RU" dirty="0" err="1" smtClean="0">
                <a:effectLst>
                  <a:glow rad="101600">
                    <a:schemeClr val="accent5">
                      <a:satMod val="175000"/>
                      <a:alpha val="40000"/>
                    </a:schemeClr>
                  </a:glow>
                </a:effectLst>
              </a:rPr>
              <a:t>Совушка</a:t>
            </a:r>
            <a:r>
              <a:rPr lang="ru-RU" dirty="0" smtClean="0">
                <a:effectLst>
                  <a:glow rad="101600">
                    <a:schemeClr val="accent5">
                      <a:satMod val="175000"/>
                      <a:alpha val="40000"/>
                    </a:schemeClr>
                  </a:glow>
                </a:effectLst>
              </a:rPr>
              <a:t> просыпается, вылетает из гнезда и того, кто пошевелится, уводит в свое гнездо.</a:t>
            </a:r>
          </a:p>
          <a:p>
            <a:endParaRPr lang="ru-RU" dirty="0"/>
          </a:p>
        </p:txBody>
      </p:sp>
      <p:pic>
        <p:nvPicPr>
          <p:cNvPr id="5" name="Содержимое 4" descr="sova32.jpg"/>
          <p:cNvPicPr>
            <a:picLocks noGrp="1" noChangeAspect="1"/>
          </p:cNvPicPr>
          <p:nvPr>
            <p:ph sz="half" idx="2"/>
          </p:nvPr>
        </p:nvPicPr>
        <p:blipFill>
          <a:blip r:embed="rId2" cstate="email">
            <a:clrChange>
              <a:clrFrom>
                <a:srgbClr val="FFFFFF"/>
              </a:clrFrom>
              <a:clrTo>
                <a:srgbClr val="FFFFFF">
                  <a:alpha val="0"/>
                </a:srgbClr>
              </a:clrTo>
            </a:clrChange>
          </a:blip>
          <a:stretch>
            <a:fillRect/>
          </a:stretch>
        </p:blipFill>
        <p:spPr>
          <a:xfrm>
            <a:off x="5724129" y="2132857"/>
            <a:ext cx="2981697" cy="3157091"/>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64704"/>
          </a:xfrm>
        </p:spPr>
        <p:txBody>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Жмурки.</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692697"/>
            <a:ext cx="5122912" cy="5904656"/>
          </a:xfrm>
        </p:spPr>
        <p:txBody>
          <a:bodyPr>
            <a:normAutofit fontScale="85000" lnSpcReduction="10000"/>
          </a:bodyPr>
          <a:lstStyle/>
          <a:p>
            <a:r>
              <a:rPr lang="ru-RU" i="1" dirty="0" smtClean="0">
                <a:effectLst>
                  <a:glow rad="101600">
                    <a:schemeClr val="accent5">
                      <a:satMod val="175000"/>
                      <a:alpha val="40000"/>
                    </a:schemeClr>
                  </a:glow>
                </a:effectLst>
              </a:rPr>
              <a:t>(</a:t>
            </a:r>
            <a:r>
              <a:rPr lang="ru-RU" i="1" dirty="0" smtClean="0">
                <a:effectLst>
                  <a:glow rad="101600">
                    <a:schemeClr val="accent6">
                      <a:satMod val="175000"/>
                      <a:alpha val="40000"/>
                    </a:schemeClr>
                  </a:glow>
                </a:effectLst>
              </a:rPr>
              <a:t>ориентировка в пространстве</a:t>
            </a:r>
            <a:r>
              <a:rPr lang="ru-RU" i="1" dirty="0" smtClean="0">
                <a:effectLst>
                  <a:glow rad="101600">
                    <a:schemeClr val="accent5">
                      <a:satMod val="175000"/>
                      <a:alpha val="40000"/>
                    </a:schemeClr>
                  </a:glow>
                </a:effectLst>
              </a:rPr>
              <a:t>)</a:t>
            </a:r>
            <a:endParaRPr lang="ru-RU" dirty="0" smtClean="0">
              <a:effectLst>
                <a:glow rad="101600">
                  <a:schemeClr val="accent5">
                    <a:satMod val="175000"/>
                    <a:alpha val="40000"/>
                  </a:schemeClr>
                </a:glow>
              </a:effectLst>
            </a:endParaRPr>
          </a:p>
          <a:p>
            <a:r>
              <a:rPr lang="ru-RU" b="1" u="sng" dirty="0" smtClean="0">
                <a:effectLst>
                  <a:glow rad="101600">
                    <a:schemeClr val="accent5">
                      <a:satMod val="175000"/>
                      <a:alpha val="40000"/>
                    </a:schemeClr>
                  </a:glow>
                </a:effectLst>
              </a:rPr>
              <a:t>Цель:</a:t>
            </a:r>
            <a:r>
              <a:rPr lang="ru-RU" dirty="0" smtClean="0">
                <a:effectLst>
                  <a:glow rad="101600">
                    <a:schemeClr val="accent5">
                      <a:satMod val="175000"/>
                      <a:alpha val="40000"/>
                    </a:schemeClr>
                  </a:glow>
                </a:effectLst>
              </a:rPr>
              <a:t> Учить ориентироваться в пространстве с завязанными глазами, соблюдать правила игры и прислушиваться к различным движениям играющих.</a:t>
            </a:r>
          </a:p>
          <a:p>
            <a:r>
              <a:rPr lang="ru-RU" b="1" u="sng" dirty="0" smtClean="0">
                <a:effectLst>
                  <a:glow rad="101600">
                    <a:schemeClr val="accent5">
                      <a:satMod val="175000"/>
                      <a:alpha val="40000"/>
                    </a:schemeClr>
                  </a:glow>
                </a:effectLst>
              </a:rPr>
              <a:t>Материал:</a:t>
            </a:r>
            <a:r>
              <a:rPr lang="ru-RU" dirty="0" smtClean="0">
                <a:effectLst>
                  <a:glow rad="101600">
                    <a:schemeClr val="accent5">
                      <a:satMod val="175000"/>
                      <a:alpha val="40000"/>
                    </a:schemeClr>
                  </a:glow>
                </a:effectLst>
              </a:rPr>
              <a:t> Небольшое ограниченное пространство (веранда, зал). Косынка.</a:t>
            </a:r>
          </a:p>
          <a:p>
            <a:r>
              <a:rPr lang="ru-RU" b="1" u="sng" dirty="0" smtClean="0">
                <a:effectLst>
                  <a:glow rad="101600">
                    <a:schemeClr val="accent5">
                      <a:satMod val="175000"/>
                      <a:alpha val="40000"/>
                    </a:schemeClr>
                  </a:glow>
                </a:effectLst>
              </a:rPr>
              <a:t>Ход игры:</a:t>
            </a:r>
            <a:r>
              <a:rPr lang="ru-RU" dirty="0" smtClean="0">
                <a:effectLst>
                  <a:glow rad="101600">
                    <a:schemeClr val="accent5">
                      <a:satMod val="175000"/>
                      <a:alpha val="40000"/>
                    </a:schemeClr>
                  </a:glow>
                </a:effectLst>
              </a:rPr>
              <a:t> Воспитатель одному из детей завязывает глаза, а другие тихо стоят или тихо бегают на ограниченном месте, «</a:t>
            </a:r>
            <a:r>
              <a:rPr lang="ru-RU" dirty="0" err="1" smtClean="0">
                <a:effectLst>
                  <a:glow rad="101600">
                    <a:schemeClr val="accent5">
                      <a:satMod val="175000"/>
                      <a:alpha val="40000"/>
                    </a:schemeClr>
                  </a:glow>
                </a:effectLst>
              </a:rPr>
              <a:t>жмурка</a:t>
            </a:r>
            <a:r>
              <a:rPr lang="ru-RU" dirty="0" smtClean="0">
                <a:effectLst>
                  <a:glow rad="101600">
                    <a:schemeClr val="accent5">
                      <a:satMod val="175000"/>
                      <a:alpha val="40000"/>
                    </a:schemeClr>
                  </a:glow>
                </a:effectLst>
              </a:rPr>
              <a:t>» пытается поймать детей. Кого поймал, тот и «</a:t>
            </a:r>
            <a:r>
              <a:rPr lang="ru-RU" dirty="0" err="1" smtClean="0">
                <a:effectLst>
                  <a:glow rad="101600">
                    <a:schemeClr val="accent5">
                      <a:satMod val="175000"/>
                      <a:alpha val="40000"/>
                    </a:schemeClr>
                  </a:glow>
                </a:effectLst>
              </a:rPr>
              <a:t>жмурка</a:t>
            </a:r>
            <a:r>
              <a:rPr lang="ru-RU" dirty="0" smtClean="0">
                <a:effectLst>
                  <a:glow rad="101600">
                    <a:schemeClr val="accent5">
                      <a:satMod val="175000"/>
                      <a:alpha val="40000"/>
                    </a:schemeClr>
                  </a:glow>
                </a:effectLst>
              </a:rPr>
              <a:t>».</a:t>
            </a:r>
            <a:endParaRPr lang="ru-RU" dirty="0">
              <a:effectLst>
                <a:glow rad="101600">
                  <a:schemeClr val="accent5">
                    <a:satMod val="175000"/>
                    <a:alpha val="40000"/>
                  </a:schemeClr>
                </a:glow>
              </a:effectLst>
            </a:endParaRPr>
          </a:p>
        </p:txBody>
      </p:sp>
      <p:pic>
        <p:nvPicPr>
          <p:cNvPr id="5" name="Содержимое 4" descr="14.jpeg"/>
          <p:cNvPicPr>
            <a:picLocks noGrp="1" noChangeAspect="1"/>
          </p:cNvPicPr>
          <p:nvPr>
            <p:ph sz="half" idx="2"/>
          </p:nvPr>
        </p:nvPicPr>
        <p:blipFill>
          <a:blip r:embed="rId2" cstate="email">
            <a:clrChange>
              <a:clrFrom>
                <a:srgbClr val="FFFFFF"/>
              </a:clrFrom>
              <a:clrTo>
                <a:srgbClr val="FFFFFF">
                  <a:alpha val="0"/>
                </a:srgbClr>
              </a:clrTo>
            </a:clrChange>
          </a:blip>
          <a:stretch>
            <a:fillRect/>
          </a:stretch>
        </p:blipFill>
        <p:spPr>
          <a:xfrm>
            <a:off x="5190282" y="4293096"/>
            <a:ext cx="3953719" cy="2088232"/>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7170" name="Picture 2" descr="D:\ljrevtyns vjb\фоны\с детьми\13.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 y="0"/>
            <a:ext cx="5076055"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p:cNvSpPr/>
          <p:nvPr/>
        </p:nvSpPr>
        <p:spPr>
          <a:xfrm>
            <a:off x="142844" y="0"/>
            <a:ext cx="8858312" cy="104644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4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«По мостику через ручеёк.</a:t>
            </a:r>
          </a:p>
          <a:p>
            <a:pPr algn="r"/>
            <a:r>
              <a:rPr lang="ru-RU" cap="all" dirty="0" smtClean="0">
                <a:ln w="0"/>
                <a:effectLst>
                  <a:reflection blurRad="12700" stA="50000" endPos="50000" dist="5000" dir="5400000" sy="-100000" rotWithShape="0"/>
                </a:effectLst>
              </a:rPr>
              <a:t>прыжки</a:t>
            </a:r>
            <a:endParaRPr lang="ru-RU" cap="all" spc="0" dirty="0">
              <a:ln w="0"/>
              <a:effectLst>
                <a:reflection blurRad="12700" stA="50000" endPos="50000" dist="5000" dir="5400000" sy="-100000" rotWithShape="0"/>
              </a:effectLst>
            </a:endParaRPr>
          </a:p>
        </p:txBody>
      </p:sp>
      <p:sp>
        <p:nvSpPr>
          <p:cNvPr id="5" name="TextBox 4"/>
          <p:cNvSpPr txBox="1"/>
          <p:nvPr/>
        </p:nvSpPr>
        <p:spPr>
          <a:xfrm>
            <a:off x="4071935" y="1214423"/>
            <a:ext cx="4929221" cy="5324535"/>
          </a:xfrm>
          <a:prstGeom prst="rect">
            <a:avLst/>
          </a:prstGeom>
          <a:solidFill>
            <a:schemeClr val="accent4">
              <a:lumMod val="40000"/>
              <a:lumOff val="60000"/>
              <a:alpha val="57000"/>
            </a:schemeClr>
          </a:solidFill>
        </p:spPr>
        <p:txBody>
          <a:bodyPr wrap="square" rtlCol="0">
            <a:spAutoFit/>
          </a:bodyPr>
          <a:lstStyle/>
          <a:p>
            <a:r>
              <a:rPr lang="ru-RU" sz="2000" b="1" u="sng" dirty="0" smtClean="0"/>
              <a:t>Цель:</a:t>
            </a:r>
            <a:r>
              <a:rPr lang="ru-RU" sz="2000" dirty="0" smtClean="0"/>
              <a:t> Научить правильно прыгать, ходить по узенькой   дорожке, держать равновесие.</a:t>
            </a:r>
          </a:p>
          <a:p>
            <a:r>
              <a:rPr lang="ru-RU" sz="2000" b="1" dirty="0" smtClean="0"/>
              <a:t>Описание: </a:t>
            </a:r>
            <a:r>
              <a:rPr lang="ru-RU" sz="2000" dirty="0" smtClean="0"/>
              <a:t>Воспитатель чертит две  линии </a:t>
            </a:r>
          </a:p>
          <a:p>
            <a:r>
              <a:rPr lang="ru-RU" sz="2000" dirty="0" smtClean="0"/>
              <a:t>( в помещении можно  использовать шнуры) и говорит детям, что  это  река, затем  кладёт через неё  доску, мостик, и предлагает  детям:</a:t>
            </a:r>
          </a:p>
          <a:p>
            <a:r>
              <a:rPr lang="ru-RU" sz="2000" dirty="0" smtClean="0"/>
              <a:t>-Поучимся ходить по  мостику!</a:t>
            </a:r>
          </a:p>
          <a:p>
            <a:r>
              <a:rPr lang="ru-RU" sz="2000" dirty="0" smtClean="0"/>
              <a:t>Наблюдая , чтобы дети шли  только по  доске не наталкиваясь друг  на друга, воспитатель напоминает, что  идти надо  осторожно, чтобы не  упасть в реку. Дети проходят по  доске в  одну и другую сторону 2-3 раза.</a:t>
            </a:r>
          </a:p>
          <a:p>
            <a:r>
              <a:rPr lang="ru-RU" sz="2000" dirty="0" smtClean="0"/>
              <a:t>Идти  по мостику  осторожно, стараясь не  упасть «в реку», не  толкаясь.</a:t>
            </a:r>
            <a:endParaRPr lang="ru-RU" sz="2000" dirty="0"/>
          </a:p>
        </p:txBody>
      </p:sp>
    </p:spTree>
    <p:extLst>
      <p:ext uri="{BB962C8B-B14F-4D97-AF65-F5344CB8AC3E}">
        <p14:creationId xmlns="" xmlns:p14="http://schemas.microsoft.com/office/powerpoint/2010/main" val="35141418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Краски. </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(ориентировка в пространстве)</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620689"/>
            <a:ext cx="5266928" cy="5505475"/>
          </a:xfrm>
        </p:spPr>
        <p:txBody>
          <a:bodyPr>
            <a:normAutofit fontScale="70000" lnSpcReduction="20000"/>
          </a:bodyPr>
          <a:lstStyle/>
          <a:p>
            <a:r>
              <a:rPr lang="ru-RU" b="1" dirty="0" smtClean="0">
                <a:effectLst>
                  <a:glow rad="139700">
                    <a:schemeClr val="accent5">
                      <a:satMod val="175000"/>
                      <a:alpha val="40000"/>
                    </a:schemeClr>
                  </a:glow>
                </a:effectLst>
              </a:rPr>
              <a:t>Цель: </a:t>
            </a:r>
            <a:r>
              <a:rPr lang="ru-RU" dirty="0" smtClean="0">
                <a:effectLst>
                  <a:glow rad="139700">
                    <a:schemeClr val="accent5">
                      <a:satMod val="175000"/>
                      <a:alpha val="40000"/>
                    </a:schemeClr>
                  </a:glow>
                </a:effectLst>
              </a:rPr>
              <a:t>учить ориентироваться в цвете, соблюдать правила игры.</a:t>
            </a:r>
            <a:endParaRPr lang="ru-RU" b="1" dirty="0" smtClean="0">
              <a:effectLst>
                <a:glow rad="139700">
                  <a:schemeClr val="accent5">
                    <a:satMod val="175000"/>
                    <a:alpha val="40000"/>
                  </a:schemeClr>
                </a:glow>
              </a:effectLst>
            </a:endParaRPr>
          </a:p>
          <a:p>
            <a:r>
              <a:rPr lang="ru-RU" b="1" dirty="0" smtClean="0">
                <a:effectLst>
                  <a:glow rad="139700">
                    <a:schemeClr val="accent5">
                      <a:satMod val="175000"/>
                      <a:alpha val="40000"/>
                    </a:schemeClr>
                  </a:glow>
                </a:effectLst>
              </a:rPr>
              <a:t>Описание:</a:t>
            </a:r>
            <a:r>
              <a:rPr lang="ru-RU" dirty="0" smtClean="0">
                <a:effectLst>
                  <a:glow rad="139700">
                    <a:schemeClr val="accent5">
                      <a:satMod val="175000"/>
                      <a:alpha val="40000"/>
                    </a:schemeClr>
                  </a:glow>
                </a:effectLst>
              </a:rPr>
              <a:t> Дети берут ленты трех (или двух) цветов, повязывают их друг другу на руку (или заправляют конец ленты сзади под резинку спортивных брюк). Затем все выстра­иваются вдоль линии по одной стороне площадки. Воспитатель говорит: «Приготовились!», и все принимают положение высокого старта. Сигналом для начала бега является название цвета ленты, например «Желтые!» По этому сигналу бегут дети только с желтой лентой, Остальные должны остаться на месте. Добежав до про­тивоположной стороны площадки, дети остаются там. Затем воспитатель называет другой цвет, потом третий. При повторении дети бегут в противоположном направлении. И так меняются 3—4 раза.</a:t>
            </a:r>
          </a:p>
          <a:p>
            <a:endParaRPr lang="ru-RU" dirty="0">
              <a:effectLst>
                <a:glow rad="139700">
                  <a:schemeClr val="accent5">
                    <a:satMod val="175000"/>
                    <a:alpha val="40000"/>
                  </a:schemeClr>
                </a:glow>
              </a:effectLst>
            </a:endParaRPr>
          </a:p>
        </p:txBody>
      </p:sp>
      <p:pic>
        <p:nvPicPr>
          <p:cNvPr id="5" name="Содержимое 4" descr="kras28.jpg"/>
          <p:cNvPicPr>
            <a:picLocks noGrp="1" noChangeAspect="1"/>
          </p:cNvPicPr>
          <p:nvPr>
            <p:ph sz="half" idx="2"/>
          </p:nvPr>
        </p:nvPicPr>
        <p:blipFill>
          <a:blip r:embed="rId2" cstate="email">
            <a:clrChange>
              <a:clrFrom>
                <a:srgbClr val="FFFFFF"/>
              </a:clrFrom>
              <a:clrTo>
                <a:srgbClr val="FFFFFF">
                  <a:alpha val="0"/>
                </a:srgbClr>
              </a:clrTo>
            </a:clrChange>
          </a:blip>
          <a:stretch>
            <a:fillRect/>
          </a:stretch>
        </p:blipFill>
        <p:spPr>
          <a:xfrm>
            <a:off x="5364088" y="3844926"/>
            <a:ext cx="3347861" cy="3013075"/>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8229600" cy="692696"/>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Волк и козлята. </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(бег, прыжки)</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548680"/>
            <a:ext cx="5050904" cy="5976664"/>
          </a:xfrm>
        </p:spPr>
        <p:txBody>
          <a:bodyPr>
            <a:normAutofit fontScale="77500" lnSpcReduction="20000"/>
          </a:bodyPr>
          <a:lstStyle/>
          <a:p>
            <a:r>
              <a:rPr lang="ru-RU" b="1" u="sng" dirty="0" smtClean="0">
                <a:effectLst>
                  <a:glow rad="101600">
                    <a:schemeClr val="accent5">
                      <a:satMod val="175000"/>
                      <a:alpha val="40000"/>
                    </a:schemeClr>
                  </a:glow>
                </a:effectLst>
              </a:rPr>
              <a:t>Цели:</a:t>
            </a:r>
            <a:r>
              <a:rPr lang="ru-RU" dirty="0" smtClean="0">
                <a:effectLst>
                  <a:glow rad="101600">
                    <a:schemeClr val="accent5">
                      <a:satMod val="175000"/>
                      <a:alpha val="40000"/>
                    </a:schemeClr>
                  </a:glow>
                </a:effectLst>
              </a:rPr>
              <a:t> упражнять в прыжках в высоту через шнур с разбегу, развивать координацию движений. </a:t>
            </a:r>
          </a:p>
          <a:p>
            <a:r>
              <a:rPr lang="ru-RU" b="1" u="sng" dirty="0" smtClean="0">
                <a:effectLst>
                  <a:glow rad="101600">
                    <a:schemeClr val="accent5">
                      <a:satMod val="175000"/>
                      <a:alpha val="40000"/>
                    </a:schemeClr>
                  </a:glow>
                </a:effectLst>
              </a:rPr>
              <a:t>Описание:</a:t>
            </a:r>
            <a:r>
              <a:rPr lang="ru-RU" dirty="0" smtClean="0">
                <a:effectLst>
                  <a:glow rad="101600">
                    <a:schemeClr val="accent5">
                      <a:satMod val="175000"/>
                      <a:alpha val="40000"/>
                    </a:schemeClr>
                  </a:glow>
                </a:effectLst>
              </a:rPr>
              <a:t> Поперек площадки двумя линиями обозначается ров (ширина 80 см). Во рву – волк. Дети стоят у края площадки – это козлята. Воспитатель говорит: «козлята, в поле!» Дети бегут на противоположный край площадки, по пути перепрыгивая ров. Волк бегает. Не выходя за пределы рва, и ловит тех козлят, которые не смогли перепрыгнуть (коснулись земли в пределах рва). Козлята резвятся в поле. Через некоторое время воспитатель говорит: «Козлята, домой!» Дети вновь перепрыгивают ров, и игра продолжается.</a:t>
            </a:r>
          </a:p>
          <a:p>
            <a:endParaRPr lang="ru-RU" dirty="0"/>
          </a:p>
        </p:txBody>
      </p:sp>
      <p:pic>
        <p:nvPicPr>
          <p:cNvPr id="5" name="Содержимое 4" descr="volk03.jpg"/>
          <p:cNvPicPr>
            <a:picLocks noGrp="1" noChangeAspect="1"/>
          </p:cNvPicPr>
          <p:nvPr>
            <p:ph sz="half" idx="2"/>
          </p:nvPr>
        </p:nvPicPr>
        <p:blipFill>
          <a:blip r:embed="rId2" cstate="email">
            <a:clrChange>
              <a:clrFrom>
                <a:srgbClr val="FFFFFF"/>
              </a:clrFrom>
              <a:clrTo>
                <a:srgbClr val="FFFFFF">
                  <a:alpha val="0"/>
                </a:srgbClr>
              </a:clrTo>
            </a:clrChange>
          </a:blip>
          <a:stretch>
            <a:fillRect/>
          </a:stretch>
        </p:blipFill>
        <p:spPr>
          <a:xfrm>
            <a:off x="4499992" y="3789041"/>
            <a:ext cx="2705339" cy="2864475"/>
          </a:xfrm>
        </p:spPr>
      </p:pic>
      <p:pic>
        <p:nvPicPr>
          <p:cNvPr id="6" name="Рисунок 5" descr="kozel07.jpg"/>
          <p:cNvPicPr>
            <a:picLocks noChangeAspect="1"/>
          </p:cNvPicPr>
          <p:nvPr/>
        </p:nvPicPr>
        <p:blipFill>
          <a:blip r:embed="rId3" cstate="email">
            <a:clrChange>
              <a:clrFrom>
                <a:srgbClr val="FFFFFF"/>
              </a:clrFrom>
              <a:clrTo>
                <a:srgbClr val="FFFFFF">
                  <a:alpha val="0"/>
                </a:srgbClr>
              </a:clrTo>
            </a:clrChange>
          </a:blip>
          <a:stretch>
            <a:fillRect/>
          </a:stretch>
        </p:blipFill>
        <p:spPr>
          <a:xfrm>
            <a:off x="5886906" y="1268760"/>
            <a:ext cx="1564175" cy="1656184"/>
          </a:xfrm>
          <a:prstGeom prst="rect">
            <a:avLst/>
          </a:prstGeom>
        </p:spPr>
      </p:pic>
      <p:pic>
        <p:nvPicPr>
          <p:cNvPr id="7" name="Рисунок 6" descr="kozel07.jpg"/>
          <p:cNvPicPr>
            <a:picLocks noChangeAspect="1"/>
          </p:cNvPicPr>
          <p:nvPr/>
        </p:nvPicPr>
        <p:blipFill>
          <a:blip r:embed="rId4" cstate="email">
            <a:clrChange>
              <a:clrFrom>
                <a:srgbClr val="FFFFFF"/>
              </a:clrFrom>
              <a:clrTo>
                <a:srgbClr val="FFFFFF">
                  <a:alpha val="0"/>
                </a:srgbClr>
              </a:clrTo>
            </a:clrChange>
          </a:blip>
          <a:stretch>
            <a:fillRect/>
          </a:stretch>
        </p:blipFill>
        <p:spPr>
          <a:xfrm>
            <a:off x="6948264" y="1484785"/>
            <a:ext cx="1700189" cy="180020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8229600" cy="692696"/>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 трудной дорожке.</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764704"/>
            <a:ext cx="5194920" cy="5832648"/>
          </a:xfrm>
        </p:spPr>
        <p:txBody>
          <a:bodyPr/>
          <a:lstStyle/>
          <a:p>
            <a:r>
              <a:rPr lang="ru-RU" i="1" dirty="0" smtClean="0">
                <a:effectLst>
                  <a:glow rad="139700">
                    <a:schemeClr val="accent5">
                      <a:satMod val="175000"/>
                      <a:alpha val="40000"/>
                    </a:schemeClr>
                  </a:glow>
                </a:effectLst>
              </a:rPr>
              <a:t>(Бег)</a:t>
            </a:r>
            <a:endParaRPr lang="ru-RU" dirty="0" smtClean="0">
              <a:effectLst>
                <a:glow rad="139700">
                  <a:schemeClr val="accent5">
                    <a:satMod val="175000"/>
                    <a:alpha val="40000"/>
                  </a:schemeClr>
                </a:glow>
              </a:effectLst>
            </a:endParaRPr>
          </a:p>
          <a:p>
            <a:r>
              <a:rPr lang="ru-RU" b="1" u="sng" dirty="0" smtClean="0">
                <a:effectLst>
                  <a:glow rad="139700">
                    <a:schemeClr val="accent5">
                      <a:satMod val="175000"/>
                      <a:alpha val="40000"/>
                    </a:schemeClr>
                  </a:glow>
                </a:effectLst>
              </a:rPr>
              <a:t>Цель:</a:t>
            </a:r>
            <a:r>
              <a:rPr lang="ru-RU" dirty="0" smtClean="0">
                <a:effectLst>
                  <a:glow rad="139700">
                    <a:schemeClr val="accent5">
                      <a:satMod val="175000"/>
                      <a:alpha val="40000"/>
                    </a:schemeClr>
                  </a:glow>
                </a:effectLst>
              </a:rPr>
              <a:t> Учить двигаться по ограниченной площади опоры, сохраняя равновесие.</a:t>
            </a:r>
          </a:p>
          <a:p>
            <a:r>
              <a:rPr lang="ru-RU" b="1" u="sng" dirty="0" smtClean="0">
                <a:effectLst>
                  <a:glow rad="139700">
                    <a:schemeClr val="accent5">
                      <a:satMod val="175000"/>
                      <a:alpha val="40000"/>
                    </a:schemeClr>
                  </a:glow>
                </a:effectLst>
              </a:rPr>
              <a:t>Материал:</a:t>
            </a:r>
            <a:r>
              <a:rPr lang="ru-RU" dirty="0" smtClean="0">
                <a:effectLst>
                  <a:glow rad="139700">
                    <a:schemeClr val="accent5">
                      <a:satMod val="175000"/>
                      <a:alpha val="40000"/>
                    </a:schemeClr>
                  </a:glow>
                </a:effectLst>
              </a:rPr>
              <a:t> Дорожка из верёвочек или начерченная на земле.</a:t>
            </a:r>
          </a:p>
          <a:p>
            <a:r>
              <a:rPr lang="ru-RU" b="1" u="sng" dirty="0" smtClean="0">
                <a:effectLst>
                  <a:glow rad="139700">
                    <a:schemeClr val="accent5">
                      <a:satMod val="175000"/>
                      <a:alpha val="40000"/>
                    </a:schemeClr>
                  </a:glow>
                </a:effectLst>
              </a:rPr>
              <a:t>Ход игры</a:t>
            </a:r>
            <a:r>
              <a:rPr lang="ru-RU" b="1" dirty="0" smtClean="0">
                <a:effectLst>
                  <a:glow rad="139700">
                    <a:schemeClr val="accent5">
                      <a:satMod val="175000"/>
                      <a:alpha val="40000"/>
                    </a:schemeClr>
                  </a:glow>
                </a:effectLst>
              </a:rPr>
              <a:t>: </a:t>
            </a:r>
            <a:r>
              <a:rPr lang="ru-RU" dirty="0" smtClean="0">
                <a:effectLst>
                  <a:glow rad="139700">
                    <a:schemeClr val="accent5">
                      <a:satMod val="175000"/>
                      <a:alpha val="40000"/>
                    </a:schemeClr>
                  </a:glow>
                </a:effectLst>
              </a:rPr>
              <a:t>По дорожке ширенной 15-20 см и длиной 4-5 м дети должны пробежать, не наступая на линии.</a:t>
            </a:r>
            <a:endParaRPr lang="ru-RU" dirty="0">
              <a:effectLst>
                <a:glow rad="139700">
                  <a:schemeClr val="accent5">
                    <a:satMod val="175000"/>
                    <a:alpha val="40000"/>
                  </a:schemeClr>
                </a:glow>
              </a:effectLst>
            </a:endParaRPr>
          </a:p>
        </p:txBody>
      </p:sp>
      <p:pic>
        <p:nvPicPr>
          <p:cNvPr id="5" name="Содержимое 4" descr="i (9).jpg"/>
          <p:cNvPicPr>
            <a:picLocks noGrp="1" noChangeAspect="1"/>
          </p:cNvPicPr>
          <p:nvPr>
            <p:ph sz="half" idx="2"/>
          </p:nvPr>
        </p:nvPicPr>
        <p:blipFill>
          <a:blip r:embed="rId2" cstate="email">
            <a:clrChange>
              <a:clrFrom>
                <a:srgbClr val="FFFFFF"/>
              </a:clrFrom>
              <a:clrTo>
                <a:srgbClr val="FFFFFF">
                  <a:alpha val="0"/>
                </a:srgbClr>
              </a:clrTo>
            </a:clrChange>
          </a:blip>
          <a:stretch>
            <a:fillRect/>
          </a:stretch>
        </p:blipFill>
        <p:spPr>
          <a:xfrm>
            <a:off x="5220072" y="3140969"/>
            <a:ext cx="3177379" cy="3016498"/>
          </a:xfr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6" name="Рисунок 5" descr="malch53.jpg"/>
          <p:cNvPicPr>
            <a:picLocks noChangeAspect="1"/>
          </p:cNvPicPr>
          <p:nvPr/>
        </p:nvPicPr>
        <p:blipFill>
          <a:blip r:embed="rId2" cstate="email">
            <a:clrChange>
              <a:clrFrom>
                <a:srgbClr val="FFFFFF"/>
              </a:clrFrom>
              <a:clrTo>
                <a:srgbClr val="FFFFFF">
                  <a:alpha val="0"/>
                </a:srgbClr>
              </a:clrTo>
            </a:clrChange>
          </a:blip>
          <a:stretch>
            <a:fillRect/>
          </a:stretch>
        </p:blipFill>
        <p:spPr>
          <a:xfrm>
            <a:off x="6444208" y="2780928"/>
            <a:ext cx="2159000" cy="2286000"/>
          </a:xfrm>
          <a:prstGeom prst="rect">
            <a:avLst/>
          </a:prstGeom>
        </p:spPr>
      </p:pic>
      <p:sp>
        <p:nvSpPr>
          <p:cNvPr id="2" name="Заголовок 1"/>
          <p:cNvSpPr>
            <a:spLocks noGrp="1"/>
          </p:cNvSpPr>
          <p:nvPr>
            <p:ph type="title"/>
          </p:nvPr>
        </p:nvSpPr>
        <p:spPr>
          <a:xfrm>
            <a:off x="457200" y="0"/>
            <a:ext cx="8229600" cy="620688"/>
          </a:xfrm>
        </p:spPr>
        <p:txBody>
          <a:bodyPr>
            <a:normAutofit fontScale="90000"/>
          </a:bodyPr>
          <a:lstStyle/>
          <a:p>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Раз,два,три</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беги. </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(бег)</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764705"/>
            <a:ext cx="5050904" cy="5760640"/>
          </a:xfrm>
        </p:spPr>
        <p:txBody>
          <a:bodyPr>
            <a:normAutofit fontScale="85000" lnSpcReduction="20000"/>
          </a:bodyPr>
          <a:lstStyle/>
          <a:p>
            <a:r>
              <a:rPr lang="ru-RU" b="1" u="sng" dirty="0" smtClean="0">
                <a:effectLst>
                  <a:glow rad="101600">
                    <a:schemeClr val="accent5">
                      <a:satMod val="175000"/>
                      <a:alpha val="40000"/>
                    </a:schemeClr>
                  </a:glow>
                </a:effectLst>
              </a:rPr>
              <a:t>Цели:</a:t>
            </a:r>
            <a:r>
              <a:rPr lang="ru-RU" dirty="0" smtClean="0">
                <a:effectLst>
                  <a:glow rad="101600">
                    <a:schemeClr val="accent5">
                      <a:satMod val="175000"/>
                      <a:alpha val="40000"/>
                    </a:schemeClr>
                  </a:glow>
                </a:effectLst>
              </a:rPr>
              <a:t> учить детей бегать врассыпную, развивать ориентировку в пространстве.</a:t>
            </a:r>
          </a:p>
          <a:p>
            <a:r>
              <a:rPr lang="ru-RU" dirty="0" smtClean="0">
                <a:effectLst>
                  <a:glow rad="101600">
                    <a:schemeClr val="accent5">
                      <a:satMod val="175000"/>
                      <a:alpha val="40000"/>
                    </a:schemeClr>
                  </a:glow>
                </a:effectLst>
              </a:rPr>
              <a:t> </a:t>
            </a:r>
          </a:p>
          <a:p>
            <a:r>
              <a:rPr lang="ru-RU" dirty="0" smtClean="0">
                <a:effectLst>
                  <a:glow rad="101600">
                    <a:schemeClr val="accent5">
                      <a:satMod val="175000"/>
                      <a:alpha val="40000"/>
                    </a:schemeClr>
                  </a:glow>
                </a:effectLst>
              </a:rPr>
              <a:t>	</a:t>
            </a:r>
            <a:r>
              <a:rPr lang="ru-RU" u="sng" dirty="0" smtClean="0">
                <a:effectLst>
                  <a:glow rad="101600">
                    <a:schemeClr val="accent5">
                      <a:satMod val="175000"/>
                      <a:alpha val="40000"/>
                    </a:schemeClr>
                  </a:glow>
                </a:effectLst>
              </a:rPr>
              <a:t>О</a:t>
            </a:r>
            <a:r>
              <a:rPr lang="ru-RU" b="1" u="sng" dirty="0" smtClean="0">
                <a:effectLst>
                  <a:glow rad="101600">
                    <a:schemeClr val="accent5">
                      <a:satMod val="175000"/>
                      <a:alpha val="40000"/>
                    </a:schemeClr>
                  </a:glow>
                </a:effectLst>
              </a:rPr>
              <a:t>писание: </a:t>
            </a:r>
            <a:r>
              <a:rPr lang="ru-RU" dirty="0" smtClean="0">
                <a:effectLst>
                  <a:glow rad="101600">
                    <a:schemeClr val="accent5">
                      <a:satMod val="175000"/>
                      <a:alpha val="40000"/>
                    </a:schemeClr>
                  </a:glow>
                </a:effectLst>
              </a:rPr>
              <a:t>Дети стоят в кругу, взявшись за руки. Выбирают </a:t>
            </a:r>
            <a:r>
              <a:rPr lang="ru-RU" dirty="0" err="1" smtClean="0">
                <a:effectLst>
                  <a:glow rad="101600">
                    <a:schemeClr val="accent5">
                      <a:satMod val="175000"/>
                      <a:alpha val="40000"/>
                    </a:schemeClr>
                  </a:glow>
                </a:effectLst>
              </a:rPr>
              <a:t>ловишку</a:t>
            </a:r>
            <a:r>
              <a:rPr lang="ru-RU" dirty="0" smtClean="0">
                <a:effectLst>
                  <a:glow rad="101600">
                    <a:schemeClr val="accent5">
                      <a:satMod val="175000"/>
                      <a:alpha val="40000"/>
                    </a:schemeClr>
                  </a:glow>
                </a:effectLst>
              </a:rPr>
              <a:t>, который становится в центр круга. По команде «Раз, два, три, лови!»  дети разбегаются по площадке, а </a:t>
            </a:r>
            <a:r>
              <a:rPr lang="ru-RU" dirty="0" err="1" smtClean="0">
                <a:effectLst>
                  <a:glow rad="101600">
                    <a:schemeClr val="accent5">
                      <a:satMod val="175000"/>
                      <a:alpha val="40000"/>
                    </a:schemeClr>
                  </a:glow>
                </a:effectLst>
              </a:rPr>
              <a:t>ловишка</a:t>
            </a:r>
            <a:r>
              <a:rPr lang="ru-RU" dirty="0" smtClean="0">
                <a:effectLst>
                  <a:glow rad="101600">
                    <a:schemeClr val="accent5">
                      <a:satMod val="175000"/>
                      <a:alpha val="40000"/>
                    </a:schemeClr>
                  </a:glow>
                </a:effectLst>
              </a:rPr>
              <a:t>  старается их поймать (коснуться рукой). Нельзя ловить того, кто успел присесть и дотронуться рукой до земли. Когда будет поймано 3-4 детей, выбирают нового </a:t>
            </a:r>
            <a:r>
              <a:rPr lang="ru-RU" dirty="0" err="1" smtClean="0">
                <a:effectLst>
                  <a:glow rad="101600">
                    <a:schemeClr val="accent5">
                      <a:satMod val="175000"/>
                      <a:alpha val="40000"/>
                    </a:schemeClr>
                  </a:glow>
                </a:effectLst>
              </a:rPr>
              <a:t>ловишку</a:t>
            </a:r>
            <a:r>
              <a:rPr lang="ru-RU" dirty="0" smtClean="0">
                <a:effectLst>
                  <a:glow rad="101600">
                    <a:schemeClr val="accent5">
                      <a:satMod val="175000"/>
                      <a:alpha val="40000"/>
                    </a:schemeClr>
                  </a:glow>
                </a:effectLst>
              </a:rPr>
              <a:t>. Игра повторяется 3-4 раза.</a:t>
            </a:r>
          </a:p>
          <a:p>
            <a:endParaRPr lang="ru-RU" dirty="0">
              <a:effectLst>
                <a:glow rad="101600">
                  <a:schemeClr val="accent5">
                    <a:satMod val="175000"/>
                    <a:alpha val="40000"/>
                  </a:schemeClr>
                </a:glow>
              </a:effectLst>
            </a:endParaRPr>
          </a:p>
        </p:txBody>
      </p:sp>
      <p:pic>
        <p:nvPicPr>
          <p:cNvPr id="5" name="Содержимое 4" descr="i (10).jpg"/>
          <p:cNvPicPr>
            <a:picLocks noGrp="1" noChangeAspect="1"/>
          </p:cNvPicPr>
          <p:nvPr>
            <p:ph sz="half" idx="2"/>
          </p:nvPr>
        </p:nvPicPr>
        <p:blipFill>
          <a:blip r:embed="rId3" cstate="email">
            <a:clrChange>
              <a:clrFrom>
                <a:srgbClr val="FFFFFF"/>
              </a:clrFrom>
              <a:clrTo>
                <a:srgbClr val="FFFFFF">
                  <a:alpha val="0"/>
                </a:srgbClr>
              </a:clrTo>
            </a:clrChange>
          </a:blip>
          <a:stretch>
            <a:fillRect/>
          </a:stretch>
        </p:blipFill>
        <p:spPr>
          <a:xfrm>
            <a:off x="5076057" y="4221089"/>
            <a:ext cx="1887587" cy="2184707"/>
          </a:xfr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76064"/>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Мышеловка. </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(бег, </a:t>
            </a:r>
            <a:r>
              <a:rPr lang="ru-RU" sz="2000" dirty="0" err="1" smtClean="0">
                <a:ln w="12700">
                  <a:solidFill>
                    <a:schemeClr val="tx2">
                      <a:satMod val="155000"/>
                    </a:schemeClr>
                  </a:solidFill>
                  <a:prstDash val="solid"/>
                </a:ln>
                <a:effectLst>
                  <a:outerShdw blurRad="41275" dist="20320" dir="1800000" algn="tl" rotWithShape="0">
                    <a:srgbClr val="000000">
                      <a:alpha val="40000"/>
                    </a:srgbClr>
                  </a:outerShdw>
                </a:effectLst>
              </a:rPr>
              <a:t>подлезание</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836712"/>
            <a:ext cx="3898776" cy="5760640"/>
          </a:xfrm>
        </p:spPr>
        <p:txBody>
          <a:bodyPr>
            <a:normAutofit fontScale="70000" lnSpcReduction="20000"/>
          </a:bodyPr>
          <a:lstStyle/>
          <a:p>
            <a:r>
              <a:rPr lang="ru-RU" b="1" u="sng" dirty="0" smtClean="0">
                <a:effectLst>
                  <a:glow rad="101600">
                    <a:schemeClr val="accent5">
                      <a:satMod val="175000"/>
                      <a:alpha val="40000"/>
                    </a:schemeClr>
                  </a:glow>
                </a:effectLst>
              </a:rPr>
              <a:t>Цели:</a:t>
            </a:r>
            <a:r>
              <a:rPr lang="ru-RU" dirty="0" smtClean="0">
                <a:effectLst>
                  <a:glow rad="101600">
                    <a:schemeClr val="accent5">
                      <a:satMod val="175000"/>
                      <a:alpha val="40000"/>
                    </a:schemeClr>
                  </a:glow>
                </a:effectLst>
              </a:rPr>
              <a:t> развитие памяти, учить детей во время бега соблюдать расстояние между друг другом, упражняться в </a:t>
            </a:r>
            <a:r>
              <a:rPr lang="ru-RU" dirty="0" err="1" smtClean="0">
                <a:effectLst>
                  <a:glow rad="101600">
                    <a:schemeClr val="accent5">
                      <a:satMod val="175000"/>
                      <a:alpha val="40000"/>
                    </a:schemeClr>
                  </a:glow>
                </a:effectLst>
              </a:rPr>
              <a:t>подлезании</a:t>
            </a:r>
            <a:r>
              <a:rPr lang="ru-RU" dirty="0" smtClean="0">
                <a:effectLst>
                  <a:glow rad="101600">
                    <a:schemeClr val="accent5">
                      <a:satMod val="175000"/>
                      <a:alpha val="40000"/>
                    </a:schemeClr>
                  </a:glow>
                </a:effectLst>
              </a:rPr>
              <a:t>.</a:t>
            </a:r>
          </a:p>
          <a:p>
            <a:r>
              <a:rPr lang="ru-RU" b="1" u="sng" dirty="0" smtClean="0">
                <a:effectLst>
                  <a:glow rad="101600">
                    <a:schemeClr val="accent5">
                      <a:satMod val="175000"/>
                      <a:alpha val="40000"/>
                    </a:schemeClr>
                  </a:glow>
                </a:effectLst>
              </a:rPr>
              <a:t>Описание:</a:t>
            </a:r>
            <a:r>
              <a:rPr lang="ru-RU" dirty="0" smtClean="0">
                <a:effectLst>
                  <a:glow rad="101600">
                    <a:schemeClr val="accent5">
                      <a:satMod val="175000"/>
                      <a:alpha val="40000"/>
                    </a:schemeClr>
                  </a:glow>
                </a:effectLst>
              </a:rPr>
              <a:t> Дети распределяются на две неравные подгруппы. Меньшая (примерно треть играющих) образуют круг – мышеловку. Остальные –  мыши. Они находятся за кругом. Дети, изображающие мышеловку, берутся за руки и идут по кругу, приговаривая:</a:t>
            </a:r>
          </a:p>
          <a:p>
            <a:r>
              <a:rPr lang="ru-RU" b="1" dirty="0" smtClean="0">
                <a:effectLst>
                  <a:glow rad="101600">
                    <a:schemeClr val="accent5">
                      <a:satMod val="175000"/>
                      <a:alpha val="40000"/>
                    </a:schemeClr>
                  </a:glow>
                </a:effectLst>
              </a:rPr>
              <a:t>Ах, как мыши надоели, 		Берегитесь же, плутовки,</a:t>
            </a:r>
          </a:p>
          <a:p>
            <a:r>
              <a:rPr lang="ru-RU" b="1" dirty="0" smtClean="0">
                <a:effectLst>
                  <a:glow rad="101600">
                    <a:schemeClr val="accent5">
                      <a:satMod val="175000"/>
                      <a:alpha val="40000"/>
                    </a:schemeClr>
                  </a:glow>
                </a:effectLst>
              </a:rPr>
              <a:t>Развелось их просто страсть. 	Доберемся мы до вас.</a:t>
            </a:r>
          </a:p>
          <a:p>
            <a:r>
              <a:rPr lang="ru-RU" b="1" dirty="0" smtClean="0">
                <a:effectLst>
                  <a:glow rad="101600">
                    <a:schemeClr val="accent5">
                      <a:satMod val="175000"/>
                      <a:alpha val="40000"/>
                    </a:schemeClr>
                  </a:glow>
                </a:effectLst>
              </a:rPr>
              <a:t>Все погрызли, все поели, 	Вот поставим мышеловки,</a:t>
            </a:r>
          </a:p>
          <a:p>
            <a:endParaRPr lang="ru-RU" dirty="0">
              <a:effectLst>
                <a:glow rad="101600">
                  <a:schemeClr val="accent5">
                    <a:satMod val="175000"/>
                    <a:alpha val="40000"/>
                  </a:schemeClr>
                </a:glow>
              </a:effectLst>
            </a:endParaRPr>
          </a:p>
        </p:txBody>
      </p:sp>
      <p:sp>
        <p:nvSpPr>
          <p:cNvPr id="4" name="Содержимое 3"/>
          <p:cNvSpPr>
            <a:spLocks noGrp="1"/>
          </p:cNvSpPr>
          <p:nvPr>
            <p:ph sz="half" idx="2"/>
          </p:nvPr>
        </p:nvSpPr>
        <p:spPr>
          <a:xfrm>
            <a:off x="4860032" y="764704"/>
            <a:ext cx="3826768" cy="5832648"/>
          </a:xfrm>
        </p:spPr>
        <p:txBody>
          <a:bodyPr>
            <a:normAutofit fontScale="70000" lnSpcReduction="20000"/>
          </a:bodyPr>
          <a:lstStyle/>
          <a:p>
            <a:r>
              <a:rPr lang="ru-RU" b="1" dirty="0" smtClean="0">
                <a:effectLst>
                  <a:glow rad="101600">
                    <a:schemeClr val="accent5">
                      <a:satMod val="175000"/>
                      <a:alpha val="40000"/>
                    </a:schemeClr>
                  </a:glow>
                </a:effectLst>
              </a:rPr>
              <a:t>Всюду лезут – вот напасть. 	Переловим всех за раз!</a:t>
            </a:r>
          </a:p>
          <a:p>
            <a:r>
              <a:rPr lang="ru-RU" dirty="0" smtClean="0">
                <a:effectLst>
                  <a:glow rad="101600">
                    <a:schemeClr val="accent5">
                      <a:satMod val="175000"/>
                      <a:alpha val="40000"/>
                    </a:schemeClr>
                  </a:glow>
                </a:effectLst>
              </a:rPr>
              <a:t>По окончании стихотворения дети останавливаются и поднимают сцепленные руки. Мыши вбегают в мышеловку и тут же выбегают с другой стороны. По сигналу воспитателя «Хлоп!» дети, стоящие в кругу, опускают руки и приседают. Мышеловка считается захлопнутой. Мыши, не успевшие выбежать из круга, считаются пойманными. Они становятся в круг, и игра повторяется. Когда поймана большая часть мышей, дети меняются ролями, и игра продолжается. </a:t>
            </a:r>
          </a:p>
          <a:p>
            <a:endParaRPr lang="ru-RU" dirty="0">
              <a:effectLst>
                <a:glow rad="101600">
                  <a:schemeClr val="accent5">
                    <a:satMod val="175000"/>
                    <a:alpha val="40000"/>
                  </a:schemeClr>
                </a:glow>
              </a:effectLst>
            </a:endParaRPr>
          </a:p>
        </p:txBody>
      </p:sp>
      <p:pic>
        <p:nvPicPr>
          <p:cNvPr id="5" name="Рисунок 4" descr="mysh104.gif"/>
          <p:cNvPicPr>
            <a:picLocks noChangeAspect="1"/>
          </p:cNvPicPr>
          <p:nvPr/>
        </p:nvPicPr>
        <p:blipFill>
          <a:blip r:embed="rId2" cstate="email">
            <a:clrChange>
              <a:clrFrom>
                <a:srgbClr val="FFFFFF"/>
              </a:clrFrom>
              <a:clrTo>
                <a:srgbClr val="FFFFFF">
                  <a:alpha val="0"/>
                </a:srgbClr>
              </a:clrTo>
            </a:clrChange>
          </a:blip>
          <a:stretch>
            <a:fillRect/>
          </a:stretch>
        </p:blipFill>
        <p:spPr>
          <a:xfrm>
            <a:off x="3923929" y="5301209"/>
            <a:ext cx="1302817" cy="1302817"/>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8229600" cy="692696"/>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Устроим снегопад. </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(театрализованная игра)</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692697"/>
            <a:ext cx="4038600" cy="5976664"/>
          </a:xfrm>
        </p:spPr>
        <p:txBody>
          <a:bodyPr>
            <a:normAutofit fontScale="62500" lnSpcReduction="20000"/>
          </a:bodyPr>
          <a:lstStyle/>
          <a:p>
            <a:r>
              <a:rPr lang="ru-RU" b="1" u="sng" dirty="0" smtClean="0">
                <a:effectLst>
                  <a:glow rad="101600">
                    <a:schemeClr val="accent5">
                      <a:satMod val="175000"/>
                      <a:alpha val="40000"/>
                    </a:schemeClr>
                  </a:glow>
                </a:effectLst>
              </a:rPr>
              <a:t>Цель: </a:t>
            </a:r>
            <a:r>
              <a:rPr lang="ru-RU" dirty="0" smtClean="0">
                <a:effectLst>
                  <a:glow rad="101600">
                    <a:schemeClr val="accent5">
                      <a:satMod val="175000"/>
                      <a:alpha val="40000"/>
                    </a:schemeClr>
                  </a:glow>
                </a:effectLst>
              </a:rPr>
              <a:t>Развивать у детей ловкость и умение выполнять движение по сигналу, упражнять в беге с </a:t>
            </a:r>
            <a:r>
              <a:rPr lang="ru-RU" dirty="0" err="1" smtClean="0">
                <a:effectLst>
                  <a:glow rad="101600">
                    <a:schemeClr val="accent5">
                      <a:satMod val="175000"/>
                      <a:alpha val="40000"/>
                    </a:schemeClr>
                  </a:glow>
                </a:effectLst>
              </a:rPr>
              <a:t>увертыванием</a:t>
            </a:r>
            <a:r>
              <a:rPr lang="ru-RU" dirty="0" smtClean="0">
                <a:effectLst>
                  <a:glow rad="101600">
                    <a:schemeClr val="accent5">
                      <a:satMod val="175000"/>
                      <a:alpha val="40000"/>
                    </a:schemeClr>
                  </a:glow>
                </a:effectLst>
              </a:rPr>
              <a:t>.</a:t>
            </a:r>
            <a:endParaRPr lang="ru-RU" b="1" u="sng" dirty="0" smtClean="0">
              <a:effectLst>
                <a:glow rad="101600">
                  <a:schemeClr val="accent5">
                    <a:satMod val="175000"/>
                    <a:alpha val="40000"/>
                  </a:schemeClr>
                </a:glow>
              </a:effectLst>
            </a:endParaRPr>
          </a:p>
          <a:p>
            <a:r>
              <a:rPr lang="ru-RU" b="1" u="sng" dirty="0" smtClean="0">
                <a:effectLst>
                  <a:glow rad="101600">
                    <a:schemeClr val="accent5">
                      <a:satMod val="175000"/>
                      <a:alpha val="40000"/>
                    </a:schemeClr>
                  </a:glow>
                </a:effectLst>
              </a:rPr>
              <a:t>Описание:</a:t>
            </a:r>
            <a:r>
              <a:rPr lang="ru-RU" dirty="0" smtClean="0">
                <a:effectLst>
                  <a:glow rad="101600">
                    <a:schemeClr val="accent5">
                      <a:satMod val="175000"/>
                      <a:alpha val="40000"/>
                    </a:schemeClr>
                  </a:glow>
                </a:effectLst>
              </a:rPr>
              <a:t> Снег, снег кружится,                              (</a:t>
            </a:r>
            <a:r>
              <a:rPr lang="ru-RU" i="1" dirty="0" smtClean="0">
                <a:effectLst>
                  <a:glow rad="101600">
                    <a:schemeClr val="accent5">
                      <a:satMod val="175000"/>
                      <a:alpha val="40000"/>
                    </a:schemeClr>
                  </a:glow>
                </a:effectLst>
              </a:rPr>
              <a:t>Дети встают в круг и</a:t>
            </a:r>
            <a:r>
              <a:rPr lang="ru-RU" dirty="0" smtClean="0">
                <a:effectLst>
                  <a:glow rad="101600">
                    <a:schemeClr val="accent5">
                      <a:satMod val="175000"/>
                      <a:alpha val="40000"/>
                    </a:schemeClr>
                  </a:glow>
                </a:effectLst>
              </a:rPr>
              <a:t> </a:t>
            </a:r>
          </a:p>
          <a:p>
            <a:r>
              <a:rPr lang="ru-RU" i="1" dirty="0" smtClean="0">
                <a:effectLst>
                  <a:glow rad="101600">
                    <a:schemeClr val="accent5">
                      <a:satMod val="175000"/>
                      <a:alpha val="40000"/>
                    </a:schemeClr>
                  </a:glow>
                </a:effectLst>
              </a:rPr>
              <a:t>кружатся.)</a:t>
            </a:r>
            <a:r>
              <a:rPr lang="ru-RU" dirty="0" smtClean="0">
                <a:effectLst>
                  <a:glow rad="101600">
                    <a:schemeClr val="accent5">
                      <a:satMod val="175000"/>
                      <a:alpha val="40000"/>
                    </a:schemeClr>
                  </a:glow>
                </a:effectLst>
              </a:rPr>
              <a:t> Белая вся улица! </a:t>
            </a:r>
          </a:p>
          <a:p>
            <a:r>
              <a:rPr lang="ru-RU" dirty="0" smtClean="0">
                <a:effectLst>
                  <a:glow rad="101600">
                    <a:schemeClr val="accent5">
                      <a:satMod val="175000"/>
                      <a:alpha val="40000"/>
                    </a:schemeClr>
                  </a:glow>
                </a:effectLst>
              </a:rPr>
              <a:t>Собрались мы в кружок</a:t>
            </a:r>
            <a:r>
              <a:rPr lang="en-US" dirty="0" smtClean="0">
                <a:effectLst>
                  <a:glow rad="101600">
                    <a:schemeClr val="accent5">
                      <a:satMod val="175000"/>
                      <a:alpha val="40000"/>
                    </a:schemeClr>
                  </a:glow>
                </a:effectLst>
              </a:rPr>
              <a:t>,</a:t>
            </a:r>
            <a:endParaRPr lang="ru-RU" dirty="0" smtClean="0">
              <a:effectLst>
                <a:glow rad="101600">
                  <a:schemeClr val="accent5">
                    <a:satMod val="175000"/>
                    <a:alpha val="40000"/>
                  </a:schemeClr>
                </a:glow>
              </a:effectLst>
            </a:endParaRPr>
          </a:p>
          <a:p>
            <a:r>
              <a:rPr lang="ru-RU" dirty="0" smtClean="0">
                <a:effectLst>
                  <a:glow rad="101600">
                    <a:schemeClr val="accent5">
                      <a:satMod val="175000"/>
                      <a:alpha val="40000"/>
                    </a:schemeClr>
                  </a:glow>
                </a:effectLst>
              </a:rPr>
              <a:t>Завертелись</a:t>
            </a:r>
            <a:r>
              <a:rPr lang="en-US" dirty="0" smtClean="0">
                <a:effectLst>
                  <a:glow rad="101600">
                    <a:schemeClr val="accent5">
                      <a:satMod val="175000"/>
                      <a:alpha val="40000"/>
                    </a:schemeClr>
                  </a:glow>
                </a:effectLst>
              </a:rPr>
              <a:t>,</a:t>
            </a:r>
            <a:r>
              <a:rPr lang="ru-RU" dirty="0" smtClean="0">
                <a:effectLst>
                  <a:glow rad="101600">
                    <a:schemeClr val="accent5">
                      <a:satMod val="175000"/>
                      <a:alpha val="40000"/>
                    </a:schemeClr>
                  </a:glow>
                </a:effectLst>
              </a:rPr>
              <a:t> как снежок!	(</a:t>
            </a:r>
            <a:r>
              <a:rPr lang="ru-RU" i="1" dirty="0" smtClean="0">
                <a:effectLst>
                  <a:glow rad="101600">
                    <a:schemeClr val="accent5">
                      <a:satMod val="175000"/>
                      <a:alpha val="40000"/>
                    </a:schemeClr>
                  </a:glow>
                </a:effectLst>
              </a:rPr>
              <a:t>Приседают на корточки.)</a:t>
            </a:r>
            <a:endParaRPr lang="ru-RU" dirty="0" smtClean="0">
              <a:effectLst>
                <a:glow rad="101600">
                  <a:schemeClr val="accent5">
                    <a:satMod val="175000"/>
                    <a:alpha val="40000"/>
                  </a:schemeClr>
                </a:glow>
              </a:effectLst>
            </a:endParaRPr>
          </a:p>
          <a:p>
            <a:r>
              <a:rPr lang="ru-RU" dirty="0" smtClean="0">
                <a:effectLst>
                  <a:glow rad="101600">
                    <a:schemeClr val="accent5">
                      <a:satMod val="175000"/>
                      <a:alpha val="40000"/>
                    </a:schemeClr>
                  </a:glow>
                </a:effectLst>
              </a:rPr>
              <a:t>Сколько снегу намело,                               </a:t>
            </a:r>
          </a:p>
          <a:p>
            <a:r>
              <a:rPr lang="ru-RU" dirty="0" smtClean="0">
                <a:effectLst>
                  <a:glow rad="101600">
                    <a:schemeClr val="accent5">
                      <a:satMod val="175000"/>
                      <a:alpha val="40000"/>
                    </a:schemeClr>
                  </a:glow>
                </a:effectLst>
              </a:rPr>
              <a:t>Стало все белым,  бело.                                       (Воспитатель  делает вид что сгребает </a:t>
            </a:r>
            <a:r>
              <a:rPr lang="ru-RU" i="1" dirty="0" smtClean="0">
                <a:effectLst>
                  <a:glow rad="101600">
                    <a:schemeClr val="accent5">
                      <a:satMod val="175000"/>
                      <a:alpha val="40000"/>
                    </a:schemeClr>
                  </a:glow>
                </a:effectLst>
              </a:rPr>
              <a:t>лопатой  “снежинок”</a:t>
            </a:r>
            <a:r>
              <a:rPr lang="ru-RU" dirty="0" smtClean="0">
                <a:effectLst>
                  <a:glow rad="101600">
                    <a:schemeClr val="accent5">
                      <a:satMod val="175000"/>
                      <a:alpha val="40000"/>
                    </a:schemeClr>
                  </a:glow>
                </a:effectLst>
              </a:rPr>
              <a:t>          </a:t>
            </a:r>
            <a:r>
              <a:rPr lang="ru-RU" i="1" dirty="0" smtClean="0">
                <a:effectLst>
                  <a:glow rad="101600">
                    <a:schemeClr val="accent5">
                      <a:satMod val="175000"/>
                      <a:alpha val="40000"/>
                    </a:schemeClr>
                  </a:glow>
                </a:effectLst>
              </a:rPr>
              <a:t>детей)</a:t>
            </a:r>
            <a:endParaRPr lang="ru-RU" dirty="0" smtClean="0">
              <a:effectLst>
                <a:glow rad="101600">
                  <a:schemeClr val="accent5">
                    <a:satMod val="175000"/>
                    <a:alpha val="40000"/>
                  </a:schemeClr>
                </a:glow>
              </a:effectLst>
            </a:endParaRPr>
          </a:p>
          <a:p>
            <a:r>
              <a:rPr lang="ru-RU" dirty="0" smtClean="0">
                <a:effectLst>
                  <a:glow rad="101600">
                    <a:schemeClr val="accent5">
                      <a:satMod val="175000"/>
                      <a:alpha val="40000"/>
                    </a:schemeClr>
                  </a:glow>
                </a:effectLst>
              </a:rPr>
              <a:t>Надо мне лопату взять,                                       </a:t>
            </a:r>
          </a:p>
          <a:p>
            <a:r>
              <a:rPr lang="ru-RU" dirty="0" smtClean="0">
                <a:effectLst>
                  <a:glow rad="101600">
                    <a:schemeClr val="accent5">
                      <a:satMod val="175000"/>
                      <a:alpha val="40000"/>
                    </a:schemeClr>
                  </a:glow>
                </a:effectLst>
              </a:rPr>
              <a:t>Снег в большой сугроб собрать!</a:t>
            </a:r>
          </a:p>
          <a:p>
            <a:r>
              <a:rPr lang="ru-RU" i="1" dirty="0" smtClean="0">
                <a:effectLst>
                  <a:glow rad="101600">
                    <a:schemeClr val="accent5">
                      <a:satMod val="175000"/>
                      <a:alpha val="40000"/>
                    </a:schemeClr>
                  </a:glow>
                </a:effectLst>
              </a:rPr>
              <a:t>(Все сильно дуют и разбегаются.)</a:t>
            </a:r>
            <a:endParaRPr lang="ru-RU" dirty="0" smtClean="0">
              <a:effectLst>
                <a:glow rad="101600">
                  <a:schemeClr val="accent5">
                    <a:satMod val="175000"/>
                    <a:alpha val="40000"/>
                  </a:schemeClr>
                </a:glow>
              </a:effectLst>
            </a:endParaRPr>
          </a:p>
          <a:p>
            <a:r>
              <a:rPr lang="ru-RU" dirty="0" smtClean="0">
                <a:effectLst>
                  <a:glow rad="139700">
                    <a:schemeClr val="accent5">
                      <a:satMod val="175000"/>
                      <a:alpha val="40000"/>
                    </a:schemeClr>
                  </a:glow>
                </a:effectLst>
              </a:rPr>
              <a:t>Как подует Дед Мороз сильней,</a:t>
            </a:r>
          </a:p>
          <a:p>
            <a:r>
              <a:rPr lang="ru-RU" dirty="0" smtClean="0">
                <a:effectLst>
                  <a:glow rad="101600">
                    <a:schemeClr val="accent5">
                      <a:satMod val="175000"/>
                      <a:alpha val="40000"/>
                    </a:schemeClr>
                  </a:glow>
                </a:effectLst>
              </a:rPr>
              <a:t>Разлетайтесь вы, снежинки</a:t>
            </a:r>
          </a:p>
          <a:p>
            <a:r>
              <a:rPr lang="ru-RU" dirty="0" smtClean="0">
                <a:effectLst>
                  <a:glow rad="101600">
                    <a:schemeClr val="accent5">
                      <a:satMod val="175000"/>
                      <a:alpha val="40000"/>
                    </a:schemeClr>
                  </a:glow>
                </a:effectLst>
              </a:rPr>
              <a:t>                            веселей!</a:t>
            </a:r>
          </a:p>
          <a:p>
            <a:r>
              <a:rPr lang="ru-RU" dirty="0" smtClean="0">
                <a:effectLst>
                  <a:glow rad="101600">
                    <a:schemeClr val="accent5">
                      <a:satMod val="175000"/>
                      <a:alpha val="40000"/>
                    </a:schemeClr>
                  </a:glow>
                </a:effectLst>
              </a:rPr>
              <a:t> </a:t>
            </a:r>
          </a:p>
          <a:p>
            <a:endParaRPr lang="ru-RU" dirty="0"/>
          </a:p>
        </p:txBody>
      </p:sp>
      <p:pic>
        <p:nvPicPr>
          <p:cNvPr id="5" name="Содержимое 4" descr="sneg11.jpg"/>
          <p:cNvPicPr>
            <a:picLocks noGrp="1" noChangeAspect="1"/>
          </p:cNvPicPr>
          <p:nvPr>
            <p:ph sz="half" idx="2"/>
          </p:nvPr>
        </p:nvPicPr>
        <p:blipFill>
          <a:blip r:embed="rId2" cstate="email">
            <a:clrChange>
              <a:clrFrom>
                <a:srgbClr val="FFFFFF"/>
              </a:clrFrom>
              <a:clrTo>
                <a:srgbClr val="FFFFFF">
                  <a:alpha val="0"/>
                </a:srgbClr>
              </a:clrTo>
            </a:clrChange>
          </a:blip>
          <a:stretch>
            <a:fillRect/>
          </a:stretch>
        </p:blipFill>
        <p:spPr>
          <a:xfrm>
            <a:off x="6444208" y="2996952"/>
            <a:ext cx="2159000" cy="2286000"/>
          </a:xfrm>
        </p:spPr>
      </p:pic>
      <p:pic>
        <p:nvPicPr>
          <p:cNvPr id="6" name="Рисунок 5" descr="sneg18.jpg"/>
          <p:cNvPicPr>
            <a:picLocks noChangeAspect="1"/>
          </p:cNvPicPr>
          <p:nvPr/>
        </p:nvPicPr>
        <p:blipFill>
          <a:blip r:embed="rId3" cstate="email">
            <a:clrChange>
              <a:clrFrom>
                <a:srgbClr val="FFFFFF"/>
              </a:clrFrom>
              <a:clrTo>
                <a:srgbClr val="FFFFFF">
                  <a:alpha val="0"/>
                </a:srgbClr>
              </a:clrTo>
            </a:clrChange>
          </a:blip>
          <a:stretch>
            <a:fillRect/>
          </a:stretch>
        </p:blipFill>
        <p:spPr>
          <a:xfrm>
            <a:off x="4427984" y="980728"/>
            <a:ext cx="2159000" cy="2286000"/>
          </a:xfrm>
          <a:prstGeom prst="rect">
            <a:avLst/>
          </a:prstGeom>
        </p:spPr>
      </p:pic>
      <p:pic>
        <p:nvPicPr>
          <p:cNvPr id="7" name="Рисунок 6" descr="sneg18.jpg"/>
          <p:cNvPicPr>
            <a:picLocks noChangeAspect="1"/>
          </p:cNvPicPr>
          <p:nvPr/>
        </p:nvPicPr>
        <p:blipFill>
          <a:blip r:embed="rId3" cstate="email">
            <a:clrChange>
              <a:clrFrom>
                <a:srgbClr val="FFFFFF"/>
              </a:clrFrom>
              <a:clrTo>
                <a:srgbClr val="FFFFFF">
                  <a:alpha val="0"/>
                </a:srgbClr>
              </a:clrTo>
            </a:clrChange>
          </a:blip>
          <a:stretch>
            <a:fillRect/>
          </a:stretch>
        </p:blipFill>
        <p:spPr>
          <a:xfrm>
            <a:off x="6516216" y="836712"/>
            <a:ext cx="2159000" cy="2286000"/>
          </a:xfrm>
          <a:prstGeom prst="rect">
            <a:avLst/>
          </a:prstGeom>
        </p:spPr>
      </p:pic>
      <p:pic>
        <p:nvPicPr>
          <p:cNvPr id="8" name="Рисунок 7" descr="sneg18.jpg"/>
          <p:cNvPicPr>
            <a:picLocks noChangeAspect="1"/>
          </p:cNvPicPr>
          <p:nvPr/>
        </p:nvPicPr>
        <p:blipFill>
          <a:blip r:embed="rId3" cstate="email">
            <a:clrChange>
              <a:clrFrom>
                <a:srgbClr val="FFFFFF"/>
              </a:clrFrom>
              <a:clrTo>
                <a:srgbClr val="FFFFFF">
                  <a:alpha val="0"/>
                </a:srgbClr>
              </a:clrTo>
            </a:clrChange>
          </a:blip>
          <a:stretch>
            <a:fillRect/>
          </a:stretch>
        </p:blipFill>
        <p:spPr>
          <a:xfrm>
            <a:off x="4283968" y="4221088"/>
            <a:ext cx="2159000" cy="228600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Ловлю птиц на лету. </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(бег)</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620688"/>
            <a:ext cx="4038600" cy="6048672"/>
          </a:xfrm>
        </p:spPr>
        <p:txBody>
          <a:bodyPr>
            <a:normAutofit fontScale="62500" lnSpcReduction="20000"/>
          </a:bodyPr>
          <a:lstStyle/>
          <a:p>
            <a:r>
              <a:rPr lang="ru-RU" b="1" u="sng" dirty="0" smtClean="0">
                <a:effectLst>
                  <a:glow rad="139700">
                    <a:schemeClr val="accent5">
                      <a:satMod val="175000"/>
                      <a:alpha val="40000"/>
                    </a:schemeClr>
                  </a:glow>
                </a:effectLst>
              </a:rPr>
              <a:t>Цель: </a:t>
            </a:r>
            <a:r>
              <a:rPr lang="ru-RU" dirty="0" smtClean="0">
                <a:effectLst>
                  <a:glow rad="139700">
                    <a:schemeClr val="accent5">
                      <a:satMod val="175000"/>
                      <a:alpha val="40000"/>
                    </a:schemeClr>
                  </a:glow>
                </a:effectLst>
              </a:rPr>
              <a:t>Развивать у детей ловкость и умение выполнять движение по сигналу, упражнять в беге с </a:t>
            </a:r>
            <a:r>
              <a:rPr lang="ru-RU" dirty="0" err="1" smtClean="0">
                <a:effectLst>
                  <a:glow rad="139700">
                    <a:schemeClr val="accent5">
                      <a:satMod val="175000"/>
                      <a:alpha val="40000"/>
                    </a:schemeClr>
                  </a:glow>
                </a:effectLst>
              </a:rPr>
              <a:t>увертыванием</a:t>
            </a:r>
            <a:r>
              <a:rPr lang="ru-RU" dirty="0" smtClean="0">
                <a:effectLst>
                  <a:glow rad="139700">
                    <a:schemeClr val="accent5">
                      <a:satMod val="175000"/>
                      <a:alpha val="40000"/>
                    </a:schemeClr>
                  </a:glow>
                </a:effectLst>
              </a:rPr>
              <a:t>.</a:t>
            </a:r>
            <a:endParaRPr lang="ru-RU" b="1" u="sng" dirty="0" smtClean="0">
              <a:effectLst>
                <a:glow rad="139700">
                  <a:schemeClr val="accent5">
                    <a:satMod val="175000"/>
                    <a:alpha val="40000"/>
                  </a:schemeClr>
                </a:glow>
              </a:effectLst>
            </a:endParaRPr>
          </a:p>
          <a:p>
            <a:r>
              <a:rPr lang="ru-RU" b="1" u="sng" dirty="0" smtClean="0">
                <a:effectLst>
                  <a:glow rad="139700">
                    <a:schemeClr val="accent5">
                      <a:satMod val="175000"/>
                      <a:alpha val="40000"/>
                    </a:schemeClr>
                  </a:glow>
                </a:effectLst>
              </a:rPr>
              <a:t>Описание:</a:t>
            </a:r>
            <a:r>
              <a:rPr lang="ru-RU" dirty="0" smtClean="0">
                <a:effectLst>
                  <a:glow rad="139700">
                    <a:schemeClr val="accent5">
                      <a:satMod val="175000"/>
                      <a:alpha val="40000"/>
                    </a:schemeClr>
                  </a:glow>
                </a:effectLst>
              </a:rPr>
              <a:t> В центре располагается водящий с лёгким мячом, привязанным на резинке к руке, - это охотник. Остальные – птицы, летающие вокруг. Под музыку птицы летают вокруг охотника, стараясь увернуться от мяча.</a:t>
            </a:r>
          </a:p>
          <a:p>
            <a:pPr>
              <a:buNone/>
            </a:pPr>
            <a:r>
              <a:rPr lang="ru-RU" dirty="0" smtClean="0">
                <a:effectLst>
                  <a:glow rad="139700">
                    <a:schemeClr val="accent5">
                      <a:satMod val="175000"/>
                      <a:alpha val="40000"/>
                    </a:schemeClr>
                  </a:glow>
                </a:effectLst>
              </a:rPr>
              <a:t>      Охотник пытается мячом осалить летающих птиц, поворачиваясь в разные стороны. Но, не сходя с обозначенного места. Осаленные птицы приседают на месте. По окончании музыки охотник подсчитывает количество сбитой дичи. Игра повторяется с другим охотником. В конце игры отмечается победитель, осаливший наибольшее число игроков.</a:t>
            </a:r>
            <a:endParaRPr lang="ru-RU" dirty="0">
              <a:effectLst>
                <a:glow rad="139700">
                  <a:schemeClr val="accent5">
                    <a:satMod val="175000"/>
                    <a:alpha val="40000"/>
                  </a:schemeClr>
                </a:glow>
              </a:effectLst>
            </a:endParaRPr>
          </a:p>
        </p:txBody>
      </p:sp>
      <p:pic>
        <p:nvPicPr>
          <p:cNvPr id="5" name="Содержимое 4" descr="vorob18.jpg"/>
          <p:cNvPicPr>
            <a:picLocks noGrp="1" noChangeAspect="1"/>
          </p:cNvPicPr>
          <p:nvPr>
            <p:ph sz="half" idx="2"/>
          </p:nvPr>
        </p:nvPicPr>
        <p:blipFill>
          <a:blip r:embed="rId2" cstate="email">
            <a:clrChange>
              <a:clrFrom>
                <a:srgbClr val="FFFFFF"/>
              </a:clrFrom>
              <a:clrTo>
                <a:srgbClr val="FFFFFF">
                  <a:alpha val="0"/>
                </a:srgbClr>
              </a:clrTo>
            </a:clrChange>
          </a:blip>
          <a:stretch>
            <a:fillRect/>
          </a:stretch>
        </p:blipFill>
        <p:spPr>
          <a:xfrm rot="20957370">
            <a:off x="5557704" y="1017421"/>
            <a:ext cx="2159000" cy="2286000"/>
          </a:xfr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8229600" cy="692696"/>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Найди свой цвет. </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(бег, ходьба)</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836712"/>
            <a:ext cx="5194920" cy="5760640"/>
          </a:xfrm>
        </p:spPr>
        <p:txBody>
          <a:bodyPr>
            <a:normAutofit fontScale="62500" lnSpcReduction="20000"/>
          </a:bodyPr>
          <a:lstStyle/>
          <a:p>
            <a:r>
              <a:rPr lang="ru-RU" b="1" u="sng" dirty="0" smtClean="0">
                <a:effectLst>
                  <a:glow rad="101600">
                    <a:schemeClr val="accent5">
                      <a:satMod val="175000"/>
                      <a:alpha val="40000"/>
                    </a:schemeClr>
                  </a:glow>
                </a:effectLst>
              </a:rPr>
              <a:t>Задачи:</a:t>
            </a:r>
            <a:r>
              <a:rPr lang="ru-RU" dirty="0" smtClean="0">
                <a:effectLst>
                  <a:glow rad="101600">
                    <a:schemeClr val="accent5">
                      <a:satMod val="175000"/>
                      <a:alpha val="40000"/>
                    </a:schemeClr>
                  </a:glow>
                </a:effectLst>
              </a:rPr>
              <a:t> Развивать у детей внимание, умение различать цвета, действовать по сигналу. Упражнять в беге, ходьбе. </a:t>
            </a:r>
          </a:p>
          <a:p>
            <a:r>
              <a:rPr lang="ru-RU" b="1" u="sng" dirty="0" smtClean="0">
                <a:effectLst>
                  <a:glow rad="101600">
                    <a:schemeClr val="accent5">
                      <a:satMod val="175000"/>
                      <a:alpha val="40000"/>
                    </a:schemeClr>
                  </a:glow>
                </a:effectLst>
              </a:rPr>
              <a:t>Описание:</a:t>
            </a:r>
            <a:r>
              <a:rPr lang="ru-RU" dirty="0" smtClean="0">
                <a:effectLst>
                  <a:glow rad="101600">
                    <a:schemeClr val="accent5">
                      <a:satMod val="175000"/>
                      <a:alpha val="40000"/>
                    </a:schemeClr>
                  </a:glow>
                </a:effectLst>
              </a:rPr>
              <a:t> Дети получают флажки 3-4 цветов и группируются по 4-6 человек в разных углах комнаты, в каждом углу воспитатель ставит на подставке цветной флажок. По сигналу воспитателя «Идите гулять!» дети расходятся по площадке. На слова «Найди свой цвет!» - дети собираются возле флага соответствующего цвета. Воспитатель отмечает, какая группа быстрей собралась.</a:t>
            </a:r>
          </a:p>
          <a:p>
            <a:r>
              <a:rPr lang="ru-RU" b="1" u="sng" dirty="0" smtClean="0">
                <a:effectLst>
                  <a:glow rad="101600">
                    <a:schemeClr val="accent5">
                      <a:satMod val="175000"/>
                      <a:alpha val="40000"/>
                    </a:schemeClr>
                  </a:glow>
                </a:effectLst>
              </a:rPr>
              <a:t>Правила: </a:t>
            </a:r>
            <a:endParaRPr lang="ru-RU" dirty="0" smtClean="0">
              <a:effectLst>
                <a:glow rad="101600">
                  <a:schemeClr val="accent5">
                    <a:satMod val="175000"/>
                    <a:alpha val="40000"/>
                  </a:schemeClr>
                </a:glow>
              </a:effectLst>
            </a:endParaRPr>
          </a:p>
          <a:p>
            <a:pPr lvl="0"/>
            <a:r>
              <a:rPr lang="ru-RU" dirty="0" smtClean="0">
                <a:effectLst>
                  <a:glow rad="101600">
                    <a:schemeClr val="accent5">
                      <a:satMod val="175000"/>
                      <a:alpha val="40000"/>
                    </a:schemeClr>
                  </a:glow>
                </a:effectLst>
              </a:rPr>
              <a:t>Выходить из домиков можно по сигналу воспитателя «Идите гулять!».</a:t>
            </a:r>
          </a:p>
          <a:p>
            <a:pPr lvl="0"/>
            <a:r>
              <a:rPr lang="ru-RU" dirty="0" smtClean="0">
                <a:effectLst>
                  <a:glow rad="101600">
                    <a:schemeClr val="accent5">
                      <a:satMod val="175000"/>
                      <a:alpha val="40000"/>
                    </a:schemeClr>
                  </a:glow>
                </a:effectLst>
              </a:rPr>
              <a:t>Бежать и собираться возле флажка соответствующего цвета только после слов «Найдите свой цвет!»</a:t>
            </a:r>
          </a:p>
          <a:p>
            <a:r>
              <a:rPr lang="ru-RU" dirty="0" smtClean="0">
                <a:effectLst>
                  <a:glow rad="101600">
                    <a:schemeClr val="accent5">
                      <a:satMod val="175000"/>
                      <a:alpha val="40000"/>
                    </a:schemeClr>
                  </a:glow>
                </a:effectLst>
              </a:rPr>
              <a:t> </a:t>
            </a:r>
          </a:p>
          <a:p>
            <a:r>
              <a:rPr lang="ru-RU" b="1" u="sng" dirty="0" smtClean="0">
                <a:effectLst>
                  <a:glow rad="101600">
                    <a:schemeClr val="accent5">
                      <a:satMod val="175000"/>
                      <a:alpha val="40000"/>
                    </a:schemeClr>
                  </a:glow>
                </a:effectLst>
              </a:rPr>
              <a:t>Варианты</a:t>
            </a:r>
            <a:r>
              <a:rPr lang="ru-RU" dirty="0" smtClean="0">
                <a:effectLst>
                  <a:glow rad="101600">
                    <a:schemeClr val="accent5">
                      <a:satMod val="175000"/>
                      <a:alpha val="40000"/>
                    </a:schemeClr>
                  </a:glow>
                </a:effectLst>
              </a:rPr>
              <a:t>: Предложить закрыть глаза, переставить флажки, стоящие в углах комнаты.</a:t>
            </a:r>
          </a:p>
          <a:p>
            <a:endParaRPr lang="ru-RU" dirty="0">
              <a:effectLst>
                <a:glow rad="101600">
                  <a:schemeClr val="accent5">
                    <a:satMod val="175000"/>
                    <a:alpha val="40000"/>
                  </a:schemeClr>
                </a:glow>
              </a:effectLst>
            </a:endParaRPr>
          </a:p>
        </p:txBody>
      </p:sp>
      <p:pic>
        <p:nvPicPr>
          <p:cNvPr id="5" name="Содержимое 4" descr="images (2).jpg"/>
          <p:cNvPicPr>
            <a:picLocks noGrp="1" noChangeAspect="1"/>
          </p:cNvPicPr>
          <p:nvPr>
            <p:ph sz="half" idx="2"/>
          </p:nvPr>
        </p:nvPicPr>
        <p:blipFill>
          <a:blip r:embed="rId2" cstate="email">
            <a:clrChange>
              <a:clrFrom>
                <a:srgbClr val="FDFDFD"/>
              </a:clrFrom>
              <a:clrTo>
                <a:srgbClr val="FDFDFD">
                  <a:alpha val="0"/>
                </a:srgbClr>
              </a:clrTo>
            </a:clrChange>
          </a:blip>
          <a:stretch>
            <a:fillRect/>
          </a:stretch>
        </p:blipFill>
        <p:spPr>
          <a:xfrm>
            <a:off x="5085483" y="3101181"/>
            <a:ext cx="3201268" cy="2416051"/>
          </a:xfr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fontScale="9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У медведя во бору.</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548680"/>
            <a:ext cx="5122912" cy="6048672"/>
          </a:xfrm>
        </p:spPr>
        <p:txBody>
          <a:bodyPr>
            <a:normAutofit fontScale="77500" lnSpcReduction="20000"/>
          </a:bodyPr>
          <a:lstStyle/>
          <a:p>
            <a:r>
              <a:rPr lang="ru-RU" i="1" dirty="0" smtClean="0">
                <a:effectLst>
                  <a:glow rad="139700">
                    <a:schemeClr val="accent5">
                      <a:satMod val="175000"/>
                      <a:alpha val="40000"/>
                    </a:schemeClr>
                  </a:glow>
                </a:effectLst>
              </a:rPr>
              <a:t>(Бег)</a:t>
            </a:r>
            <a:endParaRPr lang="ru-RU" dirty="0" smtClean="0">
              <a:effectLst>
                <a:glow rad="139700">
                  <a:schemeClr val="accent5">
                    <a:satMod val="175000"/>
                    <a:alpha val="40000"/>
                  </a:schemeClr>
                </a:glow>
              </a:effectLst>
            </a:endParaRPr>
          </a:p>
          <a:p>
            <a:r>
              <a:rPr lang="ru-RU" b="1" u="sng" dirty="0" smtClean="0">
                <a:effectLst>
                  <a:glow rad="139700">
                    <a:schemeClr val="accent5">
                      <a:satMod val="175000"/>
                      <a:alpha val="40000"/>
                    </a:schemeClr>
                  </a:glow>
                </a:effectLst>
              </a:rPr>
              <a:t>Цель:</a:t>
            </a:r>
            <a:r>
              <a:rPr lang="ru-RU" dirty="0" smtClean="0">
                <a:effectLst>
                  <a:glow rad="139700">
                    <a:schemeClr val="accent5">
                      <a:satMod val="175000"/>
                      <a:alpha val="40000"/>
                    </a:schemeClr>
                  </a:glow>
                </a:effectLst>
              </a:rPr>
              <a:t> Приучать детей поочерёдно выполнять разные функции (убегать и ловить).</a:t>
            </a:r>
          </a:p>
          <a:p>
            <a:r>
              <a:rPr lang="ru-RU" b="1" u="sng" dirty="0" smtClean="0">
                <a:effectLst>
                  <a:glow rad="139700">
                    <a:schemeClr val="accent5">
                      <a:satMod val="175000"/>
                      <a:alpha val="40000"/>
                    </a:schemeClr>
                  </a:glow>
                </a:effectLst>
              </a:rPr>
              <a:t>Материал:</a:t>
            </a:r>
            <a:r>
              <a:rPr lang="ru-RU" dirty="0" smtClean="0">
                <a:effectLst>
                  <a:glow rad="139700">
                    <a:schemeClr val="accent5">
                      <a:satMod val="175000"/>
                      <a:alpha val="40000"/>
                    </a:schemeClr>
                  </a:glow>
                </a:effectLst>
              </a:rPr>
              <a:t> Грибы, ягоды, корзинки, маска медведя.</a:t>
            </a:r>
          </a:p>
          <a:p>
            <a:r>
              <a:rPr lang="ru-RU" b="1" u="sng" dirty="0" smtClean="0">
                <a:effectLst>
                  <a:glow rad="139700">
                    <a:schemeClr val="accent5">
                      <a:satMod val="175000"/>
                      <a:alpha val="40000"/>
                    </a:schemeClr>
                  </a:glow>
                </a:effectLst>
              </a:rPr>
              <a:t>Ход игры</a:t>
            </a:r>
            <a:r>
              <a:rPr lang="ru-RU" b="1" dirty="0" smtClean="0">
                <a:effectLst>
                  <a:glow rad="139700">
                    <a:schemeClr val="accent5">
                      <a:satMod val="175000"/>
                      <a:alpha val="40000"/>
                    </a:schemeClr>
                  </a:glow>
                </a:effectLst>
              </a:rPr>
              <a:t>: </a:t>
            </a:r>
            <a:r>
              <a:rPr lang="ru-RU" dirty="0" smtClean="0">
                <a:effectLst>
                  <a:glow rad="139700">
                    <a:schemeClr val="accent5">
                      <a:satMod val="175000"/>
                      <a:alpha val="40000"/>
                    </a:schemeClr>
                  </a:glow>
                </a:effectLst>
              </a:rPr>
              <a:t>Определяется берлога медведя (на конце площадке) и дом детей на другой. Дети идут в лес гулять и выполняют движения соответственно стиху, который произносят хором:</a:t>
            </a:r>
          </a:p>
          <a:p>
            <a:r>
              <a:rPr lang="ru-RU" dirty="0" smtClean="0">
                <a:effectLst>
                  <a:glow rad="139700">
                    <a:schemeClr val="accent5">
                      <a:satMod val="175000"/>
                      <a:alpha val="40000"/>
                    </a:schemeClr>
                  </a:glow>
                </a:effectLst>
              </a:rPr>
              <a:t>У медведя во бору,</a:t>
            </a:r>
          </a:p>
          <a:p>
            <a:r>
              <a:rPr lang="ru-RU" dirty="0" smtClean="0">
                <a:effectLst>
                  <a:glow rad="139700">
                    <a:schemeClr val="accent5">
                      <a:satMod val="175000"/>
                      <a:alpha val="40000"/>
                    </a:schemeClr>
                  </a:glow>
                </a:effectLst>
              </a:rPr>
              <a:t>Грибы, ягоды беру,</a:t>
            </a:r>
          </a:p>
          <a:p>
            <a:r>
              <a:rPr lang="ru-RU" dirty="0" smtClean="0">
                <a:effectLst>
                  <a:glow rad="139700">
                    <a:schemeClr val="accent5">
                      <a:satMod val="175000"/>
                      <a:alpha val="40000"/>
                    </a:schemeClr>
                  </a:glow>
                </a:effectLst>
              </a:rPr>
              <a:t>А медведь не спит</a:t>
            </a:r>
          </a:p>
          <a:p>
            <a:r>
              <a:rPr lang="ru-RU" dirty="0" smtClean="0">
                <a:effectLst>
                  <a:glow rad="139700">
                    <a:schemeClr val="accent5">
                      <a:satMod val="175000"/>
                      <a:alpha val="40000"/>
                    </a:schemeClr>
                  </a:glow>
                </a:effectLst>
              </a:rPr>
              <a:t>И на нас рычит.</a:t>
            </a:r>
          </a:p>
          <a:p>
            <a:r>
              <a:rPr lang="ru-RU" dirty="0" smtClean="0">
                <a:effectLst>
                  <a:glow rad="139700">
                    <a:schemeClr val="accent5">
                      <a:satMod val="175000"/>
                      <a:alpha val="40000"/>
                    </a:schemeClr>
                  </a:glow>
                </a:effectLst>
              </a:rPr>
              <a:t>Как только дети закончили говорить стихотворение медведь с рычанием встаёт и ловит детей, они бегут домой.</a:t>
            </a:r>
            <a:endParaRPr lang="ru-RU" dirty="0">
              <a:effectLst>
                <a:glow rad="139700">
                  <a:schemeClr val="accent5">
                    <a:satMod val="175000"/>
                    <a:alpha val="40000"/>
                  </a:schemeClr>
                </a:glow>
              </a:effectLst>
            </a:endParaRPr>
          </a:p>
        </p:txBody>
      </p:sp>
      <p:pic>
        <p:nvPicPr>
          <p:cNvPr id="5" name="Рисунок 4" descr="medved233.jpg"/>
          <p:cNvPicPr>
            <a:picLocks noChangeAspect="1"/>
          </p:cNvPicPr>
          <p:nvPr/>
        </p:nvPicPr>
        <p:blipFill>
          <a:blip r:embed="rId2" cstate="email">
            <a:clrChange>
              <a:clrFrom>
                <a:srgbClr val="FFFFFF"/>
              </a:clrFrom>
              <a:clrTo>
                <a:srgbClr val="FFFFFF">
                  <a:alpha val="0"/>
                </a:srgbClr>
              </a:clrTo>
            </a:clrChange>
          </a:blip>
          <a:stretch>
            <a:fillRect/>
          </a:stretch>
        </p:blipFill>
        <p:spPr>
          <a:xfrm>
            <a:off x="6012160" y="2492896"/>
            <a:ext cx="2159000" cy="228600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8229600" cy="692696"/>
          </a:xfrm>
        </p:spPr>
        <p:txBody>
          <a:bodyPr>
            <a:normAutofit fontScale="90000"/>
          </a:bodyPr>
          <a:lstStyle/>
          <a:p>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Ловишка</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000" dirty="0" smtClean="0">
                <a:ln w="12700">
                  <a:solidFill>
                    <a:schemeClr val="tx2">
                      <a:satMod val="155000"/>
                    </a:schemeClr>
                  </a:solidFill>
                  <a:prstDash val="solid"/>
                </a:ln>
                <a:effectLst>
                  <a:outerShdw blurRad="41275" dist="20320" dir="1800000" algn="tl" rotWithShape="0">
                    <a:srgbClr val="000000">
                      <a:alpha val="40000"/>
                    </a:srgbClr>
                  </a:outerShdw>
                </a:effectLst>
              </a:rPr>
              <a:t>(бег)</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sz="half" idx="1"/>
          </p:nvPr>
        </p:nvSpPr>
        <p:spPr>
          <a:xfrm>
            <a:off x="457200" y="620688"/>
            <a:ext cx="5194920" cy="5976664"/>
          </a:xfrm>
        </p:spPr>
        <p:txBody>
          <a:bodyPr>
            <a:normAutofit fontScale="77500" lnSpcReduction="20000"/>
          </a:bodyPr>
          <a:lstStyle/>
          <a:p>
            <a:r>
              <a:rPr lang="ru-RU" b="1" u="sng" dirty="0" smtClean="0">
                <a:effectLst>
                  <a:glow rad="101600">
                    <a:schemeClr val="accent5">
                      <a:satMod val="175000"/>
                      <a:alpha val="40000"/>
                    </a:schemeClr>
                  </a:glow>
                </a:effectLst>
              </a:rPr>
              <a:t>Цель: </a:t>
            </a:r>
            <a:r>
              <a:rPr lang="ru-RU" dirty="0" smtClean="0">
                <a:effectLst>
                  <a:glow rad="101600">
                    <a:schemeClr val="accent5">
                      <a:satMod val="175000"/>
                      <a:alpha val="40000"/>
                    </a:schemeClr>
                  </a:glow>
                </a:effectLst>
              </a:rPr>
              <a:t>Учить детей ходить и бегать в рассыпную, не наталкиваясь друг на друга, приучать их действовать по сигналу воспитателя.</a:t>
            </a:r>
            <a:endParaRPr lang="ru-RU" b="1" u="sng" dirty="0" smtClean="0">
              <a:effectLst>
                <a:glow rad="101600">
                  <a:schemeClr val="accent5">
                    <a:satMod val="175000"/>
                    <a:alpha val="40000"/>
                  </a:schemeClr>
                </a:glow>
              </a:effectLst>
            </a:endParaRPr>
          </a:p>
          <a:p>
            <a:r>
              <a:rPr lang="ru-RU" b="1" u="sng" dirty="0" smtClean="0">
                <a:effectLst>
                  <a:glow rad="101600">
                    <a:schemeClr val="accent5">
                      <a:satMod val="175000"/>
                      <a:alpha val="40000"/>
                    </a:schemeClr>
                  </a:glow>
                </a:effectLst>
              </a:rPr>
              <a:t>Описание:</a:t>
            </a:r>
            <a:r>
              <a:rPr lang="ru-RU" dirty="0" smtClean="0">
                <a:effectLst>
                  <a:glow rad="101600">
                    <a:schemeClr val="accent5">
                      <a:satMod val="175000"/>
                      <a:alpha val="40000"/>
                    </a:schemeClr>
                  </a:glow>
                </a:effectLst>
              </a:rPr>
              <a:t> Играющие встают в круг, выбирают </a:t>
            </a:r>
            <a:r>
              <a:rPr lang="ru-RU" dirty="0" err="1" smtClean="0">
                <a:effectLst>
                  <a:glow rad="101600">
                    <a:schemeClr val="accent5">
                      <a:satMod val="175000"/>
                      <a:alpha val="40000"/>
                    </a:schemeClr>
                  </a:glow>
                </a:effectLst>
              </a:rPr>
              <a:t>ловишку</a:t>
            </a:r>
            <a:r>
              <a:rPr lang="ru-RU" dirty="0" smtClean="0">
                <a:effectLst>
                  <a:glow rad="101600">
                    <a:schemeClr val="accent5">
                      <a:satMod val="175000"/>
                      <a:alpha val="40000"/>
                    </a:schemeClr>
                  </a:glow>
                </a:effectLst>
              </a:rPr>
              <a:t>. Все, кроме </a:t>
            </a:r>
            <a:r>
              <a:rPr lang="ru-RU" dirty="0" err="1" smtClean="0">
                <a:effectLst>
                  <a:glow rad="101600">
                    <a:schemeClr val="accent5">
                      <a:satMod val="175000"/>
                      <a:alpha val="40000"/>
                    </a:schemeClr>
                  </a:glow>
                </a:effectLst>
              </a:rPr>
              <a:t>ловишки</a:t>
            </a:r>
            <a:r>
              <a:rPr lang="ru-RU" dirty="0" smtClean="0">
                <a:effectLst>
                  <a:glow rad="101600">
                    <a:schemeClr val="accent5">
                      <a:satMod val="175000"/>
                      <a:alpha val="40000"/>
                    </a:schemeClr>
                  </a:glow>
                </a:effectLst>
              </a:rPr>
              <a:t>, берут цветную ленту и закладывают сзади за пояс или за ворот. </a:t>
            </a:r>
            <a:r>
              <a:rPr lang="ru-RU" dirty="0" err="1" smtClean="0">
                <a:effectLst>
                  <a:glow rad="101600">
                    <a:schemeClr val="accent5">
                      <a:satMod val="175000"/>
                      <a:alpha val="40000"/>
                    </a:schemeClr>
                  </a:glow>
                </a:effectLst>
              </a:rPr>
              <a:t>Ловишка</a:t>
            </a:r>
            <a:r>
              <a:rPr lang="ru-RU" dirty="0" smtClean="0">
                <a:effectLst>
                  <a:glow rad="101600">
                    <a:schemeClr val="accent5">
                      <a:satMod val="175000"/>
                      <a:alpha val="40000"/>
                    </a:schemeClr>
                  </a:glow>
                </a:effectLst>
              </a:rPr>
              <a:t> встает в центр круга. По сигналу воспитателя «Беги!» дети разбегаются по площадке. </a:t>
            </a:r>
            <a:r>
              <a:rPr lang="ru-RU" dirty="0" err="1" smtClean="0">
                <a:effectLst>
                  <a:glow rad="101600">
                    <a:schemeClr val="accent5">
                      <a:satMod val="175000"/>
                      <a:alpha val="40000"/>
                    </a:schemeClr>
                  </a:glow>
                </a:effectLst>
              </a:rPr>
              <a:t>Ловишка</a:t>
            </a:r>
            <a:r>
              <a:rPr lang="ru-RU" dirty="0" smtClean="0">
                <a:effectLst>
                  <a:glow rad="101600">
                    <a:schemeClr val="accent5">
                      <a:satMod val="175000"/>
                      <a:alpha val="40000"/>
                    </a:schemeClr>
                  </a:glow>
                </a:effectLst>
              </a:rPr>
              <a:t> догоняет их, стараясь вытянуть у кого-нибудь ленточку. Лишившийся ленточки временно отходит в сторону. По сигналу воспитателя" «Раз, два, три. В круг скорей беги!» дети собираются в круг. </a:t>
            </a:r>
            <a:r>
              <a:rPr lang="ru-RU" dirty="0" err="1" smtClean="0">
                <a:effectLst>
                  <a:glow rad="101600">
                    <a:schemeClr val="accent5">
                      <a:satMod val="175000"/>
                      <a:alpha val="40000"/>
                    </a:schemeClr>
                  </a:glow>
                </a:effectLst>
              </a:rPr>
              <a:t>Ловишка</a:t>
            </a:r>
            <a:r>
              <a:rPr lang="ru-RU" dirty="0" smtClean="0">
                <a:effectLst>
                  <a:glow rad="101600">
                    <a:schemeClr val="accent5">
                      <a:satMod val="175000"/>
                      <a:alpha val="40000"/>
                    </a:schemeClr>
                  </a:glow>
                </a:effectLst>
              </a:rPr>
              <a:t> подсчитывает количество лент и возвращает их детям. Игра возобновляется с новым </a:t>
            </a:r>
            <a:r>
              <a:rPr lang="ru-RU" dirty="0" err="1" smtClean="0">
                <a:effectLst>
                  <a:glow rad="101600">
                    <a:schemeClr val="accent5">
                      <a:satMod val="175000"/>
                      <a:alpha val="40000"/>
                    </a:schemeClr>
                  </a:glow>
                </a:effectLst>
              </a:rPr>
              <a:t>ловишкой</a:t>
            </a:r>
            <a:r>
              <a:rPr lang="ru-RU" dirty="0" smtClean="0">
                <a:effectLst>
                  <a:glow rad="101600">
                    <a:schemeClr val="accent5">
                      <a:satMod val="175000"/>
                      <a:alpha val="40000"/>
                    </a:schemeClr>
                  </a:glow>
                </a:effectLst>
              </a:rPr>
              <a:t>.</a:t>
            </a:r>
          </a:p>
          <a:p>
            <a:r>
              <a:rPr lang="ru-RU" dirty="0" smtClean="0">
                <a:effectLst>
                  <a:glow rad="101600">
                    <a:schemeClr val="accent5">
                      <a:satMod val="175000"/>
                      <a:alpha val="40000"/>
                    </a:schemeClr>
                  </a:glow>
                </a:effectLst>
              </a:rPr>
              <a:t> </a:t>
            </a:r>
          </a:p>
          <a:p>
            <a:endParaRPr lang="ru-RU" dirty="0"/>
          </a:p>
        </p:txBody>
      </p:sp>
      <p:pic>
        <p:nvPicPr>
          <p:cNvPr id="5" name="Содержимое 4" descr="i (4).jpg"/>
          <p:cNvPicPr>
            <a:picLocks noGrp="1" noChangeAspect="1"/>
          </p:cNvPicPr>
          <p:nvPr>
            <p:ph sz="half" idx="2"/>
          </p:nvPr>
        </p:nvPicPr>
        <p:blipFill>
          <a:blip r:embed="rId2" cstate="email">
            <a:clrChange>
              <a:clrFrom>
                <a:srgbClr val="FFFFFF"/>
              </a:clrFrom>
              <a:clrTo>
                <a:srgbClr val="FFFFFF">
                  <a:alpha val="0"/>
                </a:srgbClr>
              </a:clrTo>
            </a:clrChange>
          </a:blip>
          <a:stretch>
            <a:fillRect/>
          </a:stretch>
        </p:blipFill>
        <p:spPr>
          <a:xfrm>
            <a:off x="5364089" y="3501009"/>
            <a:ext cx="3617916" cy="251244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Администратор\Рабочий стол\фоны\фоны с детьми\5.jpg"/>
          <p:cNvPicPr>
            <a:picLocks noChangeAspect="1" noChangeArrowheads="1"/>
          </p:cNvPicPr>
          <p:nvPr/>
        </p:nvPicPr>
        <p:blipFill>
          <a:blip r:embed="rId2" cstate="email"/>
          <a:srcRect/>
          <a:stretch>
            <a:fillRect/>
          </a:stretch>
        </p:blipFill>
        <p:spPr bwMode="auto">
          <a:xfrm>
            <a:off x="0" y="2"/>
            <a:ext cx="9144000" cy="6857999"/>
          </a:xfrm>
          <a:prstGeom prst="rect">
            <a:avLst/>
          </a:prstGeom>
          <a:noFill/>
        </p:spPr>
      </p:pic>
      <p:sp>
        <p:nvSpPr>
          <p:cNvPr id="3" name="Прямоугольник 2"/>
          <p:cNvSpPr/>
          <p:nvPr/>
        </p:nvSpPr>
        <p:spPr>
          <a:xfrm>
            <a:off x="142846" y="0"/>
            <a:ext cx="5572164"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«Где звенит?»</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TextBox 3"/>
          <p:cNvSpPr txBox="1"/>
          <p:nvPr/>
        </p:nvSpPr>
        <p:spPr>
          <a:xfrm>
            <a:off x="214283" y="1285860"/>
            <a:ext cx="5918608" cy="4093428"/>
          </a:xfrm>
          <a:prstGeom prst="rect">
            <a:avLst/>
          </a:prstGeom>
          <a:solidFill>
            <a:schemeClr val="accent5">
              <a:lumMod val="60000"/>
              <a:lumOff val="40000"/>
              <a:alpha val="31000"/>
            </a:schemeClr>
          </a:solidFill>
        </p:spPr>
        <p:txBody>
          <a:bodyPr wrap="none" rtlCol="0">
            <a:spAutoFit/>
          </a:bodyPr>
          <a:lstStyle/>
          <a:p>
            <a:r>
              <a:rPr lang="ru-RU" sz="2000" b="1" u="sng" dirty="0" smtClean="0"/>
              <a:t>Задачи:</a:t>
            </a:r>
            <a:r>
              <a:rPr lang="ru-RU" sz="2000" dirty="0" smtClean="0"/>
              <a:t> Развивать у детей наблюдательность,</a:t>
            </a:r>
          </a:p>
          <a:p>
            <a:r>
              <a:rPr lang="ru-RU" sz="2000" dirty="0" smtClean="0"/>
              <a:t> выдержку</a:t>
            </a:r>
          </a:p>
          <a:p>
            <a:r>
              <a:rPr lang="ru-RU" sz="2000" dirty="0" smtClean="0"/>
              <a:t> </a:t>
            </a:r>
            <a:r>
              <a:rPr lang="ru-RU" sz="2000" b="1" dirty="0" smtClean="0">
                <a:solidFill>
                  <a:schemeClr val="tx2"/>
                </a:solidFill>
              </a:rPr>
              <a:t>Описание: </a:t>
            </a:r>
            <a:r>
              <a:rPr lang="ru-RU" sz="2000" dirty="0" smtClean="0">
                <a:solidFill>
                  <a:schemeClr val="tx2"/>
                </a:solidFill>
              </a:rPr>
              <a:t>Дети стоят  лицом к стене. </a:t>
            </a:r>
          </a:p>
          <a:p>
            <a:r>
              <a:rPr lang="ru-RU" sz="2000" dirty="0" smtClean="0">
                <a:solidFill>
                  <a:schemeClr val="tx2"/>
                </a:solidFill>
              </a:rPr>
              <a:t>Помощник   воспитателя прячется</a:t>
            </a:r>
          </a:p>
          <a:p>
            <a:r>
              <a:rPr lang="ru-RU" sz="2000" dirty="0" smtClean="0">
                <a:solidFill>
                  <a:schemeClr val="tx2"/>
                </a:solidFill>
              </a:rPr>
              <a:t> в другом конце зала и звонит  в</a:t>
            </a:r>
          </a:p>
          <a:p>
            <a:r>
              <a:rPr lang="ru-RU" sz="2000" dirty="0" smtClean="0">
                <a:solidFill>
                  <a:schemeClr val="tx2"/>
                </a:solidFill>
              </a:rPr>
              <a:t> колокольчик  . </a:t>
            </a:r>
          </a:p>
          <a:p>
            <a:r>
              <a:rPr lang="ru-RU" sz="2000" dirty="0" smtClean="0">
                <a:solidFill>
                  <a:schemeClr val="tx2"/>
                </a:solidFill>
              </a:rPr>
              <a:t>Воспитатель  говорит  детям:</a:t>
            </a:r>
          </a:p>
          <a:p>
            <a:r>
              <a:rPr lang="ru-RU" sz="2000" dirty="0" smtClean="0">
                <a:solidFill>
                  <a:schemeClr val="tx2"/>
                </a:solidFill>
              </a:rPr>
              <a:t>«Послушайте, где звенит, </a:t>
            </a:r>
          </a:p>
          <a:p>
            <a:r>
              <a:rPr lang="ru-RU" sz="2000" dirty="0" smtClean="0">
                <a:solidFill>
                  <a:schemeClr val="tx2"/>
                </a:solidFill>
              </a:rPr>
              <a:t>и  найдите колокольчик!».</a:t>
            </a:r>
          </a:p>
          <a:p>
            <a:r>
              <a:rPr lang="ru-RU" sz="2000" dirty="0" smtClean="0">
                <a:solidFill>
                  <a:schemeClr val="tx2"/>
                </a:solidFill>
              </a:rPr>
              <a:t>Когда дети  находят  колокольчик, </a:t>
            </a:r>
          </a:p>
          <a:p>
            <a:r>
              <a:rPr lang="ru-RU" sz="2000" dirty="0" smtClean="0">
                <a:solidFill>
                  <a:schemeClr val="tx2"/>
                </a:solidFill>
              </a:rPr>
              <a:t>воспитатель  хвалит  их , а затем </a:t>
            </a:r>
          </a:p>
          <a:p>
            <a:r>
              <a:rPr lang="ru-RU" sz="2000" dirty="0" smtClean="0">
                <a:solidFill>
                  <a:schemeClr val="tx2"/>
                </a:solidFill>
              </a:rPr>
              <a:t> предлагает снова  повернуться к стене.</a:t>
            </a:r>
          </a:p>
          <a:p>
            <a:r>
              <a:rPr lang="ru-RU" sz="2000" dirty="0" smtClean="0">
                <a:solidFill>
                  <a:schemeClr val="tx2"/>
                </a:solidFill>
              </a:rPr>
              <a:t>Помощник воспитателя опять звонит в колокольчик.</a:t>
            </a:r>
            <a:endParaRPr lang="ru-RU" sz="2000" dirty="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050" name="Picture 2" descr="C:\Documents and Settings\Администратор\Рабочий стол\фоны\фоны с детьми\4.jpg"/>
          <p:cNvPicPr>
            <a:picLocks noChangeAspect="1" noChangeArrowheads="1"/>
          </p:cNvPicPr>
          <p:nvPr/>
        </p:nvPicPr>
        <p:blipFill>
          <a:blip r:embed="rId2" cstate="email"/>
          <a:srcRect/>
          <a:stretch>
            <a:fillRect/>
          </a:stretch>
        </p:blipFill>
        <p:spPr bwMode="auto">
          <a:xfrm>
            <a:off x="4000496" y="0"/>
            <a:ext cx="5143504" cy="6858000"/>
          </a:xfrm>
          <a:prstGeom prst="rect">
            <a:avLst/>
          </a:prstGeom>
          <a:noFill/>
        </p:spPr>
      </p:pic>
      <p:sp>
        <p:nvSpPr>
          <p:cNvPr id="3" name="Прямоугольник 2"/>
          <p:cNvSpPr/>
          <p:nvPr/>
        </p:nvSpPr>
        <p:spPr>
          <a:xfrm>
            <a:off x="712186" y="142853"/>
            <a:ext cx="5837688" cy="984885"/>
          </a:xfrm>
          <a:prstGeom prst="rect">
            <a:avLst/>
          </a:prstGeom>
          <a:noFill/>
        </p:spPr>
        <p:txBody>
          <a:bodyPr wrap="none" lIns="91440" tIns="45720" rIns="91440" bIns="45720">
            <a:spAutoFit/>
          </a:bodyPr>
          <a:lstStyle/>
          <a:p>
            <a:pPr algn="ct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«Принеси флажок»</a:t>
            </a:r>
          </a:p>
          <a:p>
            <a:r>
              <a:rPr lang="ru-RU"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бег</a:t>
            </a:r>
            <a:endParaRPr lang="ru-RU"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4" name="TextBox 3"/>
          <p:cNvSpPr txBox="1"/>
          <p:nvPr/>
        </p:nvSpPr>
        <p:spPr>
          <a:xfrm>
            <a:off x="142845" y="1000109"/>
            <a:ext cx="4357396" cy="4708981"/>
          </a:xfrm>
          <a:prstGeom prst="rect">
            <a:avLst/>
          </a:prstGeom>
          <a:noFill/>
        </p:spPr>
        <p:txBody>
          <a:bodyPr wrap="square" rtlCol="0">
            <a:spAutoFit/>
          </a:bodyPr>
          <a:lstStyle/>
          <a:p>
            <a:r>
              <a:rPr lang="ru-RU" sz="2000" b="1" dirty="0" smtClean="0"/>
              <a:t>Цель:</a:t>
            </a:r>
            <a:r>
              <a:rPr lang="ru-RU" sz="2000" dirty="0" smtClean="0"/>
              <a:t> Упражнять детей в беге, развивать ловкость, быстроту. </a:t>
            </a:r>
            <a:r>
              <a:rPr lang="ru-RU" sz="2000" b="1" dirty="0" smtClean="0"/>
              <a:t>Описание</a:t>
            </a:r>
            <a:r>
              <a:rPr lang="ru-RU" sz="2000" dirty="0" smtClean="0"/>
              <a:t>: Собрав группу детей (4-6 человек)</a:t>
            </a:r>
          </a:p>
          <a:p>
            <a:r>
              <a:rPr lang="ru-RU" sz="2000" dirty="0" smtClean="0"/>
              <a:t>Воспитатель  показывает  им  флажки и  предлагает  поиграть ими. Дети становятся около  черты, проведённой  на  некотором  расстоянии  от  стены. </a:t>
            </a:r>
          </a:p>
          <a:p>
            <a:r>
              <a:rPr lang="ru-RU" sz="2000" dirty="0" smtClean="0"/>
              <a:t>С противоположной стороны площадки (комнаты) воспитатель  ставит стул и  кладёт на  него флажки.</a:t>
            </a:r>
          </a:p>
          <a:p>
            <a:r>
              <a:rPr lang="ru-RU" sz="2000" dirty="0" smtClean="0"/>
              <a:t>Между чертой и  стулом складываются палки (2-3) на  расстоянии 1м друг  от  друга</a:t>
            </a:r>
            <a:endParaRPr lang="ru-RU"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1798</TotalTime>
  <Words>7529</Words>
  <Application>Microsoft Office PowerPoint</Application>
  <PresentationFormat>Экран (4:3)</PresentationFormat>
  <Paragraphs>461</Paragraphs>
  <Slides>79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79</vt:i4>
      </vt:variant>
    </vt:vector>
  </HeadingPairs>
  <TitlesOfParts>
    <vt:vector size="8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Попади в цель.(метание)</vt:lpstr>
      <vt:lpstr>С камушка на камушек.(прыжки)</vt:lpstr>
      <vt:lpstr>Белые снежинки.(хоровод)</vt:lpstr>
      <vt:lpstr>Кто бросит дальше снежок.(метание)</vt:lpstr>
      <vt:lpstr>Кто быстрее добежит до флажка.(бег)</vt:lpstr>
      <vt:lpstr>Живой лабиринт(бег)</vt:lpstr>
      <vt:lpstr>Встречные перебежки.(бег)</vt:lpstr>
      <vt:lpstr>Сбей кегли.</vt:lpstr>
      <vt:lpstr>Найди свое дерево.(бег)</vt:lpstr>
      <vt:lpstr>Найди свой домик.(бег)</vt:lpstr>
      <vt:lpstr>Зайцы и волк.(бег)</vt:lpstr>
      <vt:lpstr>Птичка в гнездышке.(ходьба или бег)</vt:lpstr>
      <vt:lpstr>Береги предмет.(ловкость)</vt:lpstr>
      <vt:lpstr>Мыши и кот.(бег)</vt:lpstr>
      <vt:lpstr>Автобус.(бег, ходьба)</vt:lpstr>
      <vt:lpstr>Мы шоферы.(бег)</vt:lpstr>
      <vt:lpstr>Принеси мяч.(бег)</vt:lpstr>
      <vt:lpstr>Попади в корзину(коробку).</vt:lpstr>
      <vt:lpstr>Не замочи ног.(прыжки)</vt:lpstr>
      <vt:lpstr>Снежная карусель.(бег)</vt:lpstr>
      <vt:lpstr>Мой веселый звонкий мяч   (прыжки)</vt:lpstr>
      <vt:lpstr>БЕГИТЕ КО МНЕ (бег) </vt:lpstr>
      <vt:lpstr>Такси (ходьба парами)</vt:lpstr>
      <vt:lpstr>Хитрая лиса.(бег)</vt:lpstr>
      <vt:lpstr>Не опоздай.(бег)</vt:lpstr>
      <vt:lpstr>Вороны и собачка.( прыжки, бег)</vt:lpstr>
      <vt:lpstr>ДОГОНИТЕ МЕНЯ (бег) </vt:lpstr>
      <vt:lpstr>Самолеты.(бег)</vt:lpstr>
      <vt:lpstr>Зайки – попрыгайки.прыжки</vt:lpstr>
      <vt:lpstr>Лиса в курятнике.(бег)</vt:lpstr>
      <vt:lpstr>Найди нас.</vt:lpstr>
      <vt:lpstr>Карлики – великаны.(внимание)</vt:lpstr>
      <vt:lpstr>НАСЕДКА И ЦЫПЛЯТА  </vt:lpstr>
      <vt:lpstr>Дорожка препятствий. (бег с препятствиями)</vt:lpstr>
      <vt:lpstr>Брось дальше.(метание)</vt:lpstr>
      <vt:lpstr>Найди где спрятано.</vt:lpstr>
      <vt:lpstr>Зайцы.( бег, прыжки)</vt:lpstr>
      <vt:lpstr>Зайка серый умывается…  </vt:lpstr>
      <vt:lpstr>Перебежки. (бег с препятствием) </vt:lpstr>
      <vt:lpstr>Лошадки </vt:lpstr>
      <vt:lpstr>Найди себе пару.</vt:lpstr>
      <vt:lpstr>Попади в круг.</vt:lpstr>
      <vt:lpstr>Перелет птиц.</vt:lpstr>
      <vt:lpstr>Перебежки на перегонки.</vt:lpstr>
      <vt:lpstr>Не забегай в круг.</vt:lpstr>
      <vt:lpstr>Цветные автомобили.(бег)</vt:lpstr>
      <vt:lpstr>Воробушки и кот.(бег, прыжки)</vt:lpstr>
      <vt:lpstr>С кочки на кочку.(бег, прыжки)</vt:lpstr>
      <vt:lpstr>Лохматый пес.</vt:lpstr>
      <vt:lpstr>Найди флажок.(ориентировка в пространстве)</vt:lpstr>
      <vt:lpstr>Мыши в кладовой.( подлезание, бег)</vt:lpstr>
      <vt:lpstr>Зайцы и жучка.(ходьба, бег)</vt:lpstr>
      <vt:lpstr>Бездомный заяц.( прыжки, бег)</vt:lpstr>
      <vt:lpstr>Догони свою пару.(бег)</vt:lpstr>
      <vt:lpstr>Не попадись.( бег,прыжки)</vt:lpstr>
      <vt:lpstr>Идите ко мне.(ходьба)</vt:lpstr>
      <vt:lpstr>У оленя дом большой.   (бег)</vt:lpstr>
      <vt:lpstr>Совушка.(ходьба,бег,внимание)</vt:lpstr>
      <vt:lpstr>Жмурки.</vt:lpstr>
      <vt:lpstr>Краски. (ориентировка в пространстве)</vt:lpstr>
      <vt:lpstr>Волк и козлята. (бег, прыжки)</vt:lpstr>
      <vt:lpstr>По трудной дорожке.</vt:lpstr>
      <vt:lpstr>Раз,два,три – беги. (бег)</vt:lpstr>
      <vt:lpstr>Мышеловка. (бег, подлезание)</vt:lpstr>
      <vt:lpstr>Устроим снегопад. (театрализованная игра)</vt:lpstr>
      <vt:lpstr>Ловлю птиц на лету. (бег)</vt:lpstr>
      <vt:lpstr>Найди свой цвет. (бег, ходьба)</vt:lpstr>
      <vt:lpstr>У медведя во бору.</vt:lpstr>
      <vt:lpstr>Ловишка. (бег)</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Валентина</cp:lastModifiedBy>
  <cp:revision>186</cp:revision>
  <dcterms:created xsi:type="dcterms:W3CDTF">2012-01-21T14:55:41Z</dcterms:created>
  <dcterms:modified xsi:type="dcterms:W3CDTF">2013-02-16T17:54:56Z</dcterms:modified>
</cp:coreProperties>
</file>