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4523B"/>
    <a:srgbClr val="3E6247"/>
    <a:srgbClr val="578964"/>
    <a:srgbClr val="419F7B"/>
    <a:srgbClr val="2FB1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057400"/>
            <a:ext cx="4343400" cy="14478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191000" cy="11430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3152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14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590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2C8BADA9-2A3D-4EFA-9707-0D0F3B26840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1016000" y="0"/>
            <a:ext cx="5867400" cy="3822700"/>
            <a:chOff x="640" y="0"/>
            <a:chExt cx="3696" cy="2408"/>
          </a:xfrm>
        </p:grpSpPr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1184" y="1368"/>
              <a:ext cx="3152" cy="10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1333" y="1232"/>
              <a:ext cx="2859" cy="1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640" y="0"/>
              <a:ext cx="683" cy="17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624" y="1416"/>
                </a:cxn>
              </a:cxnLst>
              <a:rect l="0" t="0" r="r" b="b"/>
              <a:pathLst>
                <a:path w="624" h="1416">
                  <a:moveTo>
                    <a:pt x="0" y="0"/>
                  </a:moveTo>
                  <a:lnTo>
                    <a:pt x="0" y="1416"/>
                  </a:lnTo>
                  <a:lnTo>
                    <a:pt x="624" y="14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768" y="0"/>
              <a:ext cx="416" cy="2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624" y="1416"/>
                </a:cxn>
              </a:cxnLst>
              <a:rect l="0" t="0" r="r" b="b"/>
              <a:pathLst>
                <a:path w="624" h="1416">
                  <a:moveTo>
                    <a:pt x="0" y="0"/>
                  </a:moveTo>
                  <a:lnTo>
                    <a:pt x="0" y="1416"/>
                  </a:lnTo>
                  <a:lnTo>
                    <a:pt x="624" y="1416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" name="Picture 11" descr="liam_ball_1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0" y="381000"/>
            <a:ext cx="866775" cy="101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35475-B7D2-4CB7-848E-A3CDC654A6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600" y="381000"/>
            <a:ext cx="16764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48768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FA5F8-431D-4444-AA4B-87F03F7796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F0034-7D33-428E-95FD-70181F17C0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liam_ball_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4572000"/>
            <a:ext cx="866775" cy="101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8445A-C02A-46F7-AAB0-C149509952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76400"/>
            <a:ext cx="2628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2628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E5650-FE3E-415E-99FB-DC55E67313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18B39-FFC7-4B31-9FB2-DAD5058E0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14E05-922C-47DE-8FFF-8BD4629D0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163D2-166D-4000-9DBD-43E792969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D4AEF-4924-427B-8395-B19647BB4A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tmap_125.bmp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2009" t="15208" r="13008" b="12808"/>
          <a:stretch>
            <a:fillRect/>
          </a:stretch>
        </p:blipFill>
        <p:spPr>
          <a:xfrm>
            <a:off x="914400" y="1371600"/>
            <a:ext cx="5715000" cy="457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1752600"/>
            <a:ext cx="52578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F0A05-54F0-4A82-A43E-259516F0F4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76400"/>
            <a:ext cx="541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87F288A8-6C74-4300-AECF-D83F95E5778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304800" y="165100"/>
            <a:ext cx="8813800" cy="6692900"/>
            <a:chOff x="192" y="104"/>
            <a:chExt cx="5552" cy="4216"/>
          </a:xfrm>
        </p:grpSpPr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92" y="104"/>
              <a:ext cx="3763" cy="6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96" y="192"/>
              <a:ext cx="3817" cy="6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1112" y="751"/>
              <a:ext cx="0" cy="3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640" y="680"/>
              <a:ext cx="5104" cy="1792"/>
            </a:xfrm>
            <a:custGeom>
              <a:avLst/>
              <a:gdLst/>
              <a:ahLst/>
              <a:cxnLst>
                <a:cxn ang="0">
                  <a:pos x="4816" y="0"/>
                </a:cxn>
                <a:cxn ang="0">
                  <a:pos x="0" y="0"/>
                </a:cxn>
                <a:cxn ang="0">
                  <a:pos x="0" y="1984"/>
                </a:cxn>
                <a:cxn ang="0">
                  <a:pos x="448" y="1984"/>
                </a:cxn>
              </a:cxnLst>
              <a:rect l="0" t="0" r="r" b="b"/>
              <a:pathLst>
                <a:path w="4816" h="1984">
                  <a:moveTo>
                    <a:pt x="4816" y="0"/>
                  </a:moveTo>
                  <a:lnTo>
                    <a:pt x="0" y="0"/>
                  </a:lnTo>
                  <a:lnTo>
                    <a:pt x="0" y="1984"/>
                  </a:lnTo>
                  <a:lnTo>
                    <a:pt x="448" y="1984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357298"/>
            <a:ext cx="4929222" cy="2147902"/>
          </a:xfrm>
        </p:spPr>
        <p:txBody>
          <a:bodyPr/>
          <a:lstStyle/>
          <a:p>
            <a:pPr algn="ctr"/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 smtClean="0"/>
              <a:t>Використання сюжетних спортивно-розвиваючих комплексів в роботі з фізичного розвитку дітей  дошкільного віку.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4038600"/>
            <a:ext cx="5643602" cy="1747854"/>
          </a:xfrm>
        </p:spPr>
        <p:txBody>
          <a:bodyPr/>
          <a:lstStyle/>
          <a:p>
            <a:r>
              <a:rPr lang="uk-UA" sz="1200" b="1" dirty="0" smtClean="0"/>
              <a:t>                                                   </a:t>
            </a:r>
            <a:r>
              <a:rPr lang="uk-UA" sz="1200" b="1" dirty="0" err="1" smtClean="0"/>
              <a:t>м.Амвросіївка</a:t>
            </a:r>
            <a:endParaRPr lang="ru-RU" sz="1200" dirty="0" smtClean="0"/>
          </a:p>
          <a:p>
            <a:r>
              <a:rPr lang="uk-UA" sz="1100" b="1" dirty="0" smtClean="0"/>
              <a:t>                    Дошкільний навчальний заклад  № 7 «Червона шапочка»</a:t>
            </a:r>
            <a:endParaRPr lang="ru-RU" sz="1100" dirty="0" smtClean="0"/>
          </a:p>
          <a:p>
            <a:pPr algn="ctr"/>
            <a:r>
              <a:rPr lang="uk-UA" sz="1100" b="1" dirty="0" smtClean="0"/>
              <a:t> Матеріали до районного конкурсу професійної майстерності педагогічних працівників дошкільних навчальних закладів</a:t>
            </a:r>
            <a:endParaRPr lang="ru-RU" sz="1100" dirty="0" smtClean="0"/>
          </a:p>
          <a:p>
            <a:pPr algn="ctr"/>
            <a:r>
              <a:rPr lang="uk-UA" sz="1100" b="1" dirty="0" smtClean="0"/>
              <a:t>« Вихователь  року  2013 »</a:t>
            </a:r>
            <a:endParaRPr lang="ru-RU" sz="1100" dirty="0" smtClean="0"/>
          </a:p>
          <a:p>
            <a:pPr algn="ctr"/>
            <a:r>
              <a:rPr lang="uk-UA" b="1" dirty="0" smtClean="0"/>
              <a:t> </a:t>
            </a:r>
            <a:endParaRPr lang="ru-RU" dirty="0" smtClean="0"/>
          </a:p>
          <a:p>
            <a:r>
              <a:rPr lang="uk-UA" b="1" dirty="0" smtClean="0"/>
              <a:t> </a:t>
            </a:r>
            <a:endParaRPr lang="ru-RU" dirty="0" smtClean="0"/>
          </a:p>
          <a:p>
            <a:r>
              <a:rPr lang="uk-UA" b="1" dirty="0" smtClean="0"/>
              <a:t> </a:t>
            </a:r>
            <a:endParaRPr lang="ru-R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Позитивні результати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400" dirty="0" smtClean="0"/>
          </a:p>
          <a:p>
            <a:pPr lvl="0"/>
            <a:r>
              <a:rPr lang="uk-UA" sz="1600" b="1" dirty="0" smtClean="0"/>
              <a:t>Лінія фізичного розвитку </a:t>
            </a:r>
            <a:r>
              <a:rPr lang="uk-UA" sz="1600" b="1" u="sng" dirty="0" smtClean="0"/>
              <a:t>тематично пов'язана </a:t>
            </a:r>
            <a:r>
              <a:rPr lang="uk-UA" sz="1600" b="1" dirty="0" smtClean="0"/>
              <a:t>з навчально-виховною роботою, та іншими лініями розвитку дітей дошкільного віку. </a:t>
            </a:r>
            <a:endParaRPr lang="ru-RU" sz="1600" dirty="0" smtClean="0"/>
          </a:p>
          <a:p>
            <a:pPr lvl="0"/>
            <a:r>
              <a:rPr lang="uk-UA" sz="1600" b="1" dirty="0" smtClean="0"/>
              <a:t>Діти займаються з азартом, </a:t>
            </a:r>
            <a:r>
              <a:rPr lang="uk-UA" sz="1600" b="1" u="sng" dirty="0" smtClean="0"/>
              <a:t>зацікавлено,весело.</a:t>
            </a:r>
            <a:endParaRPr lang="ru-RU" sz="1600" u="sng" dirty="0" smtClean="0"/>
          </a:p>
          <a:p>
            <a:pPr lvl="0"/>
            <a:r>
              <a:rPr lang="uk-UA" sz="1600" b="1" dirty="0" smtClean="0"/>
              <a:t>Суттєво покращилась</a:t>
            </a:r>
            <a:r>
              <a:rPr lang="uk-UA" sz="1600" b="1" u="sng" dirty="0" smtClean="0"/>
              <a:t> якість </a:t>
            </a:r>
            <a:r>
              <a:rPr lang="uk-UA" sz="1600" b="1" dirty="0" smtClean="0"/>
              <a:t>виконання основних рухів, збільшилась</a:t>
            </a:r>
            <a:r>
              <a:rPr lang="uk-UA" sz="1600" b="1" u="sng" dirty="0" smtClean="0"/>
              <a:t> амплітуда </a:t>
            </a:r>
            <a:r>
              <a:rPr lang="uk-UA" sz="1600" b="1" dirty="0" smtClean="0"/>
              <a:t>у виконанні загально розвиваючих вправ, діти активно використовують той чи інший основний рух у самостійній руховій діяльності. </a:t>
            </a:r>
            <a:endParaRPr lang="ru-RU" sz="1600" dirty="0" smtClean="0"/>
          </a:p>
          <a:p>
            <a:pPr lvl="0"/>
            <a:r>
              <a:rPr lang="uk-UA" sz="1600" b="1" dirty="0" smtClean="0"/>
              <a:t> Вже з молодшої групи діти</a:t>
            </a:r>
            <a:r>
              <a:rPr lang="uk-UA" sz="1600" b="1" u="sng" dirty="0" smtClean="0"/>
              <a:t> стрибають </a:t>
            </a:r>
            <a:r>
              <a:rPr lang="uk-UA" sz="1600" b="1" dirty="0" smtClean="0"/>
              <a:t>у довжину та у глибину, гнучко та вправно </a:t>
            </a:r>
            <a:r>
              <a:rPr lang="uk-UA" sz="1600" b="1" u="sng" dirty="0" smtClean="0"/>
              <a:t>підлазять</a:t>
            </a:r>
            <a:r>
              <a:rPr lang="uk-UA" sz="1600" b="1" dirty="0" smtClean="0"/>
              <a:t>, швидко</a:t>
            </a:r>
            <a:r>
              <a:rPr lang="uk-UA" sz="1600" b="1" u="sng" dirty="0" smtClean="0"/>
              <a:t> бігають</a:t>
            </a:r>
            <a:r>
              <a:rPr lang="uk-UA" sz="1600" b="1" dirty="0" smtClean="0"/>
              <a:t>, мотивують один одного, перевтілюючись у казкових героїв.</a:t>
            </a:r>
            <a:endParaRPr lang="ru-RU" sz="1600" dirty="0" smtClean="0"/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Побажання</a:t>
            </a:r>
            <a:r>
              <a:rPr lang="ru-RU" dirty="0" smtClean="0"/>
              <a:t> педагогам </a:t>
            </a:r>
            <a:r>
              <a:rPr lang="ru-RU" dirty="0" err="1" smtClean="0"/>
              <a:t>і</a:t>
            </a:r>
            <a:r>
              <a:rPr lang="ru-RU" dirty="0" smtClean="0"/>
              <a:t> батькам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3200" dirty="0" smtClean="0"/>
              <a:t>Не сумнівайтесь у власному успіху, ростіть Ваших дітей здоровими та щасливими!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4290"/>
            <a:ext cx="5638800" cy="1357322"/>
          </a:xfrm>
        </p:spPr>
        <p:txBody>
          <a:bodyPr/>
          <a:lstStyle/>
          <a:p>
            <a:pPr algn="ctr"/>
            <a:r>
              <a:rPr lang="uk-UA" sz="1400" b="1" dirty="0" smtClean="0"/>
              <a:t/>
            </a:r>
            <a:br>
              <a:rPr lang="uk-UA" sz="1400" b="1" dirty="0" smtClean="0"/>
            </a:br>
            <a:r>
              <a:rPr lang="uk-UA" sz="1400" b="1" dirty="0" smtClean="0"/>
              <a:t/>
            </a:r>
            <a:br>
              <a:rPr lang="uk-UA" sz="1400" b="1" dirty="0" smtClean="0"/>
            </a:br>
            <a:r>
              <a:rPr lang="uk-UA" sz="1800" b="1" dirty="0" smtClean="0"/>
              <a:t>Проблема активізації рухової діяльності дошкільників та вплив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uk-UA" sz="1800" b="1" dirty="0" smtClean="0"/>
              <a:t>сюжетно-ігрових комплексів на підвищення рухової активності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uk-UA" sz="1800" b="1" dirty="0" smtClean="0"/>
              <a:t>дітей  дошкільного віку.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529414" cy="4038600"/>
          </a:xfrm>
        </p:spPr>
        <p:txBody>
          <a:bodyPr/>
          <a:lstStyle/>
          <a:p>
            <a:r>
              <a:rPr lang="uk-UA" sz="2000" dirty="0" smtClean="0"/>
              <a:t> « </a:t>
            </a:r>
            <a:r>
              <a:rPr lang="uk-UA" sz="2000" i="1" dirty="0" smtClean="0"/>
              <a:t>Я не боюся ще і ще раз говорити: турбота про здоров'я – це найважливіша праця вихователя. Від життєдіяльності, бадьорості дітей залежить їх духовне життя, світогляд, розумовий розвиток, міцність знань, віра у їх </a:t>
            </a:r>
            <a:r>
              <a:rPr lang="uk-UA" sz="2000" i="1" dirty="0" err="1" smtClean="0"/>
              <a:t>сили”</a:t>
            </a:r>
            <a:endParaRPr lang="uk-UA" sz="2000" i="1" dirty="0" smtClean="0"/>
          </a:p>
          <a:p>
            <a:pPr>
              <a:buNone/>
            </a:pPr>
            <a:r>
              <a:rPr lang="uk-UA" sz="2000" i="1" dirty="0" smtClean="0"/>
              <a:t>                                                   </a:t>
            </a:r>
            <a:r>
              <a:rPr lang="uk-UA" sz="2000" dirty="0" smtClean="0"/>
              <a:t>В.Сухомлинський.</a:t>
            </a:r>
          </a:p>
          <a:p>
            <a:r>
              <a:rPr lang="uk-UA" sz="2000" dirty="0" smtClean="0"/>
              <a:t>  «</a:t>
            </a:r>
            <a:r>
              <a:rPr lang="uk-UA" sz="2000" i="1" dirty="0" smtClean="0"/>
              <a:t>Навіть чисто гімнастичним вправам, тобто вправам обмеженої групи м'язів, доцільно надавати ігровий характер.»</a:t>
            </a:r>
            <a:endParaRPr lang="ru-RU" sz="2000" dirty="0" smtClean="0"/>
          </a:p>
          <a:p>
            <a:pPr>
              <a:buNone/>
            </a:pPr>
            <a:r>
              <a:rPr lang="uk-UA" sz="2000" dirty="0" smtClean="0"/>
              <a:t>                                                           Є.</a:t>
            </a:r>
            <a:r>
              <a:rPr lang="uk-UA" sz="2000" dirty="0" err="1" smtClean="0"/>
              <a:t>Аркін</a:t>
            </a:r>
            <a:r>
              <a:rPr lang="uk-UA" sz="2000" dirty="0" smtClean="0"/>
              <a:t>  </a:t>
            </a:r>
            <a:endParaRPr lang="ru-RU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g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541727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endParaRPr lang="ru-RU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42910" y="214290"/>
            <a:ext cx="5300690" cy="1143008"/>
          </a:xfrm>
        </p:spPr>
        <p:txBody>
          <a:bodyPr/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</a:t>
            </a:r>
            <a:r>
              <a:rPr lang="uk-UA" sz="1800" dirty="0" smtClean="0"/>
              <a:t>Ігровий метод - один з провідних методів навчання на різних етапах формування рухових навичок. 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638800" cy="976298"/>
          </a:xfrm>
        </p:spPr>
        <p:txBody>
          <a:bodyPr/>
          <a:lstStyle/>
          <a:p>
            <a:pPr algn="ctr"/>
            <a:r>
              <a:rPr lang="uk-UA" sz="1800" dirty="0" smtClean="0"/>
              <a:t>Діагностика стану </a:t>
            </a:r>
            <a:r>
              <a:rPr lang="uk-UA" sz="1800" dirty="0" err="1" smtClean="0"/>
              <a:t>работи</a:t>
            </a:r>
            <a:r>
              <a:rPr lang="uk-UA" sz="1800" dirty="0" smtClean="0"/>
              <a:t>  з фізичного розвитку дітей у дошкільному закладі – тематична перевірка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000" b="1" dirty="0" smtClean="0"/>
              <a:t>       </a:t>
            </a:r>
            <a:r>
              <a:rPr lang="uk-UA" sz="1600" b="1" dirty="0" smtClean="0"/>
              <a:t>Результати перевірки  показали:</a:t>
            </a:r>
            <a:endParaRPr lang="ru-RU" sz="1600" dirty="0" smtClean="0"/>
          </a:p>
          <a:p>
            <a:r>
              <a:rPr lang="uk-UA" sz="1600" dirty="0" smtClean="0"/>
              <a:t>  Рівень зацікавленості виконанням вправ не завжди високий, виконання вправ носить формальний характер. </a:t>
            </a:r>
            <a:endParaRPr lang="ru-RU" sz="1600" dirty="0" smtClean="0"/>
          </a:p>
          <a:p>
            <a:r>
              <a:rPr lang="uk-UA" sz="1600" dirty="0" smtClean="0"/>
              <a:t>  Діти  не намагаються знайти альтернативу звичному способу виконання руху.</a:t>
            </a:r>
            <a:endParaRPr lang="ru-RU" sz="1600" dirty="0" smtClean="0"/>
          </a:p>
          <a:p>
            <a:r>
              <a:rPr lang="uk-UA" sz="1600" dirty="0" smtClean="0"/>
              <a:t> Лінія фізичного розвитку не пов'язана тематично з іншими лініями розвитку дітей дошкільного віку.</a:t>
            </a:r>
          </a:p>
          <a:p>
            <a:pPr>
              <a:buNone/>
            </a:pPr>
            <a:r>
              <a:rPr lang="uk-UA" sz="1600" b="1" dirty="0" smtClean="0"/>
              <a:t>                                  Висновки</a:t>
            </a:r>
            <a:endParaRPr lang="ru-RU" sz="1600" dirty="0" smtClean="0"/>
          </a:p>
          <a:p>
            <a:pPr>
              <a:buNone/>
            </a:pPr>
            <a:r>
              <a:rPr lang="uk-UA" sz="1600" i="1" dirty="0" smtClean="0"/>
              <a:t>          Оптимізація навчально-виховної роботи з дітьми дошкільного віку з фізичного виховання</a:t>
            </a:r>
            <a:r>
              <a:rPr lang="uk-UA" sz="1600" b="1" i="1" dirty="0" smtClean="0"/>
              <a:t>  </a:t>
            </a:r>
            <a:r>
              <a:rPr lang="uk-UA" sz="1600" i="1" dirty="0" smtClean="0"/>
              <a:t>потребує впровадження нових форм та методів організації  дітей, підвищення рівня зацікавленості дітей на заняттях з фізкультури.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638800" cy="1119174"/>
          </a:xfrm>
        </p:spPr>
        <p:txBody>
          <a:bodyPr/>
          <a:lstStyle/>
          <a:p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800" b="1" dirty="0" smtClean="0"/>
              <a:t>Мета</a:t>
            </a:r>
            <a:r>
              <a:rPr lang="uk-UA" sz="1600" b="1" dirty="0" smtClean="0"/>
              <a:t>  - розробка та створення оптимальної системи фізкультурних занять для дітей дошкільного віку, яка зберігає та укріплює їх фізичне та психічне здоров'я, сприяє становленню повноцінної особистості.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1600" b="1" dirty="0" smtClean="0"/>
              <a:t>                                       Задачі:</a:t>
            </a:r>
            <a:endParaRPr lang="ru-RU" sz="1600" b="1" dirty="0" smtClean="0"/>
          </a:p>
          <a:p>
            <a:pPr>
              <a:buNone/>
            </a:pPr>
            <a:endParaRPr lang="ru-RU" sz="1600" dirty="0" smtClean="0"/>
          </a:p>
          <a:p>
            <a:pPr lvl="0"/>
            <a:r>
              <a:rPr lang="uk-UA" sz="1600" dirty="0" smtClean="0"/>
              <a:t>Забезпечити психологічний комфорт при проведенні різних форм рухової активності</a:t>
            </a:r>
            <a:r>
              <a:rPr lang="uk-UA" sz="1600" b="1" dirty="0" smtClean="0"/>
              <a:t> .</a:t>
            </a:r>
            <a:endParaRPr lang="ru-RU" sz="1600" dirty="0" smtClean="0"/>
          </a:p>
          <a:p>
            <a:pPr lvl="0"/>
            <a:r>
              <a:rPr lang="uk-UA" sz="1600" dirty="0" smtClean="0"/>
              <a:t>Розробка комплексних заходів, засобів та методів роботи, спрямованих на  збереження та укріплення здоров'я дитини.</a:t>
            </a:r>
            <a:endParaRPr lang="ru-RU" sz="1600" dirty="0" smtClean="0"/>
          </a:p>
          <a:p>
            <a:pPr lvl="0"/>
            <a:r>
              <a:rPr lang="uk-UA" sz="1600" dirty="0" smtClean="0"/>
              <a:t>Орієнтація педагогів на гуманістичний підхід в оздоровленні,  вмілого використання природних засобів загартування, використання нетрадиційних форм проведення занять та нетрадиційного фізкультурного обладнання.</a:t>
            </a:r>
            <a:endParaRPr lang="ru-RU" sz="1600" dirty="0" smtClean="0"/>
          </a:p>
          <a:p>
            <a:pPr lvl="0"/>
            <a:r>
              <a:rPr lang="uk-UA" sz="1600" dirty="0" smtClean="0"/>
              <a:t> Сім'ям - всебічну інформаційну та практичну допомогу.</a:t>
            </a:r>
            <a:endParaRPr lang="ru-RU" sz="1600" dirty="0" smtClean="0"/>
          </a:p>
          <a:p>
            <a:pPr>
              <a:buNone/>
            </a:pPr>
            <a:r>
              <a:rPr lang="uk-UA" sz="3600" dirty="0" smtClean="0"/>
              <a:t> 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Сюжетно – ігровий комплекс.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1676400"/>
            <a:ext cx="5410200" cy="5038748"/>
          </a:xfrm>
        </p:spPr>
        <p:txBody>
          <a:bodyPr/>
          <a:lstStyle/>
          <a:p>
            <a:r>
              <a:rPr lang="uk-UA" sz="2400" dirty="0" smtClean="0"/>
              <a:t>1 комплекс на 2 тижні</a:t>
            </a:r>
          </a:p>
          <a:p>
            <a:r>
              <a:rPr lang="uk-UA" sz="2400" dirty="0" smtClean="0"/>
              <a:t>ЗРВ та ОР - супровід римованими фразами</a:t>
            </a:r>
          </a:p>
          <a:p>
            <a:r>
              <a:rPr lang="uk-UA" sz="2400" dirty="0" smtClean="0"/>
              <a:t> ігрові вправи,</a:t>
            </a:r>
          </a:p>
          <a:p>
            <a:endParaRPr lang="ru-RU" dirty="0"/>
          </a:p>
        </p:txBody>
      </p:sp>
      <p:pic>
        <p:nvPicPr>
          <p:cNvPr id="1026" name="Picture 2" descr="F:\фото в презентацию\IMG_0673.JPG"/>
          <p:cNvPicPr>
            <a:picLocks noChangeAspect="1" noChangeArrowheads="1"/>
          </p:cNvPicPr>
          <p:nvPr/>
        </p:nvPicPr>
        <p:blipFill>
          <a:blip r:embed="rId2" cstate="print"/>
          <a:srcRect l="2941" t="23530" r="-1"/>
          <a:stretch>
            <a:fillRect/>
          </a:stretch>
        </p:blipFill>
        <p:spPr bwMode="auto">
          <a:xfrm>
            <a:off x="2000232" y="3571876"/>
            <a:ext cx="485228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точковий масаж,</a:t>
            </a:r>
          </a:p>
          <a:p>
            <a:r>
              <a:rPr lang="uk-UA" dirty="0" smtClean="0"/>
              <a:t> дихальну гімнастика,</a:t>
            </a:r>
          </a:p>
        </p:txBody>
      </p:sp>
      <p:pic>
        <p:nvPicPr>
          <p:cNvPr id="2050" name="Picture 2" descr="F:\фото в презентацию\IMG_0674.JPG"/>
          <p:cNvPicPr>
            <a:picLocks noChangeAspect="1" noChangeArrowheads="1"/>
          </p:cNvPicPr>
          <p:nvPr/>
        </p:nvPicPr>
        <p:blipFill>
          <a:blip r:embed="rId2" cstate="print"/>
          <a:srcRect t="14286" r="14285"/>
          <a:stretch>
            <a:fillRect/>
          </a:stretch>
        </p:blipFill>
        <p:spPr bwMode="auto">
          <a:xfrm>
            <a:off x="1285852" y="3786190"/>
            <a:ext cx="3429024" cy="2357429"/>
          </a:xfrm>
          <a:prstGeom prst="rect">
            <a:avLst/>
          </a:prstGeom>
          <a:noFill/>
        </p:spPr>
      </p:pic>
      <p:pic>
        <p:nvPicPr>
          <p:cNvPr id="2051" name="Picture 3" descr="F:\фото в презентацию\IMG_0676.JPG"/>
          <p:cNvPicPr>
            <a:picLocks noChangeAspect="1" noChangeArrowheads="1"/>
          </p:cNvPicPr>
          <p:nvPr/>
        </p:nvPicPr>
        <p:blipFill>
          <a:blip r:embed="rId3" cstate="print"/>
          <a:srcRect l="8333" t="26667" r="3333"/>
          <a:stretch>
            <a:fillRect/>
          </a:stretch>
        </p:blipFill>
        <p:spPr bwMode="auto">
          <a:xfrm>
            <a:off x="5000628" y="3786190"/>
            <a:ext cx="3786214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dirty="0" err="1" smtClean="0"/>
              <a:t>логоритміка</a:t>
            </a:r>
            <a:r>
              <a:rPr lang="uk-UA" dirty="0" smtClean="0"/>
              <a:t>, </a:t>
            </a:r>
          </a:p>
          <a:p>
            <a:r>
              <a:rPr lang="uk-UA" dirty="0" smtClean="0"/>
              <a:t>елементи акробатики,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F:\фото в презентацию\IMG_0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000504"/>
            <a:ext cx="3238491" cy="2428868"/>
          </a:xfrm>
          <a:prstGeom prst="rect">
            <a:avLst/>
          </a:prstGeom>
          <a:noFill/>
        </p:spPr>
      </p:pic>
      <p:pic>
        <p:nvPicPr>
          <p:cNvPr id="3075" name="Picture 3" descr="F:\фото в презентацию\IMG_0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00504"/>
            <a:ext cx="3143273" cy="2357455"/>
          </a:xfrm>
          <a:prstGeom prst="rect">
            <a:avLst/>
          </a:prstGeom>
          <a:noFill/>
        </p:spPr>
      </p:pic>
      <p:pic>
        <p:nvPicPr>
          <p:cNvPr id="3076" name="Picture 4" descr="F:\фото в презентацию\IMG_06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500174"/>
            <a:ext cx="2381233" cy="178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танцювальні рухи,</a:t>
            </a:r>
          </a:p>
          <a:p>
            <a:r>
              <a:rPr lang="uk-UA" dirty="0" smtClean="0"/>
              <a:t>нетрадиційне обладнання. </a:t>
            </a:r>
          </a:p>
          <a:p>
            <a:endParaRPr lang="ru-RU" dirty="0"/>
          </a:p>
        </p:txBody>
      </p:sp>
      <p:pic>
        <p:nvPicPr>
          <p:cNvPr id="4098" name="Picture 2" descr="F:\фото в презентацию\IMG_0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00372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nim-3_Blue green">
  <a:themeElements>
    <a:clrScheme name="Office Theme 10">
      <a:dk1>
        <a:srgbClr val="446EB2"/>
      </a:dk1>
      <a:lt1>
        <a:srgbClr val="BDCFA7"/>
      </a:lt1>
      <a:dk2>
        <a:srgbClr val="123E96"/>
      </a:dk2>
      <a:lt2>
        <a:srgbClr val="336699"/>
      </a:lt2>
      <a:accent1>
        <a:srgbClr val="9CC08E"/>
      </a:accent1>
      <a:accent2>
        <a:srgbClr val="3333CC"/>
      </a:accent2>
      <a:accent3>
        <a:srgbClr val="DBE4D0"/>
      </a:accent3>
      <a:accent4>
        <a:srgbClr val="395D97"/>
      </a:accent4>
      <a:accent5>
        <a:srgbClr val="CBDCC6"/>
      </a:accent5>
      <a:accent6>
        <a:srgbClr val="2D2DB9"/>
      </a:accent6>
      <a:hlink>
        <a:srgbClr val="E8FAB0"/>
      </a:hlink>
      <a:folHlink>
        <a:srgbClr val="0B52A1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6600"/>
        </a:dk1>
        <a:lt1>
          <a:srgbClr val="FFFFFF"/>
        </a:lt1>
        <a:dk2>
          <a:srgbClr val="000000"/>
        </a:dk2>
        <a:lt2>
          <a:srgbClr val="969696"/>
        </a:lt2>
        <a:accent1>
          <a:srgbClr val="84D07E"/>
        </a:accent1>
        <a:accent2>
          <a:srgbClr val="F1B997"/>
        </a:accent2>
        <a:accent3>
          <a:srgbClr val="FFFFFF"/>
        </a:accent3>
        <a:accent4>
          <a:srgbClr val="005600"/>
        </a:accent4>
        <a:accent5>
          <a:srgbClr val="C2E4C0"/>
        </a:accent5>
        <a:accent6>
          <a:srgbClr val="DAA788"/>
        </a:accent6>
        <a:hlink>
          <a:srgbClr val="6600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CBB6D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FDABA"/>
        </a:accent5>
        <a:accent6>
          <a:srgbClr val="B9B9E7"/>
        </a:accent6>
        <a:hlink>
          <a:srgbClr val="3333CC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6666"/>
        </a:dk1>
        <a:lt1>
          <a:srgbClr val="D7D7EA"/>
        </a:lt1>
        <a:dk2>
          <a:srgbClr val="333399"/>
        </a:dk2>
        <a:lt2>
          <a:srgbClr val="25252F"/>
        </a:lt2>
        <a:accent1>
          <a:srgbClr val="B8E1A1"/>
        </a:accent1>
        <a:accent2>
          <a:srgbClr val="9797DD"/>
        </a:accent2>
        <a:accent3>
          <a:srgbClr val="E8E8F3"/>
        </a:accent3>
        <a:accent4>
          <a:srgbClr val="2A5656"/>
        </a:accent4>
        <a:accent5>
          <a:srgbClr val="D8EECD"/>
        </a:accent5>
        <a:accent6>
          <a:srgbClr val="8888C8"/>
        </a:accent6>
        <a:hlink>
          <a:srgbClr val="6633CC"/>
        </a:hlink>
        <a:folHlink>
          <a:srgbClr val="6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E8E3E"/>
        </a:dk1>
        <a:lt1>
          <a:srgbClr val="99CC00"/>
        </a:lt1>
        <a:dk2>
          <a:srgbClr val="000099"/>
        </a:dk2>
        <a:lt2>
          <a:srgbClr val="3E3E5C"/>
        </a:lt2>
        <a:accent1>
          <a:srgbClr val="BEDC8C"/>
        </a:accent1>
        <a:accent2>
          <a:srgbClr val="CCECFF"/>
        </a:accent2>
        <a:accent3>
          <a:srgbClr val="CAE2AA"/>
        </a:accent3>
        <a:accent4>
          <a:srgbClr val="347834"/>
        </a:accent4>
        <a:accent5>
          <a:srgbClr val="DBEBC5"/>
        </a:accent5>
        <a:accent6>
          <a:srgbClr val="B9D6E7"/>
        </a:accent6>
        <a:hlink>
          <a:srgbClr val="6600FF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333399"/>
        </a:dk1>
        <a:lt1>
          <a:srgbClr val="FFFFFF"/>
        </a:lt1>
        <a:dk2>
          <a:srgbClr val="0000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A4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DEF6F1"/>
        </a:lt1>
        <a:dk2>
          <a:srgbClr val="000066"/>
        </a:dk2>
        <a:lt2>
          <a:srgbClr val="969696"/>
        </a:lt2>
        <a:accent1>
          <a:srgbClr val="E1F3F3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8F8"/>
        </a:accent5>
        <a:accent6>
          <a:srgbClr val="7FB3E7"/>
        </a:accent6>
        <a:hlink>
          <a:srgbClr val="6600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D2EE6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129D0"/>
        </a:accent6>
        <a:hlink>
          <a:srgbClr val="1BBD0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5A5A86"/>
        </a:dk1>
        <a:lt1>
          <a:srgbClr val="F0FFCD"/>
        </a:lt1>
        <a:dk2>
          <a:srgbClr val="8AA2D2"/>
        </a:dk2>
        <a:lt2>
          <a:srgbClr val="2D2015"/>
        </a:lt2>
        <a:accent1>
          <a:srgbClr val="D8DAFC"/>
        </a:accent1>
        <a:accent2>
          <a:srgbClr val="CC99CC"/>
        </a:accent2>
        <a:accent3>
          <a:srgbClr val="F6FFE3"/>
        </a:accent3>
        <a:accent4>
          <a:srgbClr val="4C4C72"/>
        </a:accent4>
        <a:accent5>
          <a:srgbClr val="E9EAFD"/>
        </a:accent5>
        <a:accent6>
          <a:srgbClr val="B98AB9"/>
        </a:accent6>
        <a:hlink>
          <a:srgbClr val="2AA22D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57ABFF"/>
        </a:dk1>
        <a:lt1>
          <a:srgbClr val="CCECFF"/>
        </a:lt1>
        <a:dk2>
          <a:srgbClr val="000099"/>
        </a:dk2>
        <a:lt2>
          <a:srgbClr val="003366"/>
        </a:lt2>
        <a:accent1>
          <a:srgbClr val="225EA6"/>
        </a:accent1>
        <a:accent2>
          <a:srgbClr val="6600CC"/>
        </a:accent2>
        <a:accent3>
          <a:srgbClr val="E2F4FF"/>
        </a:accent3>
        <a:accent4>
          <a:srgbClr val="4991DA"/>
        </a:accent4>
        <a:accent5>
          <a:srgbClr val="ABB6D0"/>
        </a:accent5>
        <a:accent6>
          <a:srgbClr val="5C00B9"/>
        </a:accent6>
        <a:hlink>
          <a:srgbClr val="C1E64C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446EB2"/>
        </a:dk1>
        <a:lt1>
          <a:srgbClr val="BDCFA7"/>
        </a:lt1>
        <a:dk2>
          <a:srgbClr val="123E96"/>
        </a:dk2>
        <a:lt2>
          <a:srgbClr val="336699"/>
        </a:lt2>
        <a:accent1>
          <a:srgbClr val="9CC08E"/>
        </a:accent1>
        <a:accent2>
          <a:srgbClr val="3333CC"/>
        </a:accent2>
        <a:accent3>
          <a:srgbClr val="DBE4D0"/>
        </a:accent3>
        <a:accent4>
          <a:srgbClr val="395D97"/>
        </a:accent4>
        <a:accent5>
          <a:srgbClr val="CBDCC6"/>
        </a:accent5>
        <a:accent6>
          <a:srgbClr val="2D2DB9"/>
        </a:accent6>
        <a:hlink>
          <a:srgbClr val="E8FAB0"/>
        </a:hlink>
        <a:folHlink>
          <a:srgbClr val="0B52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Anim-3_Blue green</Template>
  <TotalTime>437</TotalTime>
  <Words>373</Words>
  <Application>Microsoft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Anim-3_Blue green</vt:lpstr>
      <vt:lpstr>    Використання сюжетних спортивно-розвиваючих комплексів в роботі з фізичного розвитку дітей  дошкільного віку. </vt:lpstr>
      <vt:lpstr>  Проблема активізації рухової діяльності дошкільників та вплив сюжетно-ігрових комплексів на підвищення рухової активності дітей  дошкільного віку. </vt:lpstr>
      <vt:lpstr>                     Ігровий метод - один з провідних методів навчання на різних етапах формування рухових навичок.   </vt:lpstr>
      <vt:lpstr>Діагностика стану работи  з фізичного розвитку дітей у дошкільному закладі – тематична перевірка</vt:lpstr>
      <vt:lpstr>   Мета  - розробка та створення оптимальної системи фізкультурних занять для дітей дошкільного віку, яка зберігає та укріплює їх фізичне та психічне здоров'я, сприяє становленню повноцінної особистості.   </vt:lpstr>
      <vt:lpstr>Сюжетно – ігровий комплекс.</vt:lpstr>
      <vt:lpstr>Слайд 7</vt:lpstr>
      <vt:lpstr>Слайд 8</vt:lpstr>
      <vt:lpstr>Слайд 9</vt:lpstr>
      <vt:lpstr>Позитивні результати</vt:lpstr>
      <vt:lpstr>Побажання педагогам і батькам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сюжетних спортивно-розвиваючих комплексів в роботі з фізичного розвитку дітей  дошкільного віку.</dc:title>
  <dc:subject>Анимированный шаблон</dc:subject>
  <dc:creator>Пользователь</dc:creator>
  <dc:description>Презентации по МХК, шаблоны PowerPoint - http://freeppt.ru/</dc:description>
  <cp:lastModifiedBy>Пользователь</cp:lastModifiedBy>
  <cp:revision>45</cp:revision>
  <cp:lastPrinted>1601-01-01T00:00:00Z</cp:lastPrinted>
  <dcterms:created xsi:type="dcterms:W3CDTF">2013-02-11T10:41:26Z</dcterms:created>
  <dcterms:modified xsi:type="dcterms:W3CDTF">2013-02-15T10:36:55Z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TC010721221033</vt:lpwstr>
  </property>
</Properties>
</file>