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8" r:id="rId3"/>
    <p:sldId id="279" r:id="rId4"/>
    <p:sldId id="258" r:id="rId5"/>
    <p:sldId id="281" r:id="rId6"/>
    <p:sldId id="259" r:id="rId7"/>
    <p:sldId id="260" r:id="rId8"/>
    <p:sldId id="261" r:id="rId9"/>
    <p:sldId id="272" r:id="rId10"/>
    <p:sldId id="273" r:id="rId11"/>
    <p:sldId id="274" r:id="rId12"/>
    <p:sldId id="275" r:id="rId13"/>
    <p:sldId id="276" r:id="rId14"/>
    <p:sldId id="262" r:id="rId15"/>
    <p:sldId id="263" r:id="rId16"/>
    <p:sldId id="264" r:id="rId17"/>
    <p:sldId id="269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8" d="100"/>
          <a:sy n="58" d="100"/>
        </p:scale>
        <p:origin x="-11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022EE-9477-4DA8-B48D-125BF185BBCB}" type="datetimeFigureOut">
              <a:rPr lang="ru-RU" smtClean="0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20482B8-09BE-44FB-A0EA-E5D5EFE15A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ED144-66A3-4AB8-AAE4-56EBD8162B9D}" type="datetimeFigureOut">
              <a:rPr lang="ru-RU" smtClean="0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EDA7B-6F6F-4331-A769-7F4BB39BC6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91018-7F12-49E5-934D-F866CE845063}" type="datetimeFigureOut">
              <a:rPr lang="ru-RU" smtClean="0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B14FA-33C0-43C6-803E-CC322698B9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FE5886-DC2A-417A-8AAA-53BFE8693010}" type="datetimeFigureOut">
              <a:rPr lang="ru-RU" smtClean="0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9F0646D-4E72-4BEA-B0CD-8E8C34A583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5A7AD-7430-4C8C-A0C4-22D7FB19B68C}" type="datetimeFigureOut">
              <a:rPr lang="ru-RU" smtClean="0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ACCFE-DBD2-4629-A00B-B1060C1661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E1FCB-E2AD-4D82-90A5-E32F29257A64}" type="datetimeFigureOut">
              <a:rPr lang="ru-RU" smtClean="0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36279-D461-4623-AF07-8654BCECB8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F08A0-7D9F-4971-9165-92BC45B886B7}" type="datetimeFigureOut">
              <a:rPr lang="ru-RU" smtClean="0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D87E1C2-2782-4D2D-9A15-DBFC3F8C2B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7372D-1FFB-44B7-B8CB-8224E4D3B78A}" type="datetimeFigureOut">
              <a:rPr lang="ru-RU" smtClean="0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410B1-B734-4A25-96F1-8197708987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437C6-277C-4A83-920F-CA0B3DC9D35F}" type="datetimeFigureOut">
              <a:rPr lang="ru-RU" smtClean="0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C5B8E-DEB1-4DCF-A7E1-117C2EF5BA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D9EEA5-4E03-4A74-8571-C2E7BCE18E38}" type="datetimeFigureOut">
              <a:rPr lang="ru-RU" smtClean="0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403F2-D0D4-4BB6-96D2-D13C5E2B19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3517F-3FAF-4EAA-AF2D-1E5D6DF01647}" type="datetimeFigureOut">
              <a:rPr lang="ru-RU" smtClean="0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43CC3-9D55-47F8-BAAF-00DE036BEA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09C8C58-ECD9-4013-9568-0F041C7411AD}" type="datetimeFigureOut">
              <a:rPr lang="ru-RU" smtClean="0"/>
              <a:pPr>
                <a:defRPr/>
              </a:pPr>
              <a:t>23.11.2013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73791E6-B387-4899-A9A9-6969A6799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1%8B%D1%80%D0%B8%D1%86%D0%B0" TargetMode="External"/><Relationship Id="rId13" Type="http://schemas.openxmlformats.org/officeDocument/2006/relationships/hyperlink" Target="http://ru.wikipedia.org/wiki/%D0%A0%D0%BE%D1%81%D1%81%D0%B8%D0%B9%D1%81%D0%BA%D0%B8%D0%B9_%D0%B3%D0%BE%D1%81%D1%83%D0%B4%D0%B0%D1%80%D1%81%D1%82%D0%B2%D0%B5%D0%BD%D0%BD%D1%8B%D0%B9_%D0%BF%D0%B5%D0%B4%D0%B0%D0%B3%D0%BE%D0%B3%D0%B8%D1%87%D0%B5%D1%81%D0%BA%D0%B8%D0%B9_%D1%83%D0%BD%D0%B8%D0%B2%D0%B5%D1%80%D1%81%D0%B8%D1%82%D0%B5%D1%82_%D0%B8%D0%BC%D0%B5%D0%BD%D0%B8_%D0%90._%D0%98._%D0%93%D0%B5%D1%80%D1%86%D0%B5%D0%BD%D0%B0" TargetMode="External"/><Relationship Id="rId3" Type="http://schemas.openxmlformats.org/officeDocument/2006/relationships/hyperlink" Target="http://ru.wikipedia.org/wiki/1867_%D0%B3%D0%BE%D0%B4" TargetMode="External"/><Relationship Id="rId7" Type="http://schemas.openxmlformats.org/officeDocument/2006/relationships/hyperlink" Target="http://ru.wikipedia.org/wiki/1943_%D0%B3%D0%BE%D0%B4" TargetMode="External"/><Relationship Id="rId12" Type="http://schemas.openxmlformats.org/officeDocument/2006/relationships/hyperlink" Target="http://ru.wikipedia.org/wiki/%D0%9F%D0%B5%D0%B4%D0%B0%D0%B3%D0%BE%D0%B3%D0%B8%D0%BA%D0%B0" TargetMode="External"/><Relationship Id="rId2" Type="http://schemas.openxmlformats.org/officeDocument/2006/relationships/hyperlink" Target="http://ru.wikipedia.org/wiki/24_%D0%B0%D0%BF%D1%80%D0%B5%D0%BB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_%D1%8F%D0%BD%D0%B2%D0%B0%D1%80%D1%8F" TargetMode="External"/><Relationship Id="rId11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5" Type="http://schemas.openxmlformats.org/officeDocument/2006/relationships/hyperlink" Target="http://ru.wikipedia.org/wiki/%D0%A0%D0%BE%D1%81%D1%81%D0%B8%D0%B9%D1%81%D0%BA%D0%B0%D1%8F_%D0%B8%D0%BC%D0%BF%D0%B5%D1%80%D0%B8%D1%8F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://ru.wikipedia.org/wiki/%D0%A1%D0%A1%D0%A1%D0%A0" TargetMode="External"/><Relationship Id="rId4" Type="http://schemas.openxmlformats.org/officeDocument/2006/relationships/hyperlink" Target="http://ru.wikipedia.org/wiki/%D0%9A%D0%BE%D0%B2%D0%BD%D0%BE" TargetMode="External"/><Relationship Id="rId9" Type="http://schemas.openxmlformats.org/officeDocument/2006/relationships/hyperlink" Target="http://ru.wikipedia.org/wiki/%D0%9B%D0%B5%D0%BD%D0%B8%D0%BD%D0%B3%D1%80%D0%B0%D0%B4%D1%81%D0%BA%D0%B0%D1%8F_%D0%BE%D0%B1%D0%BB%D0%B0%D1%81%D1%82%D1%8C" TargetMode="Externa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Презентация проекта «Кукла Настя»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гбдоу№6 красногвардейского района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b="1" i="1" dirty="0" smtClean="0"/>
              <a:t>Воспитатель:</a:t>
            </a:r>
            <a:r>
              <a:rPr lang="ru-RU" i="1" dirty="0" smtClean="0"/>
              <a:t> Лапина  Ирина Владимировна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ГБДОУ№6 Красногвардейского района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Санкт –Петербург  2013год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Так с нами играет и занимается</a:t>
            </a:r>
            <a:endParaRPr lang="ru-RU" sz="3600" dirty="0"/>
          </a:p>
        </p:txBody>
      </p:sp>
      <p:pic>
        <p:nvPicPr>
          <p:cNvPr id="12" name="Содержимое 11" descr="DSC057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2571744"/>
            <a:ext cx="3949708" cy="2962281"/>
          </a:xfrm>
        </p:spPr>
      </p:pic>
      <p:pic>
        <p:nvPicPr>
          <p:cNvPr id="10" name="Содержимое 9" descr="DSC057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1" y="2643182"/>
            <a:ext cx="3930656" cy="294799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600" dirty="0" smtClean="0"/>
              <a:t>Теперь Настя с нами учит стихи и читает сказки</a:t>
            </a:r>
            <a:endParaRPr lang="ru-RU" sz="3600" dirty="0"/>
          </a:p>
        </p:txBody>
      </p:sp>
      <p:pic>
        <p:nvPicPr>
          <p:cNvPr id="23554" name="Содержимое 5" descr="DSC057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43063"/>
            <a:ext cx="3657600" cy="3143259"/>
          </a:xfrm>
        </p:spPr>
      </p:pic>
      <p:pic>
        <p:nvPicPr>
          <p:cNvPr id="23555" name="Содержимое 6" descr="DSC057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1571613"/>
            <a:ext cx="3657600" cy="31432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7467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А вот так мы играем с Настей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DSC057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714619"/>
            <a:ext cx="3759207" cy="2819405"/>
          </a:xfrm>
        </p:spPr>
      </p:pic>
      <p:pic>
        <p:nvPicPr>
          <p:cNvPr id="6" name="Содержимое 5" descr="DSC057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55085"/>
            <a:ext cx="3781452" cy="283608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>А теперь мы Настю учим умываться и вытирать руки своим полотенцем.</a:t>
            </a:r>
            <a:endParaRPr lang="ru-RU" sz="3200" dirty="0"/>
          </a:p>
        </p:txBody>
      </p:sp>
      <p:pic>
        <p:nvPicPr>
          <p:cNvPr id="25602" name="Содержимое 4" descr="DSC057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2690794"/>
            <a:ext cx="3429024" cy="2571768"/>
          </a:xfrm>
        </p:spPr>
      </p:pic>
      <p:pic>
        <p:nvPicPr>
          <p:cNvPr id="25603" name="Содержимое 6" descr="DSC057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1100" y="2786058"/>
            <a:ext cx="3397255" cy="254794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Цели и задачи воспитателя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 </a:t>
            </a:r>
            <a:r>
              <a:rPr lang="en-US" sz="3200" dirty="0" smtClean="0"/>
              <a:t>C</a:t>
            </a:r>
            <a:r>
              <a:rPr lang="ru-RU" sz="3200" dirty="0" err="1" smtClean="0"/>
              <a:t>оздание</a:t>
            </a:r>
            <a:r>
              <a:rPr lang="ru-RU" sz="3200" dirty="0" smtClean="0"/>
              <a:t> развивающей среды.</a:t>
            </a:r>
          </a:p>
          <a:p>
            <a:r>
              <a:rPr lang="ru-RU" sz="3200" dirty="0" smtClean="0"/>
              <a:t> Подбор материала.</a:t>
            </a:r>
          </a:p>
          <a:p>
            <a:r>
              <a:rPr lang="ru-RU" sz="3200" dirty="0" smtClean="0"/>
              <a:t> Выстраивание сюжета.</a:t>
            </a:r>
          </a:p>
          <a:p>
            <a:r>
              <a:rPr lang="ru-RU" sz="3200" dirty="0" smtClean="0"/>
              <a:t> Установить заботливое отношение к кукле.</a:t>
            </a:r>
          </a:p>
          <a:p>
            <a:r>
              <a:rPr lang="ru-RU" sz="3200" dirty="0" smtClean="0"/>
              <a:t> Привлечение родителей к образовательному процессу.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В контексте с ФГТ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 основе лежит принцип интегрированного обучения дошкольников , направленный на всестороннее развития личности ребенка его способностей и навыков.</a:t>
            </a:r>
          </a:p>
          <a:p>
            <a:r>
              <a:rPr lang="ru-RU" sz="2800" dirty="0" smtClean="0"/>
              <a:t>Решение программных задач в совместной и образовательной деятельности и режимных моментах.</a:t>
            </a:r>
          </a:p>
          <a:p>
            <a:r>
              <a:rPr lang="ru-RU" sz="2800" dirty="0" smtClean="0"/>
              <a:t>Делает деятельность детей и воспитателя открытой для участия родителей.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Работа с родителями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504351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Знакомство родителей с задачами проекта.</a:t>
            </a:r>
          </a:p>
          <a:p>
            <a:r>
              <a:rPr lang="ru-RU" sz="2800" dirty="0" smtClean="0"/>
              <a:t>Консультации для родителей по теме: « Что умеет кукла Настя».</a:t>
            </a:r>
          </a:p>
          <a:p>
            <a:r>
              <a:rPr lang="ru-RU" sz="2800" dirty="0" smtClean="0"/>
              <a:t>Совместная деятельность детей и родителей.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   (игры, пение колыбельных, чтение </a:t>
            </a:r>
            <a:r>
              <a:rPr lang="ru-RU" sz="2800" dirty="0" err="1" smtClean="0"/>
              <a:t>Потешек,чтение</a:t>
            </a:r>
            <a:r>
              <a:rPr lang="ru-RU" sz="2800" dirty="0" smtClean="0"/>
              <a:t> книг и т.д.).</a:t>
            </a:r>
          </a:p>
          <a:p>
            <a:r>
              <a:rPr lang="ru-RU" sz="2800" dirty="0" smtClean="0"/>
              <a:t>Творческие задания для родителей (шитьё одежды для куклы, вязание носочков, всевозможные игры).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Наши дети играют с куклами не только в садике но и дома</a:t>
            </a:r>
            <a:endParaRPr lang="ru-RU" dirty="0"/>
          </a:p>
        </p:txBody>
      </p:sp>
      <p:pic>
        <p:nvPicPr>
          <p:cNvPr id="30722" name="Содержимое 4" descr="IMG_08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428875"/>
            <a:ext cx="3657600" cy="2857500"/>
          </a:xfrm>
        </p:spPr>
      </p:pic>
      <p:pic>
        <p:nvPicPr>
          <p:cNvPr id="30723" name="Содержимое 5" descr="oo8GdS9-WK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4298"/>
            <a:ext cx="4343400" cy="325620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424766" cy="272573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методической разработкой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Лапиной Ирины Владимировны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928662" y="785812"/>
            <a:ext cx="721523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Century Schoolbook" pitchFamily="18" charset="0"/>
              </a:rPr>
              <a:t> Только игры с куклой – образом человека – позволяют ребенку познать, понять и освоить сложную систему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построения</a:t>
            </a:r>
            <a:r>
              <a:rPr lang="ru-RU" sz="2000" dirty="0">
                <a:latin typeface="Century Schoolbook" pitchFamily="18" charset="0"/>
              </a:rPr>
              <a:t> отношений со взрослыми и детьми, присвоить ценностные нормы нравственного поведения, проявить творчество</a:t>
            </a:r>
            <a:r>
              <a:rPr lang="ru-RU" sz="2000" dirty="0" smtClean="0">
                <a:latin typeface="Century Schoolbook" pitchFamily="18" charset="0"/>
              </a:rPr>
              <a:t>.</a:t>
            </a:r>
          </a:p>
          <a:p>
            <a:endParaRPr lang="ru-RU" sz="2000" dirty="0" smtClean="0">
              <a:latin typeface="Century Schoolbook" pitchFamily="18" charset="0"/>
            </a:endParaRPr>
          </a:p>
          <a:p>
            <a:endParaRPr lang="ru-RU" sz="2000" dirty="0" smtClean="0">
              <a:latin typeface="Century Schoolbook" pitchFamily="18" charset="0"/>
            </a:endParaRPr>
          </a:p>
          <a:p>
            <a:endParaRPr lang="ru-RU" sz="2000" dirty="0" smtClean="0">
              <a:latin typeface="Century Schoolbook" pitchFamily="18" charset="0"/>
            </a:endParaRPr>
          </a:p>
          <a:p>
            <a:endParaRPr lang="ru-RU" sz="2000" dirty="0" smtClean="0">
              <a:latin typeface="Century Schoolbook" pitchFamily="18" charset="0"/>
            </a:endParaRPr>
          </a:p>
          <a:p>
            <a:endParaRPr lang="ru-RU" sz="2000" dirty="0" smtClean="0">
              <a:latin typeface="Century Schoolbook" pitchFamily="18" charset="0"/>
            </a:endParaRPr>
          </a:p>
          <a:p>
            <a:endParaRPr lang="ru-RU" sz="2000" dirty="0" smtClean="0">
              <a:latin typeface="Century Schoolbook" pitchFamily="18" charset="0"/>
            </a:endParaRPr>
          </a:p>
          <a:p>
            <a:endParaRPr lang="ru-RU" sz="2000" dirty="0" smtClean="0">
              <a:latin typeface="Century Schoolbook" pitchFamily="18" charset="0"/>
            </a:endParaRPr>
          </a:p>
          <a:p>
            <a:endParaRPr lang="ru-RU" sz="2000" dirty="0" smtClean="0">
              <a:latin typeface="Century Schoolbook" pitchFamily="18" charset="0"/>
            </a:endParaRPr>
          </a:p>
          <a:p>
            <a:r>
              <a:rPr lang="ru-RU" sz="2000" dirty="0">
                <a:latin typeface="Century Schoolbook" pitchFamily="18" charset="0"/>
              </a:rPr>
              <a:t/>
            </a:r>
            <a:br>
              <a:rPr lang="ru-RU" sz="2000" dirty="0">
                <a:latin typeface="Century Schoolbook" pitchFamily="18" charset="0"/>
              </a:rPr>
            </a:br>
            <a:endParaRPr lang="ru-RU" sz="2000" dirty="0">
              <a:latin typeface="Century Schoolbook" pitchFamily="18" charset="0"/>
            </a:endParaRPr>
          </a:p>
        </p:txBody>
      </p:sp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928688" y="2428875"/>
            <a:ext cx="692943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+mj-lt"/>
              </a:rPr>
              <a:t>Наблюдая за играми детей в куклы, трудно понять, кто кого «оживляет» и обучает. Дети в игре разговаривают с куклами, баюкают, кормят, наказывают за капризы и проступки, хвалят за аккуратность и послушание, учат их читать, танцевать, </a:t>
            </a:r>
            <a:r>
              <a:rPr lang="ru-RU" sz="2000" dirty="0">
                <a:latin typeface="+mj-lt"/>
                <a:cs typeface="Times New Roman" pitchFamily="18" charset="0"/>
              </a:rPr>
              <a:t>декламировать</a:t>
            </a:r>
            <a:r>
              <a:rPr lang="ru-RU" sz="2000" dirty="0">
                <a:latin typeface="+mj-lt"/>
              </a:rPr>
              <a:t> стихи. Куклы, в свою очередь, обогащают эмоционально – нравственную сферу ребенка, формируют навык диалогового общения, помогают ребенку занять позицию «другого» учат понимать эмоциональное состояние людей, преодолевать эгоцентризм.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86125" y="1500188"/>
          <a:ext cx="5474254" cy="4315460"/>
        </p:xfrm>
        <a:graphic>
          <a:graphicData uri="http://schemas.openxmlformats.org/drawingml/2006/table">
            <a:tbl>
              <a:tblPr/>
              <a:tblGrid>
                <a:gridCol w="2737127"/>
                <a:gridCol w="2737127"/>
              </a:tblGrid>
              <a:tr h="254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i="0" dirty="0"/>
                        <a:t>Елизавета Ивановна Тихеева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 gridSpan="2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ru-RU" sz="1400"/>
                        <a:t>Дата рождения: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hlinkClick r:id="rId2" tooltip="24 апреля"/>
                        </a:rPr>
                        <a:t>12 (24) апреля</a:t>
                      </a:r>
                      <a:r>
                        <a:rPr lang="ru-RU" sz="1400"/>
                        <a:t> </a:t>
                      </a:r>
                      <a:r>
                        <a:rPr lang="ru-RU" sz="1400">
                          <a:hlinkClick r:id="rId3" tooltip="1867 год"/>
                        </a:rPr>
                        <a:t>1867</a:t>
                      </a:r>
                      <a:endParaRPr lang="ru-RU" sz="140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ru-RU" sz="1400"/>
                        <a:t>Место рождения: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hlinkClick r:id="rId4" tooltip="Ковно"/>
                        </a:rPr>
                        <a:t>Ковно</a:t>
                      </a:r>
                      <a:r>
                        <a:rPr lang="ru-RU" sz="1400"/>
                        <a:t> </a:t>
                      </a:r>
                      <a:r>
                        <a:rPr lang="ru-RU" sz="1400">
                          <a:hlinkClick r:id="rId5" tooltip="Российская империя"/>
                        </a:rPr>
                        <a:t>Российская империя</a:t>
                      </a:r>
                      <a:endParaRPr lang="ru-RU" sz="140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ru-RU" sz="1400"/>
                        <a:t>Дата смерти: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hlinkClick r:id="rId6" tooltip="1 января"/>
                        </a:rPr>
                        <a:t>1 января</a:t>
                      </a:r>
                      <a:r>
                        <a:rPr lang="ru-RU" sz="1400"/>
                        <a:t> </a:t>
                      </a:r>
                      <a:r>
                        <a:rPr lang="ru-RU" sz="1400">
                          <a:hlinkClick r:id="rId7" tooltip="1943 год"/>
                        </a:rPr>
                        <a:t>1943</a:t>
                      </a:r>
                      <a:r>
                        <a:rPr lang="ru-RU" sz="1400"/>
                        <a:t> (75 лет)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ru-RU" sz="1400"/>
                        <a:t>Место смерти: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hlinkClick r:id="rId8" tooltip="Вырица"/>
                        </a:rPr>
                        <a:t>Вырица</a:t>
                      </a:r>
                      <a:r>
                        <a:rPr lang="ru-RU" sz="1400"/>
                        <a:t> </a:t>
                      </a:r>
                      <a:r>
                        <a:rPr lang="ru-RU" sz="1400">
                          <a:hlinkClick r:id="rId9" tooltip="Ленинградская область"/>
                        </a:rPr>
                        <a:t>Ленинградская область</a:t>
                      </a:r>
                      <a:r>
                        <a:rPr lang="ru-RU" sz="1400"/>
                        <a:t>, </a:t>
                      </a:r>
                      <a:r>
                        <a:rPr lang="ru-RU" sz="1400">
                          <a:hlinkClick r:id="rId10" tooltip="СССР"/>
                        </a:rPr>
                        <a:t>СССР</a:t>
                      </a:r>
                      <a:endParaRPr lang="ru-RU" sz="140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ru-RU" sz="1400"/>
                        <a:t>Страна: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 </a:t>
                      </a:r>
                      <a:r>
                        <a:rPr lang="ru-RU" sz="1400">
                          <a:hlinkClick r:id="rId11" tooltip="Союз Советских Социалистических Республик"/>
                        </a:rPr>
                        <a:t>СССР</a:t>
                      </a:r>
                      <a:endParaRPr lang="ru-RU" sz="140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ru-RU" sz="1400"/>
                        <a:t>Научная сфера: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hlinkClick r:id="rId12" tooltip="Педагогика"/>
                        </a:rPr>
                        <a:t>Педагогика</a:t>
                      </a:r>
                      <a:endParaRPr lang="ru-RU" sz="140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r>
                        <a:rPr lang="ru-RU" sz="1400"/>
                        <a:t>Место работы: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hlinkClick r:id="rId13" tooltip="Российский государственный педагогический университет имени А. И. Герцена"/>
                        </a:rPr>
                        <a:t>Российский государственный педагогический университет имени А. И. Герцена</a:t>
                      </a:r>
                      <a:endParaRPr lang="ru-RU" sz="140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ru-RU" sz="1400" dirty="0"/>
                        <a:t>Известен как: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педагог, специалист по дошкольному воспитанию детей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380" name="Picture 1" descr="Тихеева Е И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142875" y="285750"/>
            <a:ext cx="1828800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81" name="Picture 2" descr="Flag of the Soviet Union.sv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Несколько слов о И.Е.Тихеевой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 Разрабатывая теорию дошкольного воспитания, она сумела творчески использовать классическое наследие русских, европейских педагогов, достижения современников, и в первую очередь метод Марии </a:t>
            </a:r>
            <a:r>
              <a:rPr lang="ru-RU" dirty="0" err="1" smtClean="0"/>
              <a:t>Монтессори</a:t>
            </a:r>
            <a:r>
              <a:rPr lang="ru-RU" dirty="0" smtClean="0"/>
              <a:t>. Зная прекрасно историю педагогики, различные системы дошкольного воспитания (К.Д. Ушинский, И.-Г. Песталоцци, Ф. </a:t>
            </a:r>
            <a:r>
              <a:rPr lang="ru-RU" dirty="0" err="1" smtClean="0"/>
              <a:t>Фребель</a:t>
            </a:r>
            <a:r>
              <a:rPr lang="ru-RU" dirty="0" smtClean="0"/>
              <a:t>, Д. </a:t>
            </a:r>
            <a:r>
              <a:rPr lang="ru-RU" dirty="0" err="1" smtClean="0"/>
              <a:t>Дьюи</a:t>
            </a:r>
            <a:r>
              <a:rPr lang="ru-RU" dirty="0" smtClean="0"/>
              <a:t>), Тихеева ратовала за «воспитание подрастающего поколения, вбирающее в себя как положительный опыт разных педагогических систем с учетом уровня развития общества, так и знаний о природе ребенка». Отсюда понятен ее решительный протест против господства единственной педагогической системы, грозящей шаблоном и застоем.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71500" y="500043"/>
            <a:ext cx="7467600" cy="594520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/>
              <a:t>  Тема</a:t>
            </a:r>
            <a:r>
              <a:rPr lang="ru-RU" b="1" dirty="0" smtClean="0"/>
              <a:t>  проекта очень глубока и актуальна, так как обеспечивает возможности деятельного подхода в образовании детей раннего возраста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  <a:p>
            <a:r>
              <a:rPr lang="ru-RU" b="1" dirty="0" smtClean="0"/>
              <a:t>Гипотеза</a:t>
            </a:r>
            <a:r>
              <a:rPr lang="ru-RU" dirty="0" smtClean="0"/>
              <a:t>:  кукла не влияет на время, и  она по-прежнему     находит свой путь к сердцам детей и взрослых. </a:t>
            </a:r>
          </a:p>
          <a:p>
            <a:endParaRPr lang="ru-RU" dirty="0" smtClean="0"/>
          </a:p>
          <a:p>
            <a:r>
              <a:rPr lang="ru-RU" b="1" dirty="0" smtClean="0"/>
              <a:t>Объектом   является - </a:t>
            </a:r>
            <a:r>
              <a:rPr lang="ru-RU" dirty="0" smtClean="0"/>
              <a:t>традиционная кукла.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Цель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7496175" cy="4902200"/>
          </a:xfrm>
        </p:spPr>
        <p:txBody>
          <a:bodyPr>
            <a:normAutofit fontScale="85000" lnSpcReduction="10000"/>
          </a:bodyPr>
          <a:lstStyle/>
          <a:p>
            <a:r>
              <a:rPr lang="ru-RU" smtClean="0"/>
              <a:t>сформировать у ребенка дошкольного возраста нравственные представления и ценности, ввести в мир предметов, природы и человеческих отношений, обеспечить его полноценную жизнедеятельность.</a:t>
            </a:r>
          </a:p>
          <a:p>
            <a:r>
              <a:rPr lang="ru-RU" smtClean="0"/>
              <a:t>Приобщать родителей к играм детей .</a:t>
            </a:r>
          </a:p>
          <a:p>
            <a:r>
              <a:rPr lang="ru-RU" smtClean="0"/>
              <a:t>Научить детей играть, действовать с предметами, активизировать речь детей.</a:t>
            </a:r>
          </a:p>
          <a:p>
            <a:r>
              <a:rPr lang="ru-RU" smtClean="0"/>
              <a:t>Научить малышей заботится о малышах и бережно относиться к своим братьям и сестрам.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Задачи проекта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68313" y="1628775"/>
            <a:ext cx="7467600" cy="487362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Обогащение жизненного опыта детей.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Обогащение игрового опыта детей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</a:t>
            </a:r>
            <a:r>
              <a:rPr lang="ru-RU" dirty="0" smtClean="0"/>
              <a:t>Создание игровых ситуаций, в которых дети смогут выполнять взаимосвязанные игровые задачи.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</a:t>
            </a:r>
            <a:r>
              <a:rPr lang="ru-RU" dirty="0" smtClean="0"/>
              <a:t>Обучение детей младшего дошкольного возраста элементам сюжетно-ролевых игр согласно возрасту детей.</a:t>
            </a:r>
            <a:br>
              <a:rPr lang="ru-RU" dirty="0" smtClean="0"/>
            </a:br>
            <a:r>
              <a:rPr lang="ru-RU" dirty="0" smtClean="0"/>
              <a:t>Воспитание навыков позитивного общения со сверстниками и взрослыми.</a:t>
            </a:r>
            <a:br>
              <a:rPr lang="ru-RU" dirty="0" smtClean="0"/>
            </a:br>
            <a:r>
              <a:rPr lang="ru-RU" dirty="0" smtClean="0"/>
              <a:t>Разви</a:t>
            </a:r>
            <a:r>
              <a:rPr lang="ru-RU" dirty="0" smtClean="0">
                <a:latin typeface="Arial" charset="0"/>
              </a:rPr>
              <a:t>тие</a:t>
            </a:r>
            <a:r>
              <a:rPr lang="ru-RU" dirty="0" smtClean="0"/>
              <a:t> познавательные способности детей.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7467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Кукла Настя –зимой, а такая летом</a:t>
            </a:r>
            <a:endParaRPr lang="ru-RU" sz="3600" dirty="0"/>
          </a:p>
        </p:txBody>
      </p:sp>
      <p:pic>
        <p:nvPicPr>
          <p:cNvPr id="20482" name="Содержимое 3" descr="DSC057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571625"/>
            <a:ext cx="3429000" cy="4500563"/>
          </a:xfrm>
        </p:spPr>
      </p:pic>
      <p:pic>
        <p:nvPicPr>
          <p:cNvPr id="20483" name="Содержимое 5" descr="DSC057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5" y="1571625"/>
            <a:ext cx="3714750" cy="45005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/>
              <a:t>Наша Настя осенью и весной.</a:t>
            </a:r>
            <a:endParaRPr lang="ru-RU" sz="3600" dirty="0"/>
          </a:p>
        </p:txBody>
      </p:sp>
      <p:pic>
        <p:nvPicPr>
          <p:cNvPr id="21506" name="Содержимое 6" descr="DSC057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428868"/>
            <a:ext cx="3159675" cy="364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7" name="Содержимое 7" descr="DSC057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91100" y="2428868"/>
            <a:ext cx="3182368" cy="360547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</TotalTime>
  <Words>628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проекта «Кукла Настя» гбдоу№6 красногвардейского района</vt:lpstr>
      <vt:lpstr>Слайд 2</vt:lpstr>
      <vt:lpstr>Слайд 3</vt:lpstr>
      <vt:lpstr>Несколько слов о И.Е.Тихеевой</vt:lpstr>
      <vt:lpstr> </vt:lpstr>
      <vt:lpstr>Цель проекта:</vt:lpstr>
      <vt:lpstr>Задачи проекта</vt:lpstr>
      <vt:lpstr>Кукла Настя –зимой, а такая летом</vt:lpstr>
      <vt:lpstr>Наша Настя осенью и весной.</vt:lpstr>
      <vt:lpstr>Так с нами играет и занимается</vt:lpstr>
      <vt:lpstr> Теперь Настя с нами учит стихи и читает сказки</vt:lpstr>
      <vt:lpstr>А вот так мы играем с Настей</vt:lpstr>
      <vt:lpstr>А теперь мы Настю учим умываться и вытирать руки своим полотенцем.</vt:lpstr>
      <vt:lpstr>Цели и задачи воспитателя</vt:lpstr>
      <vt:lpstr>В контексте с ФГТ</vt:lpstr>
      <vt:lpstr>Работа с родителями</vt:lpstr>
      <vt:lpstr>Наши дети играют с куклами не только в садике но и дома</vt:lpstr>
      <vt:lpstr>Спасибо за внимание является методической разработкой Лапиной Ирины Владимировны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«Кукла Настя» гбдоу№6 красногвардейского района</dc:title>
  <dc:creator>Кнопа</dc:creator>
  <cp:lastModifiedBy>Кнопа</cp:lastModifiedBy>
  <cp:revision>29</cp:revision>
  <dcterms:created xsi:type="dcterms:W3CDTF">2013-10-03T15:03:09Z</dcterms:created>
  <dcterms:modified xsi:type="dcterms:W3CDTF">2013-11-23T13:25:41Z</dcterms:modified>
</cp:coreProperties>
</file>