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68" r:id="rId9"/>
    <p:sldId id="261" r:id="rId10"/>
    <p:sldId id="262" r:id="rId11"/>
    <p:sldId id="263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FF99"/>
    <a:srgbClr val="B8D35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9456F-E7BE-4141-A22E-70482691200D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781A6-0E03-494B-A659-DFBE7B6E0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Пятилетний возраст является этапным и в том отношении, что у детей появляется произвольность как новое особое ка­чество основных психических процессов — внимания, памя­ти. Теперь ребенок уже может принять и попытаться выпол­нить задачу запомнить, сосредоточиться. Его целесообразно начинать приобщать к занятиям, требующим произвольного движения: учить элементам разных танцев, спортивных игр, приобщать к конкретным видам спорта. Активно совершен­ствуется техника выполнения основных движений.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Возможности произвольного контроля поведения, эмоцио­нальных реакций открывают путь для формирования куль­туры поведения в общественных местах, за столом, в гостях и т. п., освоения правил формальной речевой вежливости, правил приличия.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работе с детьми именно с этого момента целесообразно начинать использовать задания на воспроизведение образ­ца и работу по словесной инструкции.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старшем дошкольном возрасте дети начинают осваивать игры   с   правилами.   Эти   игры   имеют   большое   значение для преодоления инфантильности и эгоцентризма. Настоль­ные, настольно-печатные, подвижные игры требуют от ре­бенка не только подчинения своего поведения внешней норме — правилу, но и умения проигрывать, признавать по­ражение и мириться с ним, что для многих детей поначалу представляет большую психологическую трудность.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Вместе с тем целесообразно раскрывать перед детьми, ка­кую роль правила играют в жизни взрослых людей: это правила безопасного поведения в быту и на природе; правила дорожного движения; правила пользования бытовыми при­борами и т. п., а также законы как особые регуляторы пове­дения людей в социуме. Социализация ребенка предполага­ет, что у него будет сформировано представление о взрослом как о человеке, чье поведение также регламентировано, име­ет границы допустимого, приемлемого и возможного.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781A6-0E03-494B-A659-DFBE7B6E09C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 пяти годам у ребенка появляется способность удержи­вать в сознании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цепочку взаимосвязанных событий.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позволяет ему выстраивать представления о росте и разви­тии в мире живой природы, о процессах изготовления ка­кой-либо вещи, приготовления кулинарного блюда и т. п. Ребенок пытается восстановить линию собственной жизни, вспомнить, как он был маленьким, задает об этом вопросы взрослым. Логически выяснение подробностей своей био­графии приводит к вопросу «Откуда я взялся?». Именно в этом возрасте у некоторых детей возникает вопрос, что значит умереть, и появляется страх смерти. Многие дети боятся не столько того, что они сами могут умереть, сколь­ко смерти родителей.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мы видим, детей волнуют важнейшие вопросы жизни. Им очень нужен собеседник, с которым они могли бы обсудить волнующие их темы. Но это должно происходить в спокойной обстановке и индивидуально.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Выделяйте свободное время для того, чтобы выслушать каждого ребенка, поговорить с ним «о жизни», выяснить, какие проблемы волнуют его.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781A6-0E03-494B-A659-DFBE7B6E09C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это время происходит активное осмысление жизнен­ных ценностей. Данный процесс протекает параллельно с формированием и дифференциацией образа Я самого ре­бенка и построения образа будущего.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Маленький ребенок хочет, когда вырастет, жить хорошо. Но что это значит в современном мире? Дети говорят, что, став взрослыми, они хотят быть президентом, директором банка, звездой шоу-бизнеса. На вопрос, что они будут де­лать, отвечают: ездить на большой красивой машине, жить в большом красивом доме, носить красивые платья... Два­дцать лет тому назад на вопрос, кем они хотят быть, когда вырастут, дети перечисляли профессии парикмахера, кос­монавта, учителя, врача, ветеринара, пожарного и понима­ли, что они будут соответственно делать людям красивые прически, полетят в космос, будут учить детей, лечить лю­дей или животных, тушить пожары.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 и само представление о взрослости было неразрывно связано в сознании детей именно с работой. Как ребенок играл во взрослого? Надевал мамины туфли, подкрашивал губки, брал под мышку сумочку и... шел «на работу».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Таким образом, образ взрослого будущего у современного ребенка — это нередко образ сферы потребления, а не сферы деятельности. Это серьезная проблема, поскольку, как отме­чал Э.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Фромм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своей работе «Иметь или быть?», потребле­ние принципиально неограниченно. В образе будущего от­сутствует сфера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самоактуализации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(А.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Маслоу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личности. Задача педагога — содействовать тому, чтобы ребенок снова и снова задумывался о том, что он хочет делать, в каких сфе­рах человеческой деятельности собирается реализовать себя.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781A6-0E03-494B-A659-DFBE7B6E09C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Нам представляется, что важнейшие векторы нравствен­ного, духовного развития — это: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ориентация на продуктивный и необходимый для дру­гих людей труд;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ориентация на стабильную семейную жизнь;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ясные представления о добре и зле, которые включают приверженность ценностям справедливости, правды, взаи­мопомощи, сострадания, уважения жизни каждого сущест­ва, верности, доброты;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уважение к старшим;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уважение к культуре и истории своего народа и к своей стране.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781A6-0E03-494B-A659-DFBE7B6E09C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старшем дошкольном возрасте необходимо приложить значительные усилия к формированию у детей умения об­щаться и сотрудничать со сверстниками. Решение этой задачи предполагает создание разнообразных ситуаций со­вместной деятельности детей, в ходе которой у них возникнет необходимость согласования намерений и координации дей­ствий.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781A6-0E03-494B-A659-DFBE7B6E09C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до сих пор ребенка интересовал преимущественно окружающий мир, то в пять лет акцент его внутреннего, ду­шевного внимания смещается на взаимоотношения людей. Пятилетки обладают прекрасным чутьем на реальное отно­шение к себе и к другим. Они остро чувствуют любую неиск­ренность и перестают доверять человеку, который однажды проявил ее. Они чувствуют, когда ими пытаются манипули­ровать. До сих пор взрослый был безоговорочным и непрере­каемым авторитетом. В пять лет появляется критичность в оценке взрослого, у некоторых детей проявляется уже и не­зависимость собственных суждений от оценок авторитета.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ходе наблюдений за окружающей социальной жиз­нью, слушая сказки, имея возможность смотреть взрослые фильмы, дети активно строят образ себя в будущем и модель своей взрослой жизни.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играх детей теперь можно видеть полноценный развер­нутый сюжет, протяженный во времени. Они могут разви­вать действие, играя в игру с продолжением в течение мно­гих дней.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781A6-0E03-494B-A659-DFBE7B6E09C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Шестой год жизни знаменуется резким увеличением слож­ности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эмоциональной жизни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ребенка и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уходом ее с по­верхности поведения в глубь его души.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Обретая способность контролировать свое поведение, ребенок теперь способен так­же — пока, конечно, не полностью — регулировать проявле­ния своих чувств. В частности, теперь он может сознательно и намеренно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скрывать свои чувства от других.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Поскольку сфера его интереса — взаимоотношения лю­дей, он начинает более тонко воспринимать нюансы их ду­шевного состояния и отношения к нему и друг к другу. Именно реальные отношения становятся главными источ­никами радости и печали ребенка. Теперь ребенок облива­ется слезами в первую очередь не над вымыслом, а в связи с размышлениями о том, нравится ли он мальчику или де­вочке, с которыми хочет дружить (или в которых влюб­лен), любит ли его на самом деле мама или папа, добра ли в действительности воспитательница и т. п. Дети могут испытывать чувство жалости и сострадания.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до сих пор мы говорили об эмоциональных состоя­ниях, переживаниях, настроении, то теперь с полным пра­вом можно сказать, что у ребенка появляются устойчивые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чувства и отношения.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мы видим, на шестом году жизни внутренняя, душев­ная жизнь ребенка претерпела огромные изменения по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сравне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нию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двухлетним возрастом. Теперь состояния организма не определяют полностью душевное состояние ребенка. Напро­тив, он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может получать удовольствие и чувствовать гордость от преодоления физических трудностей: «Я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ушибся, но не плакал», «Мне было страшно, но я же не трус!» (т. е. не изме­нил свои намерения и поведение под влиянием этой эмоции).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Осваивая новые сферы деятельности, требующие произ­вольного контроля поведения, дети учатся и владеть своими эмоциями. Яркий пример — освоение игр с правилами. Для пятилетнего ребенка главная трудность — научиться подчи­нять свое поведение общему правилу в ситуации, когда он проиграл. Он также постепенно учится не реагировать нега­тивными эмоциями на ситуацию проигрыша. Для ряда де­тей, сильно ориентированных на успех именно в деятельно­сти, а не на систему отношений со сверстниками, это трудная задача. Им тяжело смириться с проигрышем. Умение эмо­ционально адекватно реагировать в такой ситуации — важ­ное психологическое приобретение данного возраста.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781A6-0E03-494B-A659-DFBE7B6E09C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шестом году жизни очень важно обратить внимание на развитие тонких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эмоциональных реакций ребенка на красоту окружающего мира.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этом возрасте дети чувстви­тельны к цвету, форме, они могут испытывать сильный и непосредственный восторг от созерцания яркого пейза­жа — поля одуванчиков весной, ослепительной белизны первого снега, бескрайнего простора синего моря, красивой музыки, балетного спектакля. Важно создавать условия, в которых дети будут получать эти яркие, на всю жизнь оста­ющиеся в памяти впечатления. Многие исследователи склонны считать, что именно яркие картины, увиденные в детстве и запечатленные в сознании человека, создают эмоциональное, теплое переживание чувства Родины.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781A6-0E03-494B-A659-DFBE7B6E09C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Пятилетний возраст —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возраст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идентификации ребенком себя со взрослыми того же пола.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Девочки относят себя к группе женщин, мальчики — мужчин. Это подходящий возраст для того, чтобы приучать детей к традиционным видам мужского и женского бытового труда: мальчик с удо­вольствием будет помогать папе в гараже или при вскапыва­нии огорода, девочка — маме на кухне или в посадке и про­полке. Отметим, что раньше дети после пяти лет нередко оставались следить за маленькими братьями и сестрами, за­ботились о них и рассматривались старшими уже как по­мощники по хозяйству. Если до этого возраста дети обоих полов ходили в одинаковых рубахах, то теперь мальчики на­девали штаны с рубахой, а девочки — сарафаны.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Мальчики особенно нуждаются в том, чтобы мамы и ба­бушки, а также женщины-педагоги видели в них опору, за­щитников и помощников. Девочки нуждаются во внима­нии и заботе, похвале со стороны отцов и дедушек, а также педагогов-мужчин.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Пятилетние дети влюбчивы, причем объектом влюбленно­сти может стать человек любого возраста. Дети очень рани­мы и чувствительны к иронии. Поэтому обращаться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их чувствами следует необычайно деликатно. Девочке может сильно понравиться друг ее отца или сосед-старшеклассник. Испытываемые терзания, желание видеть объект симпатий, общаться с ним, обидчивость сравнимы с силой первой влюб­ленности у подростков. Вместе с влюбленностью приходит и ревность. Нередко мальчики начинают ревновать свою маму к отцу, а девочки наоборот. Это порождает агрессивные вы­пады, предложения о разводе родителей и т. п.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781A6-0E03-494B-A659-DFBE7B6E09C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B45-9115-42C0-A5FF-FF526531472F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D7DF-9DAA-449B-9A07-57FC91280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B45-9115-42C0-A5FF-FF526531472F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D7DF-9DAA-449B-9A07-57FC91280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B45-9115-42C0-A5FF-FF526531472F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D7DF-9DAA-449B-9A07-57FC91280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B45-9115-42C0-A5FF-FF526531472F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D7DF-9DAA-449B-9A07-57FC91280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B45-9115-42C0-A5FF-FF526531472F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D7DF-9DAA-449B-9A07-57FC91280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B45-9115-42C0-A5FF-FF526531472F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D7DF-9DAA-449B-9A07-57FC91280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B45-9115-42C0-A5FF-FF526531472F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D7DF-9DAA-449B-9A07-57FC91280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B45-9115-42C0-A5FF-FF526531472F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D7DF-9DAA-449B-9A07-57FC91280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B45-9115-42C0-A5FF-FF526531472F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D7DF-9DAA-449B-9A07-57FC91280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B45-9115-42C0-A5FF-FF526531472F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D7DF-9DAA-449B-9A07-57FC91280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B45-9115-42C0-A5FF-FF526531472F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D7DF-9DAA-449B-9A07-57FC91280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DBB45-9115-42C0-A5FF-FF526531472F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9D7DF-9DAA-449B-9A07-57FC91280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928934"/>
            <a:ext cx="7772400" cy="1571636"/>
          </a:xfrm>
        </p:spPr>
        <p:txBody>
          <a:bodyPr>
            <a:normAutofit/>
          </a:bodyPr>
          <a:lstStyle/>
          <a:p>
            <a:r>
              <a:rPr lang="ru-RU" dirty="0" smtClean="0"/>
              <a:t>«Что нужно знать о ребенке </a:t>
            </a:r>
            <a:br>
              <a:rPr lang="ru-RU" dirty="0" smtClean="0"/>
            </a:br>
            <a:r>
              <a:rPr lang="ru-RU" dirty="0" smtClean="0"/>
              <a:t>5 -6 лет?»</a:t>
            </a:r>
            <a:endParaRPr lang="ru-RU" dirty="0"/>
          </a:p>
        </p:txBody>
      </p:sp>
      <p:pic>
        <p:nvPicPr>
          <p:cNvPr id="12290" name="Picture 2" descr="http://img-fotki.yandex.ru/get/5502/ladyo2004.34/0_4c56e_7b40d80b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571876"/>
            <a:ext cx="2522603" cy="2858473"/>
          </a:xfrm>
          <a:prstGeom prst="rect">
            <a:avLst/>
          </a:prstGeom>
          <a:noFill/>
        </p:spPr>
      </p:pic>
      <p:pic>
        <p:nvPicPr>
          <p:cNvPr id="12292" name="Picture 4" descr="http://t3.gstatic.com/images?q=tbn:ANd9GcQ7yon-fxYDBA3uSu0WM3e6-SbK4n1iH7Z3emYsMbRv5jGSm4m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3143619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64307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Развитие </a:t>
            </a:r>
            <a:r>
              <a:rPr lang="ru-RU" sz="3600" b="1" dirty="0">
                <a:solidFill>
                  <a:srgbClr val="0070C0"/>
                </a:solidFill>
              </a:rPr>
              <a:t>тонких эмоциональных реакций ребенка на красоту окружающего мира.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ru-RU" dirty="0"/>
              <a:t>дети </a:t>
            </a:r>
            <a:r>
              <a:rPr lang="ru-RU" dirty="0" smtClean="0"/>
              <a:t>чувствительны </a:t>
            </a:r>
            <a:r>
              <a:rPr lang="ru-RU" dirty="0"/>
              <a:t>к цвету, </a:t>
            </a:r>
            <a:r>
              <a:rPr lang="ru-RU" dirty="0" smtClean="0"/>
              <a:t>форме;</a:t>
            </a:r>
          </a:p>
          <a:p>
            <a:r>
              <a:rPr lang="ru-RU" dirty="0" smtClean="0"/>
              <a:t> </a:t>
            </a:r>
            <a:r>
              <a:rPr lang="ru-RU" dirty="0"/>
              <a:t>могут испытывать сильный и непосредственный восторг от созерцания яркого </a:t>
            </a:r>
            <a:r>
              <a:rPr lang="ru-RU" dirty="0" smtClean="0"/>
              <a:t>пейзажа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Возраст </a:t>
            </a:r>
            <a:r>
              <a:rPr lang="ru-RU" b="1" dirty="0">
                <a:solidFill>
                  <a:srgbClr val="0070C0"/>
                </a:solidFill>
              </a:rPr>
              <a:t>идентификации ребенком себя со взрослыми того же пола.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приучать детей к традиционным видам мужского и женского бытового </a:t>
            </a:r>
            <a:r>
              <a:rPr lang="ru-RU" dirty="0" smtClean="0"/>
              <a:t>труда;</a:t>
            </a:r>
          </a:p>
          <a:p>
            <a:r>
              <a:rPr lang="ru-RU" dirty="0" smtClean="0"/>
              <a:t>девочки </a:t>
            </a:r>
            <a:r>
              <a:rPr lang="ru-RU" dirty="0"/>
              <a:t>нуждаются во </a:t>
            </a:r>
            <a:r>
              <a:rPr lang="ru-RU" dirty="0" smtClean="0"/>
              <a:t>внимании </a:t>
            </a:r>
            <a:r>
              <a:rPr lang="ru-RU" dirty="0"/>
              <a:t>и заботе, похвале со стороны отцов и дедушек, а </a:t>
            </a:r>
            <a:r>
              <a:rPr lang="ru-RU" dirty="0" smtClean="0"/>
              <a:t> мальчики </a:t>
            </a:r>
            <a:r>
              <a:rPr lang="ru-RU" dirty="0"/>
              <a:t>особенно нуждаются в том, чтобы мамы и </a:t>
            </a:r>
            <a:r>
              <a:rPr lang="ru-RU" dirty="0" smtClean="0"/>
              <a:t>бабушки</a:t>
            </a:r>
            <a:r>
              <a:rPr lang="ru-RU" dirty="0"/>
              <a:t>, а также женщины-педагоги видели в них опору, </a:t>
            </a:r>
            <a:r>
              <a:rPr lang="ru-RU" dirty="0" smtClean="0"/>
              <a:t>защитников </a:t>
            </a:r>
            <a:r>
              <a:rPr lang="ru-RU" dirty="0"/>
              <a:t>и помощников.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519245">
            <a:off x="212836" y="1769548"/>
            <a:ext cx="8146172" cy="192882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</a:rPr>
              <a:t>Спасибо за внимание!</a:t>
            </a:r>
            <a:endParaRPr lang="ru-RU" sz="54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http://t2.gstatic.com/images?q=tbn:ANd9GcQCxtJrC56ZoQ-LaTDAIScScGGWYazmoEnZjn1VAy2zK6uMk8RiVet2yin9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3071810"/>
            <a:ext cx="4357718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00100" y="642918"/>
            <a:ext cx="7229500" cy="548324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У </a:t>
            </a:r>
            <a:r>
              <a:rPr lang="ru-RU" b="1" dirty="0">
                <a:solidFill>
                  <a:srgbClr val="0070C0"/>
                </a:solidFill>
              </a:rPr>
              <a:t>детей появляется </a:t>
            </a:r>
            <a:r>
              <a:rPr lang="ru-RU" b="1" dirty="0">
                <a:solidFill>
                  <a:srgbClr val="FF0000"/>
                </a:solidFill>
              </a:rPr>
              <a:t>произвольность </a:t>
            </a:r>
            <a:r>
              <a:rPr lang="ru-RU" b="1" dirty="0">
                <a:solidFill>
                  <a:srgbClr val="0070C0"/>
                </a:solidFill>
              </a:rPr>
              <a:t>как новое особое </a:t>
            </a:r>
            <a:r>
              <a:rPr lang="ru-RU" b="1" dirty="0" smtClean="0">
                <a:solidFill>
                  <a:srgbClr val="0070C0"/>
                </a:solidFill>
              </a:rPr>
              <a:t>качество </a:t>
            </a:r>
            <a:r>
              <a:rPr lang="ru-RU" b="1" dirty="0">
                <a:solidFill>
                  <a:srgbClr val="0070C0"/>
                </a:solidFill>
              </a:rPr>
              <a:t>основных психических процессов — внимания, </a:t>
            </a:r>
            <a:r>
              <a:rPr lang="ru-RU" b="1" dirty="0" smtClean="0">
                <a:solidFill>
                  <a:srgbClr val="0070C0"/>
                </a:solidFill>
              </a:rPr>
              <a:t>памяти</a:t>
            </a:r>
          </a:p>
          <a:p>
            <a:pPr>
              <a:buFontTx/>
              <a:buChar char="-"/>
            </a:pPr>
            <a:r>
              <a:rPr lang="ru-RU" dirty="0" smtClean="0"/>
              <a:t>приобщать </a:t>
            </a:r>
            <a:r>
              <a:rPr lang="ru-RU" dirty="0"/>
              <a:t>к занятиям, требующим произвольного </a:t>
            </a:r>
            <a:r>
              <a:rPr lang="ru-RU" dirty="0" smtClean="0"/>
              <a:t>движения;</a:t>
            </a:r>
          </a:p>
          <a:p>
            <a:pPr>
              <a:buFontTx/>
              <a:buChar char="-"/>
            </a:pPr>
            <a:r>
              <a:rPr lang="ru-RU" dirty="0" smtClean="0"/>
              <a:t>формировать культуру </a:t>
            </a:r>
            <a:r>
              <a:rPr lang="ru-RU" dirty="0"/>
              <a:t>поведения в общественных местах, за столом, в гостях и т. п., </a:t>
            </a:r>
            <a:r>
              <a:rPr lang="ru-RU" dirty="0" smtClean="0"/>
              <a:t>освоение </a:t>
            </a:r>
            <a:r>
              <a:rPr lang="ru-RU" dirty="0"/>
              <a:t>правил формальной речевой вежливости, правил </a:t>
            </a:r>
            <a:r>
              <a:rPr lang="ru-RU" dirty="0" smtClean="0"/>
              <a:t>приличия;</a:t>
            </a:r>
          </a:p>
          <a:p>
            <a:pPr>
              <a:buFontTx/>
              <a:buChar char="-"/>
            </a:pPr>
            <a:r>
              <a:rPr lang="ru-RU" dirty="0"/>
              <a:t>использовать задания на воспроизведение </a:t>
            </a:r>
            <a:r>
              <a:rPr lang="ru-RU" dirty="0" smtClean="0"/>
              <a:t>образца </a:t>
            </a:r>
            <a:r>
              <a:rPr lang="ru-RU" dirty="0"/>
              <a:t>и работу по словесной </a:t>
            </a:r>
            <a:r>
              <a:rPr lang="ru-RU" dirty="0" smtClean="0"/>
              <a:t>инструкции;</a:t>
            </a:r>
            <a:endParaRPr lang="ru-RU" dirty="0"/>
          </a:p>
          <a:p>
            <a:pPr>
              <a:buFontTx/>
              <a:buChar char="-"/>
            </a:pPr>
            <a:r>
              <a:rPr lang="ru-RU" dirty="0"/>
              <a:t>осваивать игры   с   </a:t>
            </a:r>
            <a:r>
              <a:rPr lang="ru-RU" dirty="0" smtClean="0"/>
              <a:t>правилами;</a:t>
            </a:r>
          </a:p>
          <a:p>
            <a:pPr>
              <a:buFontTx/>
              <a:buChar char="-"/>
            </a:pPr>
            <a:r>
              <a:rPr lang="ru-RU" dirty="0"/>
              <a:t>раскрывать перед детьми, ка­кую роль правила играют в жизни взрослых людей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21457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У ребенка </a:t>
            </a:r>
            <a:r>
              <a:rPr lang="ru-RU" sz="3600" b="1" dirty="0">
                <a:solidFill>
                  <a:srgbClr val="0070C0"/>
                </a:solidFill>
              </a:rPr>
              <a:t>появляется способность </a:t>
            </a:r>
            <a:r>
              <a:rPr lang="ru-RU" sz="3600" b="1" dirty="0" smtClean="0">
                <a:solidFill>
                  <a:srgbClr val="0070C0"/>
                </a:solidFill>
              </a:rPr>
              <a:t>удерживать </a:t>
            </a:r>
            <a:r>
              <a:rPr lang="ru-RU" sz="3600" b="1" dirty="0">
                <a:solidFill>
                  <a:srgbClr val="0070C0"/>
                </a:solidFill>
              </a:rPr>
              <a:t>в сознании цепочку взаимосвязанных событий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м</a:t>
            </a:r>
            <a:r>
              <a:rPr lang="ru-RU" dirty="0" smtClean="0"/>
              <a:t>ожет выстраивать </a:t>
            </a:r>
            <a:r>
              <a:rPr lang="ru-RU" dirty="0"/>
              <a:t>представления о росте и </a:t>
            </a:r>
            <a:r>
              <a:rPr lang="ru-RU" dirty="0" smtClean="0"/>
              <a:t>развитии </a:t>
            </a:r>
            <a:r>
              <a:rPr lang="ru-RU" dirty="0"/>
              <a:t>в мире живой природы, о процессах изготовления </a:t>
            </a:r>
            <a:r>
              <a:rPr lang="ru-RU" dirty="0" smtClean="0"/>
              <a:t>какой-либо вещи;</a:t>
            </a:r>
          </a:p>
          <a:p>
            <a:r>
              <a:rPr lang="ru-RU" dirty="0"/>
              <a:t>п</a:t>
            </a:r>
            <a:r>
              <a:rPr lang="ru-RU" dirty="0" smtClean="0"/>
              <a:t>ытается восстановить </a:t>
            </a:r>
            <a:r>
              <a:rPr lang="ru-RU" dirty="0"/>
              <a:t>линию собственной жизни, вспомнить, как он был </a:t>
            </a:r>
            <a:r>
              <a:rPr lang="ru-RU" dirty="0" smtClean="0"/>
              <a:t>маленьким, откуда взялся;</a:t>
            </a:r>
          </a:p>
          <a:p>
            <a:r>
              <a:rPr lang="ru-RU" dirty="0"/>
              <a:t>возникает вопрос, что значит умереть, и появляется страх смерти.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   Выделяйте </a:t>
            </a:r>
            <a:r>
              <a:rPr lang="ru-RU" sz="4000" b="1" dirty="0">
                <a:solidFill>
                  <a:srgbClr val="FF0000"/>
                </a:solidFill>
              </a:rPr>
              <a:t>свободное время для того, чтобы выслушать 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>
                <a:solidFill>
                  <a:srgbClr val="FF0000"/>
                </a:solidFill>
              </a:rPr>
              <a:t>ребенка, поговорить с ним «о жизни», выяснить, какие проблемы волнуют его.</a:t>
            </a:r>
            <a:endParaRPr lang="ru-RU" sz="40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Происходит </a:t>
            </a:r>
            <a:r>
              <a:rPr lang="ru-RU" b="1" dirty="0">
                <a:solidFill>
                  <a:srgbClr val="0070C0"/>
                </a:solidFill>
              </a:rPr>
              <a:t>активное осмысление </a:t>
            </a:r>
            <a:r>
              <a:rPr lang="ru-RU" b="1" dirty="0" smtClean="0">
                <a:solidFill>
                  <a:srgbClr val="0070C0"/>
                </a:solidFill>
              </a:rPr>
              <a:t>жизненных </a:t>
            </a:r>
            <a:r>
              <a:rPr lang="ru-RU" b="1" dirty="0">
                <a:solidFill>
                  <a:srgbClr val="0070C0"/>
                </a:solidFill>
              </a:rPr>
              <a:t>ценностей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образ взрослого будущего у современного ребенка — это нередко образ сферы потребления, а не сферы </a:t>
            </a:r>
            <a:r>
              <a:rPr lang="ru-RU" dirty="0" smtClean="0"/>
              <a:t>деятельности</a:t>
            </a:r>
          </a:p>
          <a:p>
            <a:r>
              <a:rPr lang="ru-RU" dirty="0" smtClean="0"/>
              <a:t>содействовать </a:t>
            </a:r>
            <a:r>
              <a:rPr lang="ru-RU" dirty="0"/>
              <a:t>тому, чтобы ребенок </a:t>
            </a:r>
            <a:r>
              <a:rPr lang="ru-RU" dirty="0" smtClean="0"/>
              <a:t> </a:t>
            </a:r>
            <a:r>
              <a:rPr lang="ru-RU" dirty="0"/>
              <a:t>задумывался о том, что он хочет делать, в каких </a:t>
            </a:r>
            <a:r>
              <a:rPr lang="ru-RU" dirty="0" smtClean="0"/>
              <a:t>сферах </a:t>
            </a:r>
            <a:r>
              <a:rPr lang="ru-RU" dirty="0"/>
              <a:t>человеческой деятельности собирается реализовать </a:t>
            </a:r>
            <a:r>
              <a:rPr lang="ru-RU" dirty="0" smtClean="0"/>
              <a:t>себя;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Важнейшие </a:t>
            </a:r>
            <a:r>
              <a:rPr lang="ru-RU" sz="4000" b="1" dirty="0">
                <a:solidFill>
                  <a:srgbClr val="0070C0"/>
                </a:solidFill>
              </a:rPr>
              <a:t>векторы </a:t>
            </a:r>
            <a:r>
              <a:rPr lang="ru-RU" sz="4000" b="1" dirty="0" smtClean="0">
                <a:solidFill>
                  <a:srgbClr val="0070C0"/>
                </a:solidFill>
              </a:rPr>
              <a:t>нравственного</a:t>
            </a:r>
            <a:r>
              <a:rPr lang="ru-RU" sz="4000" b="1" dirty="0">
                <a:solidFill>
                  <a:srgbClr val="0070C0"/>
                </a:solidFill>
              </a:rPr>
              <a:t>, духовного развития — это: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ориентация на продуктивный и необходимый для </a:t>
            </a:r>
            <a:r>
              <a:rPr lang="ru-RU" dirty="0" smtClean="0"/>
              <a:t>других </a:t>
            </a:r>
            <a:r>
              <a:rPr lang="ru-RU" dirty="0"/>
              <a:t>людей труд;</a:t>
            </a:r>
          </a:p>
          <a:p>
            <a:pPr lvl="0"/>
            <a:r>
              <a:rPr lang="ru-RU" dirty="0"/>
              <a:t>ориентация на стабильную семейную жизнь;</a:t>
            </a:r>
          </a:p>
          <a:p>
            <a:pPr lvl="0"/>
            <a:r>
              <a:rPr lang="ru-RU" dirty="0"/>
              <a:t>ясные представления о добре и зле, которые включают приверженность ценностям справедливости, правды, взаи­мопомощи, сострадания, уважения жизни каждого сущест­ва, верности, доброты;</a:t>
            </a:r>
          </a:p>
          <a:p>
            <a:pPr lvl="0"/>
            <a:r>
              <a:rPr lang="ru-RU" dirty="0"/>
              <a:t>уважение к старшим;</a:t>
            </a:r>
          </a:p>
          <a:p>
            <a:pPr lvl="0"/>
            <a:r>
              <a:rPr lang="ru-RU" dirty="0"/>
              <a:t>уважение к культуре и истории своего народа и к своей стране.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Старший дошкольный </a:t>
            </a:r>
            <a:r>
              <a:rPr lang="ru-RU" sz="3600" b="1" dirty="0" smtClean="0">
                <a:solidFill>
                  <a:srgbClr val="0070C0"/>
                </a:solidFill>
              </a:rPr>
              <a:t>возраст </a:t>
            </a:r>
            <a:r>
              <a:rPr lang="ru-RU" sz="3600" b="1" dirty="0">
                <a:solidFill>
                  <a:srgbClr val="0070C0"/>
                </a:solidFill>
              </a:rPr>
              <a:t>— </a:t>
            </a:r>
            <a:r>
              <a:rPr lang="ru-RU" sz="3600" b="1" dirty="0" smtClean="0">
                <a:solidFill>
                  <a:srgbClr val="0070C0"/>
                </a:solidFill>
              </a:rPr>
              <a:t>период </a:t>
            </a:r>
            <a:r>
              <a:rPr lang="ru-RU" sz="3600" b="1" dirty="0">
                <a:solidFill>
                  <a:srgbClr val="0070C0"/>
                </a:solidFill>
              </a:rPr>
              <a:t>социализации ребенка.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необходимо приложить значительные усилия к формированию у детей умения </a:t>
            </a:r>
            <a:r>
              <a:rPr lang="ru-RU" dirty="0" smtClean="0"/>
              <a:t>общаться </a:t>
            </a:r>
            <a:r>
              <a:rPr lang="ru-RU" dirty="0"/>
              <a:t>и сотрудничать со </a:t>
            </a:r>
            <a:r>
              <a:rPr lang="ru-RU" dirty="0" smtClean="0"/>
              <a:t>сверстниками;</a:t>
            </a:r>
          </a:p>
          <a:p>
            <a:r>
              <a:rPr lang="ru-RU" dirty="0" smtClean="0"/>
              <a:t>Создавать разнообразные ситуации совместной </a:t>
            </a:r>
            <a:r>
              <a:rPr lang="ru-RU" dirty="0"/>
              <a:t>деятельности детей, в ходе которой у них возникнет необходимость согласования намерений и координации </a:t>
            </a:r>
            <a:r>
              <a:rPr lang="ru-RU" dirty="0" smtClean="0"/>
              <a:t>действий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Ребенка все больше интересуют взаимоотношения людей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Если до сих пор ребенка интересовал преимущественно окружающий мир, то в пять лет акцент его внутреннего, </a:t>
            </a:r>
            <a:r>
              <a:rPr lang="ru-RU" dirty="0" smtClean="0"/>
              <a:t>душевного </a:t>
            </a:r>
            <a:r>
              <a:rPr lang="ru-RU" dirty="0"/>
              <a:t>внимания смещается на взаимоотношения </a:t>
            </a:r>
            <a:r>
              <a:rPr lang="ru-RU" dirty="0" smtClean="0"/>
              <a:t>людей;</a:t>
            </a:r>
          </a:p>
          <a:p>
            <a:r>
              <a:rPr lang="ru-RU" dirty="0"/>
              <a:t>обладают прекрасным чутьем на реальное </a:t>
            </a:r>
            <a:r>
              <a:rPr lang="ru-RU" dirty="0" smtClean="0"/>
              <a:t>отношение </a:t>
            </a:r>
            <a:r>
              <a:rPr lang="ru-RU" dirty="0"/>
              <a:t>к себе и к </a:t>
            </a:r>
            <a:r>
              <a:rPr lang="ru-RU" dirty="0" smtClean="0"/>
              <a:t>другим, чувствуют неискренность;</a:t>
            </a:r>
          </a:p>
          <a:p>
            <a:r>
              <a:rPr lang="ru-RU" dirty="0" smtClean="0"/>
              <a:t> </a:t>
            </a:r>
            <a:r>
              <a:rPr lang="ru-RU" dirty="0"/>
              <a:t>появляется критичность в оценке взрослого, у некоторых детей проявляется уже и </a:t>
            </a:r>
            <a:r>
              <a:rPr lang="ru-RU" dirty="0" smtClean="0"/>
              <a:t>независимость </a:t>
            </a:r>
            <a:r>
              <a:rPr lang="ru-RU" dirty="0"/>
              <a:t>собственных суждений от оценок авторитета.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Отмечается увеличение сложности эмоциональной жизни ребенка и уход ее с поверхности поведения в глубь его души. 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2862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теперь он может сознательно и намеренно скрывать свои чувства от других;</a:t>
            </a:r>
          </a:p>
          <a:p>
            <a:r>
              <a:rPr lang="ru-RU" dirty="0" smtClean="0"/>
              <a:t>более тонко воспринимает нюансы душевного состояния других людей и отношения к нему и друг к другу;</a:t>
            </a:r>
          </a:p>
          <a:p>
            <a:r>
              <a:rPr lang="ru-RU" dirty="0" smtClean="0"/>
              <a:t>появляются устойчивые чувства и отношения;</a:t>
            </a:r>
          </a:p>
          <a:p>
            <a:r>
              <a:rPr lang="ru-RU" dirty="0"/>
              <a:t>может получать удовольствие и чувствовать гордость от преодоления физических трудностей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2143</Words>
  <Application>Microsoft Office PowerPoint</Application>
  <PresentationFormat>Экран (4:3)</PresentationFormat>
  <Paragraphs>81</Paragraphs>
  <Slides>12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«Что нужно знать о ребенке  5 -6 лет?»</vt:lpstr>
      <vt:lpstr>Слайд 2</vt:lpstr>
      <vt:lpstr>У ребенка появляется способность удерживать в сознании цепочку взаимосвязанных событий</vt:lpstr>
      <vt:lpstr>Слайд 4</vt:lpstr>
      <vt:lpstr>Происходит активное осмысление жизненных ценностей</vt:lpstr>
      <vt:lpstr>Важнейшие векторы нравственного, духовного развития — это: </vt:lpstr>
      <vt:lpstr>Старший дошкольный возраст — период социализации ребенка. </vt:lpstr>
      <vt:lpstr>Ребенка все больше интересуют взаимоотношения людей</vt:lpstr>
      <vt:lpstr>Отмечается увеличение сложности эмоциональной жизни ребенка и уход ее с поверхности поведения в глубь его души. </vt:lpstr>
      <vt:lpstr>Развитие тонких эмоциональных реакций ребенка на красоту окружающего мира.</vt:lpstr>
      <vt:lpstr>Возраст идентификации ребенком себя со взрослыми того же пола. 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«Что нужно знать о ребенке  5 -6 лет?»</dc:title>
  <dc:creator>HOME</dc:creator>
  <cp:lastModifiedBy>USER</cp:lastModifiedBy>
  <cp:revision>11</cp:revision>
  <dcterms:created xsi:type="dcterms:W3CDTF">2012-10-30T11:23:50Z</dcterms:created>
  <dcterms:modified xsi:type="dcterms:W3CDTF">2012-10-31T07:42:49Z</dcterms:modified>
</cp:coreProperties>
</file>