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59" r:id="rId5"/>
    <p:sldId id="269" r:id="rId6"/>
    <p:sldId id="270" r:id="rId7"/>
    <p:sldId id="260" r:id="rId8"/>
    <p:sldId id="261" r:id="rId9"/>
    <p:sldId id="263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EF98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8739-E5B5-49F8-8B3A-E5C6498E5394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E68AB9-BBF6-49C2-AA10-083CFA10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D1F2-FA47-4E54-BE53-7167AE18FF34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68C0-D911-485A-9CF5-0FDD5082E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7719-0C8A-4A0D-9110-DE4361C4BAF2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08A5-D91F-4D41-AAAF-911F874D9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059F-2DA2-4B1F-9BFC-E6CB7D6B956A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6DE8-8661-4EF1-8DBA-8D2232E62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674B-ABF1-4D91-ACB5-D04BAFE4E8B8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BD50-CE71-4B00-8EE0-253D96F66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44EE-BD36-47F5-A132-84B79C894324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7153-8D83-4C1D-9E9F-BAAF55885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4FA4-9A79-464D-8C1F-A0560864255B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5F08-6ACD-423E-8A8D-DA3891540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1A7E-12EA-46ED-A14B-393EBBBC3140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22F7-FC11-48CD-96C1-6E1454136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D20F-6B13-4DCC-B2B7-D0BC73EFDBCB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504B-A215-4056-88BA-19BAC678D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502C-46FC-4790-A423-410A93B09765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78E1-2D20-42F1-8DA6-4763B149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752B-696C-447E-9B46-13EA2DD44E8C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9B14-F90D-4707-8151-FA0613B16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33064-F838-41B8-8F9F-A96BCE8FF033}" type="datetimeFigureOut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B3E841C-2C97-46D5-B74D-4A66A0CE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3" r:id="rId2"/>
    <p:sldLayoutId id="2147483741" r:id="rId3"/>
    <p:sldLayoutId id="2147483734" r:id="rId4"/>
    <p:sldLayoutId id="2147483735" r:id="rId5"/>
    <p:sldLayoutId id="2147483736" r:id="rId6"/>
    <p:sldLayoutId id="2147483737" r:id="rId7"/>
    <p:sldLayoutId id="2147483742" r:id="rId8"/>
    <p:sldLayoutId id="2147483743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35896" y="980728"/>
            <a:ext cx="4824536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ЗНАКОМСТВО</a:t>
            </a: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с Российским Флагом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(Занятие)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Старшая группа</a:t>
            </a:r>
          </a:p>
        </p:txBody>
      </p:sp>
      <p:pic>
        <p:nvPicPr>
          <p:cNvPr id="1026" name="Picture 2" descr="C:\Users\Alexei\AppData\Local\Microsoft\Windows\Temporary Internet Files\Content.IE5\T8P0ZU6J\MC9000158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1093473"/>
            <a:ext cx="2808560" cy="22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5435600" y="5300663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3300"/>
                </a:solidFill>
                <a:latin typeface="Cambria" pitchFamily="18" charset="0"/>
              </a:rPr>
              <a:t>Новикова Лилия Борисовна ГДОУ детский сад № 15</a:t>
            </a:r>
          </a:p>
          <a:p>
            <a:r>
              <a:rPr lang="ru-RU">
                <a:solidFill>
                  <a:srgbClr val="663300"/>
                </a:solidFill>
                <a:latin typeface="Cambria" pitchFamily="18" charset="0"/>
              </a:rPr>
              <a:t>г.  Пушкин</a:t>
            </a:r>
            <a:endParaRPr lang="en-US">
              <a:solidFill>
                <a:srgbClr val="663300"/>
              </a:solidFill>
              <a:latin typeface="Perpetu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im6-tub.yandex.net/i?id=124338570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841" y="620687"/>
            <a:ext cx="1321631" cy="8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7092950" y="1628775"/>
            <a:ext cx="205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 Флаг Югославии</a:t>
            </a:r>
            <a:endParaRPr lang="en-US">
              <a:latin typeface="Perpetua" pitchFamily="18" charset="0"/>
            </a:endParaRP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1908175" y="6021388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mbria" pitchFamily="18" charset="0"/>
              </a:rPr>
              <a:t>Флаг Испании</a:t>
            </a:r>
            <a:endParaRPr lang="en-US" dirty="0">
              <a:latin typeface="Perpetua" pitchFamily="18" charset="0"/>
            </a:endParaRPr>
          </a:p>
        </p:txBody>
      </p:sp>
      <p:pic>
        <p:nvPicPr>
          <p:cNvPr id="15365" name="Picture 14" descr="http://im4-tub.yandex.net/i?id=5067154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084763"/>
            <a:ext cx="13684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322263" y="5451475"/>
            <a:ext cx="16573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r>
              <a:rPr lang="ru-RU">
                <a:latin typeface="Cambria" pitchFamily="18" charset="0"/>
              </a:rPr>
              <a:t>Флаг Франции</a:t>
            </a: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en-US">
              <a:latin typeface="Perpetua" pitchFamily="18" charset="0"/>
            </a:endParaRPr>
          </a:p>
        </p:txBody>
      </p:sp>
      <p:pic>
        <p:nvPicPr>
          <p:cNvPr id="15367" name="Picture 16" descr="http://im4-tub.yandex.net/i?id=49351102-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085184"/>
            <a:ext cx="1367532" cy="91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5"/>
          <p:cNvSpPr txBox="1">
            <a:spLocks noChangeArrowheads="1"/>
          </p:cNvSpPr>
          <p:nvPr/>
        </p:nvSpPr>
        <p:spPr bwMode="auto">
          <a:xfrm>
            <a:off x="3995936" y="6093297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Флаг</a:t>
            </a:r>
            <a:endParaRPr lang="en-US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 России</a:t>
            </a:r>
            <a:endParaRPr lang="en-US" dirty="0">
              <a:latin typeface="Perpetua" pitchFamily="18" charset="0"/>
            </a:endParaRPr>
          </a:p>
        </p:txBody>
      </p:sp>
      <p:pic>
        <p:nvPicPr>
          <p:cNvPr id="15369" name="Picture 6" descr="http://im5-tub.yandex.net/i?id=118459856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084763"/>
            <a:ext cx="1333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7343775" y="602138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mbria" pitchFamily="18" charset="0"/>
              </a:rPr>
              <a:t>Флаг Нидерландов</a:t>
            </a:r>
            <a:endParaRPr lang="en-US" dirty="0">
              <a:latin typeface="Perpetua" pitchFamily="18" charset="0"/>
            </a:endParaRP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2771775" y="620713"/>
            <a:ext cx="403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Дидактические упражнения  </a:t>
            </a:r>
            <a:endParaRPr lang="en-US" sz="2000">
              <a:latin typeface="Perpet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052513"/>
            <a:ext cx="66246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Цель: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Развивать внимание и наблюдательность;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Дать детям представление о разнообразии флагов.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1042988" y="1916113"/>
            <a:ext cx="6192837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/>
            <a:r>
              <a:rPr lang="ru-RU" dirty="0">
                <a:latin typeface="Cambria" pitchFamily="18" charset="0"/>
              </a:rPr>
              <a:t>1. </a:t>
            </a:r>
            <a:r>
              <a:rPr lang="ru-RU" sz="1600" dirty="0">
                <a:latin typeface="Cambria" pitchFamily="18" charset="0"/>
              </a:rPr>
              <a:t>Найдите флаг по типу:</a:t>
            </a:r>
          </a:p>
          <a:p>
            <a:pPr marL="400050" indent="-400050">
              <a:buFont typeface="Wingdings" pitchFamily="2" charset="2"/>
              <a:buChar char="§"/>
            </a:pPr>
            <a:r>
              <a:rPr lang="ru-RU" sz="1600" dirty="0">
                <a:latin typeface="Cambria" pitchFamily="18" charset="0"/>
              </a:rPr>
              <a:t>три вертикальные полосы;</a:t>
            </a:r>
          </a:p>
          <a:p>
            <a:pPr marL="400050" indent="-400050">
              <a:buFont typeface="Wingdings" pitchFamily="2" charset="2"/>
              <a:buChar char="§"/>
            </a:pPr>
            <a:r>
              <a:rPr lang="ru-RU" sz="1600" dirty="0">
                <a:latin typeface="Cambria" pitchFamily="18" charset="0"/>
              </a:rPr>
              <a:t>три горизонтальные.</a:t>
            </a:r>
          </a:p>
          <a:p>
            <a:pPr marL="400050" indent="-400050"/>
            <a:r>
              <a:rPr lang="ru-RU" sz="1600" dirty="0">
                <a:latin typeface="Cambria" pitchFamily="18" charset="0"/>
              </a:rPr>
              <a:t>2. Найди флаги, где есть синяя (красная,…)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ru-RU" sz="1600" dirty="0">
                <a:latin typeface="Cambria" pitchFamily="18" charset="0"/>
              </a:rPr>
              <a:t>полоска.</a:t>
            </a:r>
          </a:p>
          <a:p>
            <a:pPr marL="400050" indent="-400050"/>
            <a:r>
              <a:rPr lang="ru-RU" sz="1600" dirty="0">
                <a:latin typeface="Cambria" pitchFamily="18" charset="0"/>
              </a:rPr>
              <a:t>3. Найдите знакомый вам флаг.</a:t>
            </a:r>
          </a:p>
          <a:p>
            <a:pPr marL="400050" indent="-400050">
              <a:buFontTx/>
              <a:buAutoNum type="arabicPeriod" startAt="4"/>
            </a:pPr>
            <a:r>
              <a:rPr lang="ru-RU" sz="1600" dirty="0">
                <a:latin typeface="Cambria" pitchFamily="18" charset="0"/>
              </a:rPr>
              <a:t>Найдите флаги с изображением животного, птицы, растения.</a:t>
            </a:r>
          </a:p>
          <a:p>
            <a:pPr marL="400050" indent="-400050">
              <a:buFontTx/>
              <a:buAutoNum type="arabicPeriod" startAt="4"/>
            </a:pPr>
            <a:r>
              <a:rPr lang="ru-RU" sz="1600" dirty="0">
                <a:latin typeface="Cambria" pitchFamily="18" charset="0"/>
              </a:rPr>
              <a:t>Найдите флаги с картинкой</a:t>
            </a:r>
          </a:p>
          <a:p>
            <a:pPr marL="400050" indent="-400050">
              <a:buFontTx/>
              <a:buAutoNum type="arabicPeriod" startAt="4"/>
            </a:pPr>
            <a:r>
              <a:rPr lang="ru-RU" sz="1600" dirty="0">
                <a:latin typeface="Cambria" pitchFamily="18" charset="0"/>
              </a:rPr>
              <a:t>Найдите флаги, которые очень похожи на российский.</a:t>
            </a:r>
          </a:p>
          <a:p>
            <a:pPr marL="400050" indent="-400050">
              <a:buFontTx/>
              <a:buAutoNum type="arabicPeriod" startAt="4"/>
            </a:pPr>
            <a:r>
              <a:rPr lang="ru-RU" sz="1600" dirty="0">
                <a:latin typeface="Cambria" pitchFamily="18" charset="0"/>
              </a:rPr>
              <a:t>Собери флаг.</a:t>
            </a:r>
          </a:p>
          <a:p>
            <a:pPr marL="400050" indent="-400050">
              <a:buFontTx/>
              <a:buAutoNum type="arabicPeriod" startAt="4"/>
            </a:pPr>
            <a:endParaRPr lang="ru-RU" sz="1600" dirty="0">
              <a:latin typeface="Cambria" pitchFamily="18" charset="0"/>
            </a:endParaRPr>
          </a:p>
          <a:p>
            <a:pPr marL="400050" indent="-400050"/>
            <a:endParaRPr lang="ru-RU" sz="1600" dirty="0">
              <a:latin typeface="Cambria" pitchFamily="18" charset="0"/>
            </a:endParaRPr>
          </a:p>
          <a:p>
            <a:pPr marL="400050" indent="-400050"/>
            <a:endParaRPr lang="en-US" dirty="0">
              <a:latin typeface="Perpetua" pitchFamily="18" charset="0"/>
            </a:endParaRPr>
          </a:p>
        </p:txBody>
      </p:sp>
      <p:pic>
        <p:nvPicPr>
          <p:cNvPr id="15374" name="Picture 17" descr="http://www.ymnik.ru/Files/Image/Flag%20B/K/canad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5084763"/>
            <a:ext cx="1368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Box 16"/>
          <p:cNvSpPr txBox="1">
            <a:spLocks noChangeArrowheads="1"/>
          </p:cNvSpPr>
          <p:nvPr/>
        </p:nvSpPr>
        <p:spPr bwMode="auto">
          <a:xfrm>
            <a:off x="5651500" y="5949950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Флаг Канады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6" name="Picture 19" descr="http://www.ymnik.ru/Files/Image/Flag/T/turke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3707210"/>
            <a:ext cx="1224731" cy="8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7380288" y="4508500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Флаг Турции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8" name="Picture 21" descr="http://flags.ucoz.ru/_ph/1/2/86472673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135" y="2060847"/>
            <a:ext cx="1326740" cy="8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7308850" y="2997200"/>
            <a:ext cx="1835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Флаг Египта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80" name="Picture 27" descr="http://flags.ucoz.ru/_ph/1/2/791921153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085184"/>
            <a:ext cx="13684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6" grpId="0"/>
      <p:bldP spid="15368" grpId="0"/>
      <p:bldP spid="15370" grpId="0"/>
      <p:bldP spid="15371" grpId="0"/>
      <p:bldP spid="15" grpId="0"/>
      <p:bldP spid="15373" grpId="0"/>
      <p:bldP spid="15375" grpId="0"/>
      <p:bldP spid="15377" grpId="0"/>
      <p:bldP spid="153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484438" y="333375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mbria" pitchFamily="18" charset="0"/>
              </a:rPr>
              <a:t>Литература:</a:t>
            </a:r>
            <a:endParaRPr lang="en-US" sz="3600">
              <a:latin typeface="Perpetua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79388" y="1844675"/>
            <a:ext cx="89646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Е. К. Ривина « Российская символика». Москва; АРКТИ, 2004 год . – 72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Е. К. Ривина «Герб и флаг России». Москва; АРКТИ, 2002 год. – 64с.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Л. В. Логинова «Что может герб нам рассказать…»Москва; «Издательство Скрипторий 2003», 2006 год. – 72с.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И. В. </a:t>
            </a:r>
            <a:r>
              <a:rPr lang="ru-RU" dirty="0" err="1">
                <a:latin typeface="Cambria" pitchFamily="18" charset="0"/>
              </a:rPr>
              <a:t>Синова</a:t>
            </a:r>
            <a:r>
              <a:rPr lang="ru-RU" dirty="0">
                <a:latin typeface="Cambria" pitchFamily="18" charset="0"/>
              </a:rPr>
              <a:t> «Герб, гимн, влаг России». СПБ.; Издательский Дом  «Литера», 2007 год. – 96 с.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Т. В. «Государственные символы России. Герб. Флаг. Гимн.» Волгоград; Учитель,2007 год – 70с.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О. Д. Ушакова «Стихи, пословицы и поговорки о Родине» СПБ.; Издательский Дом  «Литера», 2007 год. – 64 с.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Л.Б. Дерягина «Моя Родина Россия:. Рассказы о гимне, флаге, гербе, столице и Президенте:».СПб..; Издательский дом «Литера», 2007 год – 32с.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С. Т. Романовский «Родина» Издательство «Детская литература» 1990г. – 222  с.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М.И. Горчаков «Атлас Мира». Москва; ОЛМА – Пресс </a:t>
            </a:r>
            <a:r>
              <a:rPr lang="ru-RU" dirty="0" err="1">
                <a:latin typeface="Cambria" pitchFamily="18" charset="0"/>
              </a:rPr>
              <a:t>Экслимбрис</a:t>
            </a:r>
            <a:r>
              <a:rPr lang="ru-RU" dirty="0">
                <a:latin typeface="Cambria" pitchFamily="18" charset="0"/>
              </a:rPr>
              <a:t>, 2003 год -111с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Cambria" pitchFamily="18" charset="0"/>
              </a:rPr>
              <a:t> сайт «Флаги стран мира» адрес: </a:t>
            </a:r>
            <a:r>
              <a:rPr lang="en-US" dirty="0">
                <a:latin typeface="Cambria" pitchFamily="18" charset="0"/>
              </a:rPr>
              <a:t>http://flags.ucoz.ru/</a:t>
            </a:r>
            <a:r>
              <a:rPr lang="ru-RU" dirty="0">
                <a:latin typeface="Cambria" pitchFamily="18" charset="0"/>
              </a:rPr>
              <a:t> </a:t>
            </a:r>
          </a:p>
        </p:txBody>
      </p:sp>
      <p:pic>
        <p:nvPicPr>
          <p:cNvPr id="17412" name="Picture 2" descr="J:\ФОТОГРАФИИ\Новая папка\IMG_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511" y="332656"/>
            <a:ext cx="1919937" cy="14402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58888" y="620713"/>
            <a:ext cx="6697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       </a:t>
            </a:r>
            <a:endParaRPr lang="ru-RU"/>
          </a:p>
        </p:txBody>
      </p:sp>
      <p:pic>
        <p:nvPicPr>
          <p:cNvPr id="18435" name="Picture 3" descr="J:\Изображение 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885" y="620687"/>
            <a:ext cx="2356265" cy="31416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8436" name="Picture 2" descr="J:\Изображение 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322368" cy="30955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619250" y="1412875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СПАСИБО</a:t>
            </a:r>
            <a:endParaRPr lang="en-US" sz="2800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708400" y="2852738"/>
            <a:ext cx="136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ЗА</a:t>
            </a:r>
            <a:endParaRPr lang="en-US" sz="2800"/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5076825" y="4508500"/>
            <a:ext cx="273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ВНИМАНИЕ.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684213" y="692150"/>
            <a:ext cx="75596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63513">
              <a:tabLst>
                <a:tab pos="457200" algn="l"/>
              </a:tabLst>
            </a:pPr>
            <a:r>
              <a:rPr lang="en-US" sz="2400" i="1" dirty="0" err="1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400" i="1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Воспитание патриотических чувств – любви к Родине, уважение к символам страны.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происхождении </a:t>
            </a:r>
            <a:r>
              <a:rPr lang="ru-RU" sz="2000" dirty="0" smtClean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флага.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Воспитание эстетического отношения к цветам российского флага и знакомство с их символическим значением.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Обогащение словарного запаса детей (стяг, знамя, древко, полотнище).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tabLst>
                <a:tab pos="457200" algn="l"/>
              </a:tabLst>
            </a:pPr>
            <a:endParaRPr lang="ru-RU" dirty="0">
              <a:solidFill>
                <a:srgbClr val="282828"/>
              </a:solidFill>
              <a:latin typeface="Tahoma" pitchFamily="34" charset="0"/>
              <a:cs typeface="Times New Roman" pitchFamily="18" charset="0"/>
            </a:endParaRPr>
          </a:p>
          <a:p>
            <a:pPr indent="163513" eaLnBrk="0" hangingPunct="0">
              <a:tabLst>
                <a:tab pos="457200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lexei\AppData\Local\Microsoft\Windows\Temporary Internet Files\Content.IE5\15ROTJ8I\MC9004263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212976"/>
            <a:ext cx="1945421" cy="119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4005263"/>
            <a:ext cx="76327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63513" eaLnBrk="0" hangingPunct="0">
              <a:tabLst>
                <a:tab pos="457200" algn="l"/>
              </a:tabLst>
            </a:pPr>
            <a:r>
              <a:rPr lang="en-US" sz="2000" i="1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en-US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Карта России</a:t>
            </a:r>
            <a:r>
              <a:rPr lang="ru-RU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, Атлас Мира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Российский  флаг, иллюстрации с изображением флага России,…;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Древко, ветки, ленточки для изготовления стяга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По количеству детей – полоски бумаги красного, синего, белого цвета, карандаши, листы бумаги</a:t>
            </a:r>
          </a:p>
          <a:p>
            <a:pPr indent="163513" eaLnBrk="0" hangingPunct="0">
              <a:buFontTx/>
              <a:buChar char="•"/>
              <a:tabLst>
                <a:tab pos="457200" algn="l"/>
              </a:tabLst>
            </a:pPr>
            <a:r>
              <a:rPr lang="ru-RU">
                <a:solidFill>
                  <a:srgbClr val="282828"/>
                </a:solidFill>
                <a:latin typeface="Times New Roman" pitchFamily="18" charset="0"/>
                <a:cs typeface="Times New Roman" pitchFamily="18" charset="0"/>
              </a:rPr>
              <a:t>Настольные игры.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924300" y="260350"/>
            <a:ext cx="44640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 i="1">
                <a:latin typeface="Cambria" pitchFamily="18" charset="0"/>
              </a:rPr>
              <a:t>Государственный флаг РФ представляет собой прямоугольное полотнище, состоящее из трех горизонтальных равновеликих полос: </a:t>
            </a:r>
          </a:p>
          <a:p>
            <a:r>
              <a:rPr lang="ru-RU" sz="2000" b="1" i="1">
                <a:latin typeface="Cambria" pitchFamily="18" charset="0"/>
              </a:rPr>
              <a:t>верхней – белого, </a:t>
            </a:r>
          </a:p>
          <a:p>
            <a:r>
              <a:rPr lang="ru-RU" sz="2000" b="1" i="1">
                <a:latin typeface="Cambria" pitchFamily="18" charset="0"/>
              </a:rPr>
              <a:t>средней – синего ,</a:t>
            </a:r>
          </a:p>
          <a:p>
            <a:r>
              <a:rPr lang="ru-RU" sz="2000" b="1" i="1">
                <a:latin typeface="Cambria" pitchFamily="18" charset="0"/>
              </a:rPr>
              <a:t>нижней – красного цвет</a:t>
            </a:r>
            <a:r>
              <a:rPr lang="ru-RU" sz="2000">
                <a:latin typeface="Cambria" pitchFamily="18" charset="0"/>
              </a:rPr>
              <a:t>ов</a:t>
            </a:r>
            <a:endParaRPr lang="en-US" sz="2000">
              <a:latin typeface="Perpetua" pitchFamily="18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900113" y="3213100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Times New Roman" pitchFamily="18" charset="0"/>
              </a:rPr>
              <a:t>Цветам российского флага приписывается множество символических значений. В настоящее время не существует официального толкования цветов Государственно флага </a:t>
            </a:r>
            <a:br>
              <a:rPr lang="ru-RU" b="1">
                <a:cs typeface="Times New Roman" pitchFamily="18" charset="0"/>
              </a:rPr>
            </a:br>
            <a:r>
              <a:rPr lang="ru-RU" b="1">
                <a:cs typeface="Times New Roman" pitchFamily="18" charset="0"/>
              </a:rPr>
              <a:t>Российской Федерации.</a:t>
            </a:r>
            <a:endParaRPr lang="en-US">
              <a:latin typeface="Perpetua" pitchFamily="18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187450" y="4724400"/>
            <a:ext cx="73453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синий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цвет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— верность, честность, безупречность и целомудрие;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 красный цвет — мужество, смелость,  любовь;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 белый цвет — благородство и  откровенность;</a:t>
            </a:r>
            <a:endParaRPr lang="ru-RU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dirty="0">
              <a:latin typeface="Perpetu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7" name="Picture 4" descr="http://im2-tub.yandex.net/i?id=210962146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690380" cy="1800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280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</a:rPr>
              <a:t>Педагогические методы и средства,</a:t>
            </a:r>
            <a:r>
              <a:rPr lang="en-US" sz="2400">
                <a:latin typeface="Perpetua" pitchFamily="18" charset="0"/>
              </a:rPr>
              <a:t> </a:t>
            </a:r>
            <a:r>
              <a:rPr lang="ru-RU" sz="2400">
                <a:latin typeface="Cambria" pitchFamily="18" charset="0"/>
              </a:rPr>
              <a:t>используемые в процессе знакомства детей с флагом</a:t>
            </a:r>
            <a:endParaRPr lang="en-US" sz="2400">
              <a:latin typeface="Perpetua" pitchFamily="18" charset="0"/>
            </a:endParaRPr>
          </a:p>
          <a:p>
            <a:r>
              <a:rPr lang="ru-RU" sz="2400" i="1">
                <a:latin typeface="Times New Roman" pitchFamily="18" charset="0"/>
                <a:cs typeface="Times New Roman" pitchFamily="18" charset="0"/>
              </a:rPr>
              <a:t>1. Методы, повышающие познавательную активность дошкольников</a:t>
            </a:r>
            <a:r>
              <a:rPr lang="ru-RU" i="1">
                <a:latin typeface="Cambria" pitchFamily="18" charset="0"/>
              </a:rPr>
              <a:t>:</a:t>
            </a:r>
            <a:endParaRPr lang="en-US">
              <a:latin typeface="Perpet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метод сравнения </a:t>
            </a: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элементарный анализ </a:t>
            </a: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метод моделирования и конструирования </a:t>
            </a:r>
          </a:p>
          <a:p>
            <a:pPr>
              <a:buFont typeface="Wingdings" pitchFamily="2" charset="2"/>
              <a:buChar char="§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вопросов – постановка вопросов детям; воспитание умения и потребности задавать вопросы, грамотно и четко их формулировать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метод повторения – важнейший дидактический принцип, без применения которого не будет прочности знаний в воспитании чувств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решение логических задач </a:t>
            </a:r>
          </a:p>
          <a:p>
            <a:endParaRPr lang="en-US">
              <a:latin typeface="Perpetua" pitchFamily="18" charset="0"/>
            </a:endParaRPr>
          </a:p>
          <a:p>
            <a:endParaRPr lang="en-US">
              <a:latin typeface="Perpetua" pitchFamily="18" charset="0"/>
            </a:endParaRPr>
          </a:p>
        </p:txBody>
      </p:sp>
      <p:pic>
        <p:nvPicPr>
          <p:cNvPr id="9219" name="Picture 2" descr="J:\фото\22 августа День флага в детсаду\IMGP6672.JPG"/>
          <p:cNvPicPr>
            <a:picLocks noChangeAspect="1" noChangeArrowheads="1"/>
          </p:cNvPicPr>
          <p:nvPr/>
        </p:nvPicPr>
        <p:blipFill>
          <a:blip r:embed="rId2" cstate="print"/>
          <a:srcRect l="9445" r="6180"/>
          <a:stretch>
            <a:fillRect/>
          </a:stretch>
        </p:blipFill>
        <p:spPr bwMode="auto">
          <a:xfrm>
            <a:off x="5220072" y="4758579"/>
            <a:ext cx="2449140" cy="180573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20" name="Picture 4" descr="J:\фото\22 августа День флага в детсаду\IMGP6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95384"/>
            <a:ext cx="2592710" cy="173559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539750" y="476250"/>
            <a:ext cx="65532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Cambria" pitchFamily="18" charset="0"/>
              </a:rPr>
              <a:t>2.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Методы, направленные на повышение эмоциональной активности детей при усвоении знаний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игровые приемы – повышают качество усвоения познавательного материала и способствуют закреплению чувств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сюрпризные моменты и элементы новизны – эмоционально настраивают ребенка на познание, обостряют желание ребенка разгадать секрет или просто порадоваться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http://cs9253.vkontakte.ru/u13453464/101046214/x_d49609fe.jpg"/>
          <p:cNvPicPr>
            <a:picLocks noChangeAspect="1" noChangeArrowheads="1"/>
          </p:cNvPicPr>
          <p:nvPr/>
        </p:nvPicPr>
        <p:blipFill>
          <a:blip r:embed="rId2" cstate="print"/>
          <a:srcRect l="11272" t="2505"/>
          <a:stretch>
            <a:fillRect/>
          </a:stretch>
        </p:blipFill>
        <p:spPr bwMode="auto">
          <a:xfrm>
            <a:off x="5580112" y="3979730"/>
            <a:ext cx="2603155" cy="21452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44" name="Picture 5" descr="J:\фото\масленица\IMG_9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2808312" cy="2104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627313" y="333375"/>
            <a:ext cx="597693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Cambria" pitchFamily="18" charset="0"/>
              </a:rPr>
              <a:t>3.Методы и приемы, способствующие установлению связи между разными видами деятельности:</a:t>
            </a:r>
            <a:endParaRPr lang="en-US" sz="2400" dirty="0">
              <a:latin typeface="Perpetua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прием предложения и обучения способу – воспитатель не только эмоционально рассказывает об изобретении человека, но и должен вызвать желание у детей самим попробовать свои силы в изобретательстве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еседа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связующим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звеном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J:\фото\22 августа День флага в детсаду\IMGP6665.JPG"/>
          <p:cNvPicPr>
            <a:picLocks noChangeAspect="1" noChangeArrowheads="1"/>
          </p:cNvPicPr>
          <p:nvPr/>
        </p:nvPicPr>
        <p:blipFill>
          <a:blip r:embed="rId2" cstate="print"/>
          <a:srcRect l="38913" t="7262" r="20671" b="23898"/>
          <a:stretch>
            <a:fillRect/>
          </a:stretch>
        </p:blipFill>
        <p:spPr bwMode="auto">
          <a:xfrm>
            <a:off x="6084168" y="3861048"/>
            <a:ext cx="1872208" cy="24545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1268" name="Picture 3" descr="J:\фото\22 августа День флага в детсаду\IMGP6667.JPG"/>
          <p:cNvPicPr>
            <a:picLocks noChangeAspect="1" noChangeArrowheads="1"/>
          </p:cNvPicPr>
          <p:nvPr/>
        </p:nvPicPr>
        <p:blipFill>
          <a:blip r:embed="rId3" cstate="print"/>
          <a:srcRect t="6020"/>
          <a:stretch>
            <a:fillRect/>
          </a:stretch>
        </p:blipFill>
        <p:spPr bwMode="auto">
          <a:xfrm>
            <a:off x="422622" y="620688"/>
            <a:ext cx="1894412" cy="28801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1269" name="Picture 4" descr="J:\фото\22 августа День флага в детсаду\IMGP6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05064"/>
            <a:ext cx="3553464" cy="23762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Perpetua" pitchFamily="18" charset="0"/>
            </a:endParaRPr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4. Методы коррекции и уточнения: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повторения, упражнения, наблюдения – позволяет выяснить, что и как поняли дети в содержании сообщаемых им знаний, и помочь в правильном понимании этих знаний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метод обобщенного ответа на вопрос: индивидуальная беседа, сравнительный анализ, оценка, разъяснение, совместный поиск выхода из ситуации, обсуждение способа действия.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Perpetua" pitchFamily="18" charset="0"/>
              </a:rPr>
              <a:t> </a:t>
            </a:r>
          </a:p>
          <a:p>
            <a:endParaRPr lang="en-US">
              <a:latin typeface="Perpetua" pitchFamily="18" charset="0"/>
            </a:endParaRPr>
          </a:p>
        </p:txBody>
      </p:sp>
      <p:pic>
        <p:nvPicPr>
          <p:cNvPr id="12291" name="Picture 2" descr="G:\x_04fdc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200" y="3212976"/>
            <a:ext cx="2319419" cy="3092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2292" name="Picture 5" descr="J:\фото\22 августа День флага в детсаду\IMGP6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3436367" cy="22997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2293" name="Picture 6" descr="J:\фото\22 августа День флага в детсаду\IMGP6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2112382" cy="3155380"/>
          </a:xfrm>
          <a:prstGeom prst="rect">
            <a:avLst/>
          </a:prstGeom>
          <a:ln>
            <a:headEnd/>
            <a:tailEnd/>
          </a:ln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фото\день флага\IMG_3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2160587" cy="2879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15" name="Picture 3" descr="J:\фото\день флага\IMG_3885.jpg"/>
          <p:cNvPicPr>
            <a:picLocks noChangeAspect="1" noChangeArrowheads="1"/>
          </p:cNvPicPr>
          <p:nvPr/>
        </p:nvPicPr>
        <p:blipFill>
          <a:blip r:embed="rId3" cstate="print"/>
          <a:srcRect l="15440" t="20589" r="18382" b="8824"/>
          <a:stretch>
            <a:fillRect/>
          </a:stretch>
        </p:blipFill>
        <p:spPr bwMode="auto">
          <a:xfrm>
            <a:off x="6228184" y="1253582"/>
            <a:ext cx="2448793" cy="19593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16" name="Picture 4" descr="J:\фото\день флага\IMG_3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96975"/>
            <a:ext cx="2616200" cy="1962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17" name="Picture 4" descr="J:\Изображение 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05064"/>
            <a:ext cx="2808312" cy="21076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318" name="Picture 2" descr="J:\ФОТОГРАФИИ\Новая папка\IMG_29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005263"/>
            <a:ext cx="2807791" cy="21058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фото\22 августа День флага в детсаду\IMGP6682.JPG"/>
          <p:cNvPicPr>
            <a:picLocks noChangeAspect="1" noChangeArrowheads="1"/>
          </p:cNvPicPr>
          <p:nvPr/>
        </p:nvPicPr>
        <p:blipFill>
          <a:blip r:embed="rId2" cstate="print"/>
          <a:srcRect l="5113" r="16925"/>
          <a:stretch>
            <a:fillRect/>
          </a:stretch>
        </p:blipFill>
        <p:spPr bwMode="auto">
          <a:xfrm>
            <a:off x="323528" y="476672"/>
            <a:ext cx="3313113" cy="284321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4339" name="Picture 3" descr="J:\фото\22 августа День флага в детсаду\IMGP6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927035" cy="262966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4340" name="Picture 1" descr="J:\ФОТОГРАФИИ\Новая папка\IMG_2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789363"/>
            <a:ext cx="3527425" cy="263683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4341" name="Picture 7" descr="J:\фото\22 августа День флага в детсаду\IMGP6701.JPG"/>
          <p:cNvPicPr>
            <a:picLocks noChangeAspect="1" noChangeArrowheads="1"/>
          </p:cNvPicPr>
          <p:nvPr/>
        </p:nvPicPr>
        <p:blipFill>
          <a:blip r:embed="rId5" cstate="print"/>
          <a:srcRect l="13222" r="12404" b="4770"/>
          <a:stretch>
            <a:fillRect/>
          </a:stretch>
        </p:blipFill>
        <p:spPr bwMode="auto">
          <a:xfrm>
            <a:off x="5220073" y="456520"/>
            <a:ext cx="3384376" cy="290089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4342" name="Picture 7" descr="J:\фото\день флага\IMG_38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628775"/>
            <a:ext cx="3360738" cy="252095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858</TotalTime>
  <Words>668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Alexei</dc:creator>
  <cp:lastModifiedBy>Alexei</cp:lastModifiedBy>
  <cp:revision>83</cp:revision>
  <dcterms:created xsi:type="dcterms:W3CDTF">2011-01-29T15:21:10Z</dcterms:created>
  <dcterms:modified xsi:type="dcterms:W3CDTF">2011-09-23T16:42:08Z</dcterms:modified>
  <cp:contentStatus/>
</cp:coreProperties>
</file>