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73" r:id="rId4"/>
    <p:sldId id="260" r:id="rId5"/>
    <p:sldId id="261" r:id="rId6"/>
    <p:sldId id="274" r:id="rId7"/>
    <p:sldId id="275" r:id="rId8"/>
    <p:sldId id="27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2" d="100"/>
          <a:sy n="62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8827-49EF-4D3D-AA00-9FF44A6CA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4F4A-7C7C-4524-96A6-AD21882ED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B646-F514-423C-A7B5-F497156B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8C89-BA50-454C-86EC-082ADC27B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BFCE-94F3-43C5-94BA-2D3E35A4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FF64-F379-4CB2-A3AE-927F56D7A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FEE1-3FB8-46AA-8E3F-7DB93E46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2A103-5FC8-4DE9-85C4-1780EE7F7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2314-3232-4E90-B359-92748EFBE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E1A3-BE3A-4AE5-A058-5997E03AC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6434-9297-4E2F-9A5A-0971F7E0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1CD50-CE0E-41DF-95FC-9CE12745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B19474-4360-4AD3-8E1A-4CE1B0DB7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8875"/>
            <a:ext cx="8316913" cy="1714500"/>
          </a:xfrm>
        </p:spPr>
        <p:txBody>
          <a:bodyPr/>
          <a:lstStyle/>
          <a:p>
            <a:pPr eaLnBrk="1" hangingPunct="1"/>
            <a:r>
              <a:rPr lang="ru-RU" sz="4000" dirty="0" err="1" smtClean="0"/>
              <a:t>Здоровьесберегающие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технологии в  развитии </a:t>
            </a:r>
            <a:br>
              <a:rPr lang="ru-RU" sz="4000" dirty="0" smtClean="0"/>
            </a:br>
            <a:r>
              <a:rPr lang="ru-RU" sz="4000" dirty="0" smtClean="0"/>
              <a:t>мелкой моторики детей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928938" y="428625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ГБДОУ </a:t>
            </a:r>
            <a:r>
              <a:rPr lang="ru-RU" sz="2000" dirty="0"/>
              <a:t>«Детский сад № </a:t>
            </a:r>
            <a:r>
              <a:rPr lang="ru-RU" sz="2000" dirty="0" smtClean="0"/>
              <a:t>135»</a:t>
            </a:r>
            <a:endParaRPr lang="ru-RU" sz="2000" dirty="0"/>
          </a:p>
          <a:p>
            <a:r>
              <a:rPr lang="ru-RU" sz="2000" dirty="0"/>
              <a:t>г. </a:t>
            </a:r>
            <a:r>
              <a:rPr lang="ru-RU" sz="2000" dirty="0" smtClean="0"/>
              <a:t>Санкт - Петербург</a:t>
            </a:r>
            <a:endParaRPr lang="ru-RU" sz="2000" dirty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6429375" y="5643563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Учитель – логопед:</a:t>
            </a:r>
          </a:p>
          <a:p>
            <a:r>
              <a:rPr lang="ru-RU" sz="2000" dirty="0" smtClean="0"/>
              <a:t>Васянина Е.Л.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Rot="1" noChangeArrowheads="1"/>
          </p:cNvSpPr>
          <p:nvPr/>
        </p:nvSpPr>
        <p:spPr bwMode="auto">
          <a:xfrm>
            <a:off x="468313" y="332656"/>
            <a:ext cx="75600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Собираем дорожки из пуговиц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768752" cy="41044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i="1" u="sng" smtClean="0"/>
          </a:p>
          <a:p>
            <a:pPr algn="ctr" eaLnBrk="1" hangingPunct="1">
              <a:buFontTx/>
              <a:buNone/>
            </a:pPr>
            <a:endParaRPr lang="ru-RU" b="1" i="1" u="sng" smtClean="0"/>
          </a:p>
          <a:p>
            <a:pPr algn="ctr" eaLnBrk="1" hangingPunct="1">
              <a:buFontTx/>
              <a:buNone/>
            </a:pPr>
            <a:endParaRPr lang="ru-RU" b="1" i="1" u="sng" smtClean="0"/>
          </a:p>
          <a:p>
            <a:pPr algn="ctr" eaLnBrk="1" hangingPunct="1">
              <a:buFontTx/>
              <a:buNone/>
            </a:pPr>
            <a:r>
              <a:rPr lang="ru-RU" b="1" i="1" u="sng" smtClean="0"/>
              <a:t>Здоровьесберегающие технологии</a:t>
            </a:r>
            <a:r>
              <a:rPr lang="ru-RU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– это система, создающая максимально возможные условия для сохранения, укрепления и развития духовного, эмоционального и физического здоровья всех субъектов образовательного процесса.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00600" cy="108012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ru-RU" sz="2000" b="1" dirty="0"/>
              <a:t>1)Сохранять и укреплять физическое и психическое здоровье.</a:t>
            </a:r>
          </a:p>
          <a:p>
            <a:r>
              <a:rPr lang="ru-RU" sz="2000" b="1" dirty="0"/>
              <a:t>2) Создавать условия, обеспечивающие эмоциональное благополучие каждого дошкольника.</a:t>
            </a:r>
          </a:p>
          <a:p>
            <a:r>
              <a:rPr lang="ru-RU" sz="2000" b="1" dirty="0"/>
              <a:t>3) Повышать адаптивные возможности детского организма (активизировать защитные свойства, устойчивость к заболеваниям).</a:t>
            </a:r>
          </a:p>
          <a:p>
            <a:r>
              <a:rPr lang="ru-RU" sz="2000" b="1" dirty="0"/>
              <a:t>4) Развивать точные, </a:t>
            </a:r>
            <a:r>
              <a:rPr lang="ru-RU" sz="2000" b="1" dirty="0" smtClean="0"/>
              <a:t>сложно координированные </a:t>
            </a:r>
            <a:r>
              <a:rPr lang="ru-RU" sz="2000" b="1" dirty="0"/>
              <a:t>движения руки .</a:t>
            </a:r>
          </a:p>
          <a:p>
            <a:r>
              <a:rPr lang="ru-RU" sz="2000" b="1" dirty="0"/>
              <a:t>5) Развивать речь детей.</a:t>
            </a:r>
          </a:p>
          <a:p>
            <a:r>
              <a:rPr lang="ru-RU" sz="2000" b="1" dirty="0"/>
              <a:t>6) Развивать внимание, воображение, память, мышление детей.</a:t>
            </a:r>
          </a:p>
          <a:p>
            <a:r>
              <a:rPr lang="ru-RU" sz="2000" b="1" dirty="0"/>
              <a:t>7) Обогащать словарь детей за счёт разучивания новых пальчиковых игр, расширять знания детей по основным лексическим темам.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524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5"/>
          <p:cNvGrpSpPr>
            <a:grpSpLocks/>
          </p:cNvGrpSpPr>
          <p:nvPr/>
        </p:nvGrpSpPr>
        <p:grpSpPr bwMode="auto">
          <a:xfrm>
            <a:off x="900113" y="404813"/>
            <a:ext cx="7488237" cy="5259387"/>
            <a:chOff x="567" y="255"/>
            <a:chExt cx="4717" cy="3313"/>
          </a:xfrm>
        </p:grpSpPr>
        <p:sp>
          <p:nvSpPr>
            <p:cNvPr id="7171" name="Text Box 42"/>
            <p:cNvSpPr txBox="1">
              <a:spLocks noChangeArrowheads="1"/>
            </p:cNvSpPr>
            <p:nvPr/>
          </p:nvSpPr>
          <p:spPr bwMode="auto">
            <a:xfrm>
              <a:off x="2245" y="1706"/>
              <a:ext cx="1360" cy="59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 err="1">
                  <a:solidFill>
                    <a:schemeClr val="tx1"/>
                  </a:solidFill>
                  <a:latin typeface="Arial" charset="0"/>
                </a:rPr>
                <a:t>Здоровьесбере-гающие</a:t>
              </a:r>
              <a:r>
                <a:rPr lang="ru-RU" sz="1800" dirty="0">
                  <a:solidFill>
                    <a:schemeClr val="tx1"/>
                  </a:solidFill>
                  <a:latin typeface="Arial" charset="0"/>
                </a:rPr>
                <a:t> технологии</a:t>
              </a:r>
            </a:p>
          </p:txBody>
        </p:sp>
        <p:sp>
          <p:nvSpPr>
            <p:cNvPr id="7172" name="Text Box 43"/>
            <p:cNvSpPr txBox="1">
              <a:spLocks noChangeArrowheads="1"/>
            </p:cNvSpPr>
            <p:nvPr/>
          </p:nvSpPr>
          <p:spPr bwMode="auto">
            <a:xfrm>
              <a:off x="2245" y="3158"/>
              <a:ext cx="1360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>
                  <a:solidFill>
                    <a:schemeClr val="tx1"/>
                  </a:solidFill>
                  <a:latin typeface="Arial" charset="0"/>
                </a:rPr>
                <a:t>Дыхательная гимнастика</a:t>
              </a:r>
            </a:p>
          </p:txBody>
        </p:sp>
        <p:sp>
          <p:nvSpPr>
            <p:cNvPr id="7173" name="Text Box 45"/>
            <p:cNvSpPr txBox="1">
              <a:spLocks noChangeArrowheads="1"/>
            </p:cNvSpPr>
            <p:nvPr/>
          </p:nvSpPr>
          <p:spPr bwMode="auto">
            <a:xfrm>
              <a:off x="2245" y="255"/>
              <a:ext cx="1360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>
                  <a:solidFill>
                    <a:schemeClr val="tx1"/>
                  </a:solidFill>
                  <a:latin typeface="Arial" charset="0"/>
                </a:rPr>
                <a:t>Развитие мелкой моторики пальцев рук</a:t>
              </a:r>
            </a:p>
          </p:txBody>
        </p:sp>
        <p:sp>
          <p:nvSpPr>
            <p:cNvPr id="7174" name="Text Box 46"/>
            <p:cNvSpPr txBox="1">
              <a:spLocks noChangeArrowheads="1"/>
            </p:cNvSpPr>
            <p:nvPr/>
          </p:nvSpPr>
          <p:spPr bwMode="auto">
            <a:xfrm>
              <a:off x="3923" y="3158"/>
              <a:ext cx="136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chemeClr val="tx1"/>
                  </a:solidFill>
                  <a:latin typeface="Arial" charset="0"/>
                </a:rPr>
                <a:t>Артикуляционная гимнастика</a:t>
              </a:r>
            </a:p>
          </p:txBody>
        </p:sp>
        <p:sp>
          <p:nvSpPr>
            <p:cNvPr id="7175" name="Text Box 47"/>
            <p:cNvSpPr txBox="1">
              <a:spLocks noChangeArrowheads="1"/>
            </p:cNvSpPr>
            <p:nvPr/>
          </p:nvSpPr>
          <p:spPr bwMode="auto">
            <a:xfrm>
              <a:off x="567" y="1525"/>
              <a:ext cx="1361" cy="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chemeClr val="tx1"/>
                  </a:solidFill>
                  <a:latin typeface="Arial" charset="0"/>
                </a:rPr>
                <a:t>Упражнения направленные на профилактику нарушения зрения</a:t>
              </a:r>
            </a:p>
          </p:txBody>
        </p:sp>
        <p:sp>
          <p:nvSpPr>
            <p:cNvPr id="7176" name="Text Box 49"/>
            <p:cNvSpPr txBox="1">
              <a:spLocks noChangeArrowheads="1"/>
            </p:cNvSpPr>
            <p:nvPr/>
          </p:nvSpPr>
          <p:spPr bwMode="auto">
            <a:xfrm>
              <a:off x="3923" y="436"/>
              <a:ext cx="136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>
                  <a:solidFill>
                    <a:schemeClr val="tx1"/>
                  </a:solidFill>
                  <a:latin typeface="Arial" charset="0"/>
                </a:rPr>
                <a:t>Массаж и самомассаж</a:t>
              </a:r>
            </a:p>
          </p:txBody>
        </p:sp>
        <p:sp>
          <p:nvSpPr>
            <p:cNvPr id="7178" name="Text Box 51"/>
            <p:cNvSpPr txBox="1">
              <a:spLocks noChangeArrowheads="1"/>
            </p:cNvSpPr>
            <p:nvPr/>
          </p:nvSpPr>
          <p:spPr bwMode="auto">
            <a:xfrm>
              <a:off x="567" y="618"/>
              <a:ext cx="136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chemeClr val="tx1"/>
                  </a:solidFill>
                  <a:latin typeface="Arial" charset="0"/>
                </a:rPr>
                <a:t>Физ. минутки</a:t>
              </a:r>
            </a:p>
          </p:txBody>
        </p:sp>
        <p:sp>
          <p:nvSpPr>
            <p:cNvPr id="7179" name="Text Box 52"/>
            <p:cNvSpPr txBox="1">
              <a:spLocks noChangeArrowheads="1"/>
            </p:cNvSpPr>
            <p:nvPr/>
          </p:nvSpPr>
          <p:spPr bwMode="auto">
            <a:xfrm>
              <a:off x="567" y="3158"/>
              <a:ext cx="1360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solidFill>
                    <a:schemeClr val="tx1"/>
                  </a:solidFill>
                  <a:latin typeface="Arial" charset="0"/>
                </a:rPr>
                <a:t>Мышечная релаксация</a:t>
              </a:r>
            </a:p>
          </p:txBody>
        </p:sp>
        <p:sp>
          <p:nvSpPr>
            <p:cNvPr id="7180" name="Text Box 53"/>
            <p:cNvSpPr txBox="1">
              <a:spLocks noChangeArrowheads="1"/>
            </p:cNvSpPr>
            <p:nvPr/>
          </p:nvSpPr>
          <p:spPr bwMode="auto">
            <a:xfrm>
              <a:off x="4105" y="1525"/>
              <a:ext cx="1088" cy="4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 err="1" smtClean="0">
                  <a:solidFill>
                    <a:schemeClr val="tx1"/>
                  </a:solidFill>
                  <a:latin typeface="Arial" charset="0"/>
                </a:rPr>
                <a:t>Логоритмика</a:t>
              </a:r>
              <a:endParaRPr lang="ru-RU" sz="1800" dirty="0" smtClean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ru-RU" sz="1800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81" name="Line 66"/>
            <p:cNvSpPr>
              <a:spLocks noChangeShapeType="1"/>
            </p:cNvSpPr>
            <p:nvPr/>
          </p:nvSpPr>
          <p:spPr bwMode="auto">
            <a:xfrm flipH="1" flipV="1">
              <a:off x="1247" y="845"/>
              <a:ext cx="998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Line 67"/>
            <p:cNvSpPr>
              <a:spLocks noChangeShapeType="1"/>
            </p:cNvSpPr>
            <p:nvPr/>
          </p:nvSpPr>
          <p:spPr bwMode="auto">
            <a:xfrm flipV="1">
              <a:off x="3606" y="845"/>
              <a:ext cx="998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Line 68"/>
            <p:cNvSpPr>
              <a:spLocks noChangeShapeType="1"/>
            </p:cNvSpPr>
            <p:nvPr/>
          </p:nvSpPr>
          <p:spPr bwMode="auto">
            <a:xfrm>
              <a:off x="3606" y="2296"/>
              <a:ext cx="998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69"/>
            <p:cNvSpPr>
              <a:spLocks noChangeShapeType="1"/>
            </p:cNvSpPr>
            <p:nvPr/>
          </p:nvSpPr>
          <p:spPr bwMode="auto">
            <a:xfrm flipH="1">
              <a:off x="1247" y="2296"/>
              <a:ext cx="998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71"/>
            <p:cNvSpPr>
              <a:spLocks noChangeShapeType="1"/>
            </p:cNvSpPr>
            <p:nvPr/>
          </p:nvSpPr>
          <p:spPr bwMode="auto">
            <a:xfrm>
              <a:off x="3606" y="1933"/>
              <a:ext cx="499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72"/>
            <p:cNvSpPr>
              <a:spLocks noChangeShapeType="1"/>
            </p:cNvSpPr>
            <p:nvPr/>
          </p:nvSpPr>
          <p:spPr bwMode="auto">
            <a:xfrm flipH="1">
              <a:off x="1927" y="197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73"/>
            <p:cNvSpPr>
              <a:spLocks noChangeShapeType="1"/>
            </p:cNvSpPr>
            <p:nvPr/>
          </p:nvSpPr>
          <p:spPr bwMode="auto">
            <a:xfrm>
              <a:off x="2925" y="2296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74"/>
            <p:cNvSpPr>
              <a:spLocks noChangeShapeType="1"/>
            </p:cNvSpPr>
            <p:nvPr/>
          </p:nvSpPr>
          <p:spPr bwMode="auto">
            <a:xfrm flipV="1">
              <a:off x="2925" y="845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Rot="1" noChangeArrowheads="1"/>
          </p:cNvSpPr>
          <p:nvPr/>
        </p:nvSpPr>
        <p:spPr bwMode="auto">
          <a:xfrm>
            <a:off x="1259632" y="360218"/>
            <a:ext cx="6480720" cy="134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/>
              <a:t>Развитие мелкой моторики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9709" y="1340768"/>
            <a:ext cx="7238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Большое влияние на укрепление здоровья ребенка оказывают игры и упражнения на развитие тонкой моторики детей. Известно, что истоки способностей и дарований детей – на кончиках их пальцев. Поэтому пальчиковые игры, по сути, трудно переоценить: они развивают ловкость и подвижность пальцев, а массаж активных точек положительно сказывается на самочувствии в целом и улучшает работу головного </a:t>
            </a:r>
            <a:r>
              <a:rPr lang="ru-RU" sz="2000" dirty="0" smtClean="0"/>
              <a:t>мозга. При планировании </a:t>
            </a:r>
            <a:r>
              <a:rPr lang="ru-RU" sz="2000" dirty="0"/>
              <a:t>работы над развитием руки придерживаюсь целого комплекса упражнений, в который входят: разнообразные </a:t>
            </a:r>
            <a:r>
              <a:rPr lang="ru-RU" sz="2000" dirty="0" smtClean="0"/>
              <a:t>пальчиковые игры и упражнения, обводка и штриховка, шнуровка; игры с прищепками, пуговицами, природным материалом; собирание бус; выкладывание палочек, а также широко использую приёмы оригами.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2241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Доказано: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2776"/>
            <a:ext cx="7702624" cy="4464496"/>
          </a:xfrm>
        </p:spPr>
        <p:txBody>
          <a:bodyPr/>
          <a:lstStyle/>
          <a:p>
            <a:r>
              <a:rPr lang="ru-RU" sz="2000" dirty="0"/>
              <a:t>	</a:t>
            </a:r>
            <a:r>
              <a:rPr lang="ru-RU" sz="2400" b="1" dirty="0"/>
              <a:t>Речевой и двигательный центры в головном мозге находятся рядом, и, развиваясь, стимулируют друг друга.</a:t>
            </a:r>
          </a:p>
          <a:p>
            <a:r>
              <a:rPr lang="ru-RU" sz="2400" b="1" dirty="0"/>
              <a:t>•	Уровень развития речи детей находится в прямой зависимости от степени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</a:t>
            </a:r>
            <a:r>
              <a:rPr lang="ru-RU" sz="2400" b="1" dirty="0"/>
              <a:t>мелкой мускулатуры пальцев.</a:t>
            </a:r>
          </a:p>
          <a:p>
            <a:r>
              <a:rPr lang="ru-RU" sz="2400" b="1" dirty="0"/>
              <a:t>•	Простые движения пальцев снимают усталость и напряжение.</a:t>
            </a:r>
          </a:p>
          <a:p>
            <a:r>
              <a:rPr lang="ru-RU" sz="2400" b="1" dirty="0"/>
              <a:t>•	Стимулирование </a:t>
            </a:r>
            <a:r>
              <a:rPr lang="ru-RU" sz="2400" b="1" dirty="0" err="1" smtClean="0"/>
              <a:t>акупунктурных</a:t>
            </a:r>
            <a:r>
              <a:rPr lang="ru-RU" sz="2400" b="1" dirty="0" smtClean="0"/>
              <a:t> </a:t>
            </a:r>
            <a:r>
              <a:rPr lang="ru-RU" sz="2400" b="1" dirty="0"/>
              <a:t>точек кистей рук оказывает оздоровительное воздействие на весь организм.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591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Игры с крупой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эти игры не только развивают мелкую моторику рук, это отличный способ помассировать пальцы, снять напряжение, улучшить глазомер.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336704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9127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99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00800" cy="1080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Волшебные дощечки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336704" cy="4248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69674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2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6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Rot="1" noChangeArrowheads="1"/>
          </p:cNvSpPr>
          <p:nvPr/>
        </p:nvSpPr>
        <p:spPr bwMode="auto">
          <a:xfrm>
            <a:off x="468313" y="836613"/>
            <a:ext cx="7848103" cy="7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600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643688" y="4429125"/>
            <a:ext cx="184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857750" y="3714750"/>
            <a:ext cx="4000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800" dirty="0" smtClean="0"/>
              <a:t>-.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62068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Собираем бусы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90129"/>
            <a:ext cx="6480720" cy="4631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90129"/>
            <a:ext cx="6552727" cy="44871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8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лкая моторика. - копия">
  <a:themeElements>
    <a:clrScheme name="fluffy_cloud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luffy_clou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luffy_cloud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ffy_cloud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ffy_cloud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ffy_cloud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ffy_clou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ffy_clou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ffy_clou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Мелкая моторика. - копия</Template>
  <TotalTime>0</TotalTime>
  <Words>286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Мелкая моторика. - копия</vt:lpstr>
      <vt:lpstr>Здоровьесберегающие  технологии в  развитии  мелкой моторики детей</vt:lpstr>
      <vt:lpstr>Презентация PowerPoint</vt:lpstr>
      <vt:lpstr>Задачи</vt:lpstr>
      <vt:lpstr>Презентация PowerPoint</vt:lpstr>
      <vt:lpstr>Презентация PowerPoint</vt:lpstr>
      <vt:lpstr>Доказано:</vt:lpstr>
      <vt:lpstr>Игры с крупой эти игры не только развивают мелкую моторику рук, это отличный способ помассировать пальцы, снять напряжение, улучшить глазомер.</vt:lpstr>
      <vt:lpstr>Волшебные дощечки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 технологии в  развитии  мелкой моторики детей</dc:title>
  <dc:creator>КАТЯ</dc:creator>
  <cp:lastModifiedBy>КАТЯ</cp:lastModifiedBy>
  <cp:revision>1</cp:revision>
  <dcterms:created xsi:type="dcterms:W3CDTF">2013-11-25T19:05:39Z</dcterms:created>
  <dcterms:modified xsi:type="dcterms:W3CDTF">2013-11-25T19:06:35Z</dcterms:modified>
</cp:coreProperties>
</file>