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8" r:id="rId3"/>
    <p:sldId id="258" r:id="rId4"/>
    <p:sldId id="259" r:id="rId5"/>
    <p:sldId id="261" r:id="rId6"/>
    <p:sldId id="260" r:id="rId7"/>
    <p:sldId id="257" r:id="rId8"/>
    <p:sldId id="287" r:id="rId9"/>
    <p:sldId id="289" r:id="rId10"/>
    <p:sldId id="271" r:id="rId11"/>
    <p:sldId id="272" r:id="rId12"/>
    <p:sldId id="277" r:id="rId13"/>
    <p:sldId id="278" r:id="rId14"/>
    <p:sldId id="275" r:id="rId15"/>
    <p:sldId id="266" r:id="rId16"/>
    <p:sldId id="263" r:id="rId17"/>
    <p:sldId id="265" r:id="rId18"/>
    <p:sldId id="281" r:id="rId19"/>
    <p:sldId id="280" r:id="rId20"/>
    <p:sldId id="283" r:id="rId21"/>
    <p:sldId id="279" r:id="rId22"/>
    <p:sldId id="284" r:id="rId23"/>
    <p:sldId id="285" r:id="rId24"/>
    <p:sldId id="282" r:id="rId25"/>
    <p:sldId id="286" r:id="rId26"/>
    <p:sldId id="267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рабочие материалы\Рамки\120_ramki\1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 r="50056"/>
          <a:stretch>
            <a:fillRect/>
          </a:stretch>
        </p:blipFill>
        <p:spPr bwMode="auto">
          <a:xfrm>
            <a:off x="1187450" y="2276475"/>
            <a:ext cx="2095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Grp="1"/>
          </p:cNvSpPr>
          <p:nvPr>
            <p:ph sz="quarter" idx="13"/>
          </p:nvPr>
        </p:nvSpPr>
        <p:spPr>
          <a:xfrm>
            <a:off x="-180975" y="3151188"/>
            <a:ext cx="8229600" cy="4525962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Мазур Татьяна Сергеевна,</a:t>
            </a:r>
          </a:p>
          <a:p>
            <a:pPr algn="r"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воспитатель,</a:t>
            </a:r>
          </a:p>
          <a:p>
            <a:pPr algn="r"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 квалификационная категория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Департамент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Образования г. Братск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Муниципальное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Бюджетное Дошкольное Образовательное Учреждение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                               «Центр Развития Ребенка – Д./С №9»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«Солнечный город»</a:t>
            </a:r>
          </a:p>
        </p:txBody>
      </p:sp>
    </p:spTree>
    <p:extLst>
      <p:ext uri="{BB962C8B-B14F-4D97-AF65-F5344CB8AC3E}">
        <p14:creationId xmlns:p14="http://schemas.microsoft.com/office/powerpoint/2010/main" val="2293734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017.radikal.ru/i416/1112/a5/4a8e115faa70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64704"/>
            <a:ext cx="3744415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572000" y="908720"/>
            <a:ext cx="43394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Величание для мальчика:</a:t>
            </a:r>
            <a:b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Мой сыночек, мой дружочек,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Мой сиреневый цветочек,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Молодец да удалец,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волосах твоих венец.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Храбрый , смелый богатырь,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Ты добро приносишь в мир.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017.radikal.ru/i402/1112/3f/38a40a3f5594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3960440" cy="4387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355976" y="404664"/>
            <a:ext cx="43204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Величание для девочки:</a:t>
            </a:r>
            <a:r>
              <a:rPr lang="ru-RU" sz="3200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Моя девочка – прелестница,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Мастерица и кудесница!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Зорькой алой умывалась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с рассветом просыпалась</a:t>
            </a:r>
            <a:r>
              <a:rPr lang="ru-RU" sz="2800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Маме с солнцем улыбнулась-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Лучики лица коснулись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Пестушки для девочек: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Дочка, маму слушайся!   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Как у доченьки моей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Ворох золотых кудрей!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Как у ласточки моей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Речи плавные как ручей!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очах – озера синь,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стан будто у осин!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Она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прытка словно лань,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душа – цветущий май!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Радость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–доченька моя.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vasi.net/uploads/podbor/Russkaya%20matreshka/thumbs/126848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67555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38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Пестушки для мальчиков: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Еду-еду к бабе ,к деду      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лошадке в красной шапке.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 ровной дорожке,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старом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лопаточке…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Токи-токи-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тошки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 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Кую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кую ножки. 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Ножки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 Антошки 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Едут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 дорожке, 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Дорожка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кривая, 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Ни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конца, ни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края…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s017.radikal.ru/i404/1112/5c/bfc8d41f11bb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24" y="260648"/>
            <a:ext cx="3312368" cy="413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95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ПИМОНЕНКО Николай - Вечереет. 200 русских живописц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552728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Художник Федот Васильевич Сычков (1887-1958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7"/>
            <a:ext cx="6264696" cy="508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ics.livejournal.com/anastgal/pic/0074f0z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400600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5265204" y="548680"/>
            <a:ext cx="33392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 … Будем рано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разбужать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на работку посылать,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работу на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таку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да на веселую страду,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Будем сено косить, да будем в кучки носить.»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Будешь большой,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Будешь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рыбку ловить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Тетерку ловить,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Будешь лес рубить,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Тятьку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мамку кормить»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50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40.radikal.ru/i087/1007/97/8625d3d17dc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328592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148065" y="260648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Аленка –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маленка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Шустра, быстра: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Грибов насобирала, </a:t>
            </a:r>
          </a:p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осок довязала,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Сарафан дошила,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Воды наносила.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Везде поспела,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охотку ей дело…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23926" y="548681"/>
            <a:ext cx="47525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rebuchet MS" pitchFamily="34" charset="0"/>
              </a:rPr>
              <a:t>Игра – ведущий вид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rebuchet MS" pitchFamily="34" charset="0"/>
              </a:rPr>
              <a:t> 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rebuchet MS" pitchFamily="34" charset="0"/>
              </a:rPr>
              <a:t>           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rebuchet MS" pitchFamily="34" charset="0"/>
              </a:rPr>
              <a:t>деятельности  ребёнка</a:t>
            </a:r>
          </a:p>
          <a:p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b="1" i="1" dirty="0" smtClean="0">
              <a:solidFill>
                <a:srgbClr val="6B9B16"/>
              </a:solidFill>
            </a:endParaRP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«Игра – неповторимый, суверенный мир Детства, живущий по своим вечным законам, хранящий бесценные реликвии прошлого»  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С.А.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Шмаков.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b="1" i="1" dirty="0">
              <a:solidFill>
                <a:srgbClr val="6B9B16"/>
              </a:solidFill>
            </a:endParaRPr>
          </a:p>
          <a:p>
            <a:endParaRPr lang="ru-RU" b="1" i="1" dirty="0" smtClean="0">
              <a:solidFill>
                <a:srgbClr val="6B9B16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s54.radikal.ru/i145/1204/f5/d167a4b9f4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8" y="476672"/>
            <a:ext cx="4084930" cy="4824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232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u="sng" spc="50" dirty="0" smtClean="0">
              <a:ln w="11430"/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3600" b="1" u="sng" spc="50" dirty="0" smtClean="0">
                <a:ln w="11430"/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Значение </a:t>
            </a:r>
            <a:r>
              <a:rPr lang="ru-RU" sz="3600" b="1" u="sng" spc="50" dirty="0">
                <a:ln w="11430"/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русских народных </a:t>
            </a:r>
            <a:r>
              <a:rPr lang="ru-RU" sz="3600" b="1" u="sng" spc="50" dirty="0" smtClean="0">
                <a:ln w="11430"/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игр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Русские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народные игры для детей ценны в педагогическом отношении. Они оказывают большое влияние на воспитание характера, ума, воли, развивают нравственные чувства, физически укрепляют ребёнка.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ru-RU" sz="32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3200" u="sng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73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1052737"/>
            <a:ext cx="8496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тема: </a:t>
            </a: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«Этнопедагогика </a:t>
            </a:r>
          </a:p>
          <a:p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с позиции гендерного        </a:t>
            </a:r>
          </a:p>
          <a:p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подхода»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908720"/>
            <a:ext cx="7200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  <a:t>Актуальность:</a:t>
            </a:r>
          </a:p>
          <a:p>
            <a:endParaRPr lang="ru-RU" sz="2800" b="1" dirty="0">
              <a:solidFill>
                <a:srgbClr val="4D6222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  <a:t>Народные </a:t>
            </a:r>
            <a:r>
              <a:rPr lang="ru-RU" sz="2800" b="1" dirty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  <a:t>игры- исторически сложившееся общественное явление, самостоятельный вид деятельности, свойственный народностям и регионам. </a:t>
            </a:r>
          </a:p>
          <a:p>
            <a:r>
              <a:rPr lang="ru-RU" sz="2800" b="1" i="1" dirty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  <a:t>Игры издавна служили средством самопознания, где проявлялись лучшие качества: доброта, благородство, взаимовыручка, самопожертвование ради других</a:t>
            </a:r>
            <a:r>
              <a:rPr lang="ru-RU" sz="2800" b="1" i="1" dirty="0">
                <a:solidFill>
                  <a:srgbClr val="4D6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2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848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404664"/>
            <a:ext cx="5184576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этих играх отражается любовь народа к веселью, движениям, удальству. Шутки и юмор характерны для этих игр.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Радость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 движения сочетается в народных играх с духовным обогащением детей. </a:t>
            </a:r>
          </a:p>
        </p:txBody>
      </p:sp>
      <p:pic>
        <p:nvPicPr>
          <p:cNvPr id="5" name="Picture 2" descr="http://slavyanskaya-kultura.ru/images/tanci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816424" cy="5040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632848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Игры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способствуют воспитанию сознательной дисциплины, честности, справедливости настойчивости в преодолении трудностей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endParaRPr lang="ru-RU" sz="36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endParaRPr lang="ru-RU" sz="36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Воспитываются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психофизические качества: ловкость, быстрота, выносливость, сила, координация движений, равновесие, умение ориентироваться в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пространстве.</a:t>
            </a:r>
          </a:p>
          <a:p>
            <a:endParaRPr lang="ru-RU" sz="36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36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848872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  <a:t>Русский народ многие процессы своей жизнедеятельности отражал именно через игру</a:t>
            </a:r>
            <a:r>
              <a:rPr lang="ru-RU" sz="3200" b="1" u="sng" dirty="0" smtClean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800" b="1" i="1" dirty="0" smtClean="0">
              <a:solidFill>
                <a:srgbClr val="4D622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4D6222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800" b="1" i="1" dirty="0">
                <a:solidFill>
                  <a:srgbClr val="4D6222"/>
                </a:solidFill>
                <a:latin typeface="Times New Roman" pitchFamily="18" charset="0"/>
                <a:cs typeface="Times New Roman" pitchFamily="18" charset="0"/>
              </a:rPr>
              <a:t>поэтому народные игры актуальны и интересны и в настоящее время. Преимущество - это </a:t>
            </a:r>
            <a:r>
              <a:rPr lang="ru-RU" sz="2800" b="1" i="1" dirty="0" smtClean="0">
                <a:solidFill>
                  <a:srgbClr val="4D6222"/>
                </a:solidFill>
                <a:latin typeface="Times New Roman" pitchFamily="18" charset="0"/>
                <a:cs typeface="Times New Roman" pitchFamily="18" charset="0"/>
              </a:rPr>
              <a:t>включенность </a:t>
            </a:r>
            <a:r>
              <a:rPr lang="ru-RU" sz="2800" b="1" i="1" dirty="0">
                <a:solidFill>
                  <a:srgbClr val="4D6222"/>
                </a:solidFill>
                <a:latin typeface="Times New Roman" pitchFamily="18" charset="0"/>
                <a:cs typeface="Times New Roman" pitchFamily="18" charset="0"/>
              </a:rPr>
              <a:t>в процесс «здесь и сейчас». А ещё в игре хорошо развивается фантазия ребёнка, и он легче приучается к правилам. 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4D6222"/>
                </a:solidFill>
                <a:latin typeface="Times New Roman" pitchFamily="18" charset="0"/>
                <a:cs typeface="Times New Roman" pitchFamily="18" charset="0"/>
              </a:rPr>
              <a:t>Играть нужно обязательно! </a:t>
            </a:r>
            <a:endParaRPr lang="ru-RU" sz="2800" dirty="0"/>
          </a:p>
          <a:p>
            <a:endParaRPr lang="ru-RU" sz="2800" b="1" i="1" dirty="0">
              <a:solidFill>
                <a:srgbClr val="4D6222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4D6222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620688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«В народных играх нет и тени педагогической навязчивости, и вместе с тем все они вполне педагогичны»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Александра Платоновна 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Усова</a:t>
            </a:r>
          </a:p>
        </p:txBody>
      </p:sp>
    </p:spTree>
    <p:extLst>
      <p:ext uri="{BB962C8B-B14F-4D97-AF65-F5344CB8AC3E}">
        <p14:creationId xmlns:p14="http://schemas.microsoft.com/office/powerpoint/2010/main" val="18384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657"/>
            <a:ext cx="9144000" cy="13403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608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Играйте же, дети! Растите на воле!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то вам и красное детство дано,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Чтоб вечно любить это скудное поле,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Чтоб вечно  вам милым казалось оно.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Храните свое вековое наследство,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Любите свой хлеб трудовой-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пусть обаянье поэзии детства,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Проводит вас в недра землицы родной!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Н.А Некрасов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vasi.net/uploads/podbor/Russkaya%20matreshka/thumbs/1268482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83271"/>
            <a:ext cx="7488832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Спасибо за                   </a:t>
            </a:r>
          </a:p>
          <a:p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внимание!</a:t>
            </a:r>
          </a:p>
          <a:p>
            <a:endParaRPr lang="ru-RU" sz="7200" b="1" i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  <a:p>
            <a:r>
              <a:rPr lang="ru-RU" sz="3600" b="1" i="1" dirty="0" smtClean="0"/>
              <a:t>«</a:t>
            </a:r>
            <a:r>
              <a:rPr lang="ru-RU" sz="3600" b="1" i="1" dirty="0"/>
              <a:t>Пусть ребенок чувствует красоту и восторгается ею, пусть в его сердце и в памяти навсегда сохранятся образы, в которых воплощается Родина</a:t>
            </a:r>
            <a:r>
              <a:rPr lang="ru-RU" sz="3600" b="1" i="1" dirty="0" smtClean="0"/>
              <a:t>».</a:t>
            </a:r>
            <a:r>
              <a:rPr lang="ru-RU" sz="3600" b="1" i="1" dirty="0"/>
              <a:t> </a:t>
            </a:r>
            <a:r>
              <a:rPr lang="ru-RU" sz="3600" b="1" i="1" dirty="0" smtClean="0"/>
              <a:t>                </a:t>
            </a:r>
          </a:p>
          <a:p>
            <a:endParaRPr lang="ru-RU" sz="3600" b="1" i="1" dirty="0"/>
          </a:p>
          <a:p>
            <a:r>
              <a:rPr lang="ru-RU" sz="3600" b="1" i="1" dirty="0" smtClean="0"/>
              <a:t>                          В.А.Сухомлинский</a:t>
            </a:r>
            <a:endParaRPr lang="ru-RU" sz="3600" b="1" i="1" dirty="0"/>
          </a:p>
          <a:p>
            <a:endParaRPr lang="ru-RU" sz="3600" b="1" dirty="0"/>
          </a:p>
        </p:txBody>
      </p:sp>
      <p:pic>
        <p:nvPicPr>
          <p:cNvPr id="4" name="Рисунок 3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9036496" cy="134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4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belygorod.ru/img2/RusskieKartinki/Used/0makovskiyK_zniz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976664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://www.webartplus.narod.ru/fk/fk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9036496" cy="134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35689" cy="14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ics.livejournal.com/anastgal/pic/007404s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4835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8" y="5301208"/>
            <a:ext cx="896448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Милые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42" y="571500"/>
            <a:ext cx="416543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икольные дети (55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5" y="571500"/>
            <a:ext cx="416534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30534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6633"/>
            <a:ext cx="8765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Цель:     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Способствовать благоприятному протеканию 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процесса полоролевой социализации мальчиков и девочек 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дошкольного возраста, формированию  начал мужественности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и женственности у дошкольников.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305342"/>
            <a:ext cx="7344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Фолькло́р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англ.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i="1" dirty="0" err="1">
                <a:solidFill>
                  <a:schemeClr val="accent4">
                    <a:lumMod val="50000"/>
                  </a:schemeClr>
                </a:solidFill>
              </a:rPr>
              <a:t>folklore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— «народная мудрость») — народное творчество, чаще всего именно устное;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художественная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коллективная творческая деятельность народа, отражающая его жизнь, воззрения, идеалы;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создаваемые народом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 и бытующие в народных массах поэзия (предание, песни, частушки, анекдоты, сказки, эпос), народная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музыка(песни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инструментальные наигрыши и пьесы), театр (драмы, сатирические пьесы, театр кукол), танец, архитектура, изобразительное и декоративно-прикладное искусство.</a:t>
            </a:r>
          </a:p>
        </p:txBody>
      </p:sp>
    </p:spTree>
    <p:extLst>
      <p:ext uri="{BB962C8B-B14F-4D97-AF65-F5344CB8AC3E}">
        <p14:creationId xmlns:p14="http://schemas.microsoft.com/office/powerpoint/2010/main" val="4068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artplus.narod.ru/fk/fk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Люди победнее мастерили колыбельки сам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040560" cy="4712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476673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Гуркота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гуркота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а Митеньке дремота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Спи Ванюшка, спи родной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Сынко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, голубочек». 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«Моя доченька  уснёт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«Спи, доченька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маленька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баиньки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баиньки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дочку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маненьку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775</TotalTime>
  <Words>478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38</cp:revision>
  <dcterms:created xsi:type="dcterms:W3CDTF">2012-11-04T15:00:10Z</dcterms:created>
  <dcterms:modified xsi:type="dcterms:W3CDTF">2012-11-25T07:34:37Z</dcterms:modified>
</cp:coreProperties>
</file>