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9D9B5-40B4-438E-BE91-71A7758AC4D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43182-B2A2-4806-A3B8-0576A04D8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C7C677-4A51-42B3-A01A-D2F4CC082B06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8C44AE-DF63-4B86-A5B5-6B0413471487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B488A1-DA4B-421D-B0DC-45449A01B9E8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9E4EF8-7BFF-4BA9-9DD4-4F5751E2DFC3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E734A5-3087-417B-BCD9-008E6BD020A5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D0820C-6BDA-4ED0-ABED-C25810E437B5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5382E5-FD1B-44FA-A383-09B7E4DBCB75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6931A8-A7B2-4267-9CD8-94A80F018133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5F89FB-4D7F-43A5-8A9E-F81F6A1381EE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10FF2B-C76D-4C93-8D54-6A34CF51E78D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76A420-BD78-4F21-B3EA-D70BD5075568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E78AD1-BCE2-436F-9CA5-94EE4F51CB43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18085C-0C0E-429D-BB26-C365600748E1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F27F00-FB69-42ED-83B8-F835AF6093DE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FCB51B-91DA-4669-BBB9-BE51AAA15847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4F8D69-DA0E-4611-9183-B588958BD43D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81004A-0390-442F-B1DE-8DDDAEAAEDAB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A58789-554C-4550-849D-26EABD4CBCD0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178311-345A-489E-A102-058AAB68D1B0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29B210-1F20-4F4B-9645-0E510424DA2A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3A3CC6-BE29-4214-9CE0-2285EE52D58A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67213A-3D0D-4593-BD66-45678437E064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jpe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jpe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jpeg"/><Relationship Id="rId5" Type="http://schemas.openxmlformats.org/officeDocument/2006/relationships/image" Target="../media/image26.jpe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3315" name="Picture 2" descr="C:\Документы\закачки\blank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219200" y="76200"/>
            <a:ext cx="7590576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18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</a:p>
          <a:p>
            <a:pPr eaLnBrk="1" hangingPunct="1">
              <a:defRPr/>
            </a:pPr>
            <a:r>
              <a:rPr lang="ru-RU" sz="18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«Центр развития ребёнка – детский сад №11 «Рябинушка»</a:t>
            </a:r>
          </a:p>
          <a:p>
            <a:pPr eaLnBrk="1" hangingPunct="1">
              <a:defRPr/>
            </a:pPr>
            <a:endParaRPr lang="ru-RU" sz="48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62000" y="1752600"/>
            <a:ext cx="7620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b="1" dirty="0" smtClean="0">
                <a:solidFill>
                  <a:srgbClr val="3333CC"/>
                </a:solidFill>
                <a:effectLst>
                  <a:glow rad="469900">
                    <a:schemeClr val="bg1">
                      <a:alpha val="76000"/>
                    </a:schemeClr>
                  </a:glow>
                </a:effectLst>
              </a:rPr>
              <a:t/>
            </a:r>
            <a:br>
              <a:rPr lang="ru-RU" b="1" dirty="0" smtClean="0">
                <a:solidFill>
                  <a:srgbClr val="3333CC"/>
                </a:solidFill>
                <a:effectLst>
                  <a:glow rad="469900">
                    <a:schemeClr val="bg1">
                      <a:alpha val="76000"/>
                    </a:schemeClr>
                  </a:glow>
                </a:effectLst>
              </a:rPr>
            </a:br>
            <a:r>
              <a:rPr lang="ru-RU" b="1" dirty="0" smtClean="0">
                <a:solidFill>
                  <a:srgbClr val="660033"/>
                </a:solidFill>
                <a:effectLst>
                  <a:glow rad="469900">
                    <a:schemeClr val="bg1">
                      <a:alpha val="76000"/>
                    </a:schemeClr>
                  </a:glow>
                </a:effectLst>
              </a:rPr>
              <a:t>КНИГА </a:t>
            </a:r>
            <a:br>
              <a:rPr lang="ru-RU" b="1" dirty="0" smtClean="0">
                <a:solidFill>
                  <a:srgbClr val="660033"/>
                </a:solidFill>
                <a:effectLst>
                  <a:glow rad="469900">
                    <a:schemeClr val="bg1">
                      <a:alpha val="76000"/>
                    </a:schemeClr>
                  </a:glow>
                </a:effectLst>
              </a:rPr>
            </a:br>
            <a:r>
              <a:rPr lang="ru-RU" b="1" dirty="0" smtClean="0">
                <a:solidFill>
                  <a:srgbClr val="660033"/>
                </a:solidFill>
                <a:effectLst>
                  <a:glow rad="469900">
                    <a:schemeClr val="bg1">
                      <a:alpha val="76000"/>
                    </a:schemeClr>
                  </a:glow>
                </a:effectLst>
              </a:rPr>
              <a:t>ПРОТИВ ТЕЛЕВИЗОРА</a:t>
            </a:r>
            <a:r>
              <a:rPr lang="ru-RU" sz="6000" b="1" dirty="0" smtClean="0">
                <a:solidFill>
                  <a:srgbClr val="660033"/>
                </a:solidFill>
                <a:effectLst>
                  <a:glow rad="469900">
                    <a:schemeClr val="bg1">
                      <a:alpha val="76000"/>
                    </a:schemeClr>
                  </a:glow>
                </a:effectLst>
              </a:rPr>
              <a:t/>
            </a:r>
            <a:br>
              <a:rPr lang="ru-RU" sz="6000" b="1" dirty="0" smtClean="0">
                <a:solidFill>
                  <a:srgbClr val="660033"/>
                </a:solidFill>
                <a:effectLst>
                  <a:glow rad="469900">
                    <a:schemeClr val="bg1">
                      <a:alpha val="76000"/>
                    </a:schemeClr>
                  </a:glow>
                </a:effectLst>
              </a:rPr>
            </a:br>
            <a:r>
              <a:rPr lang="ru-RU" sz="2400" b="1" dirty="0" smtClean="0">
                <a:solidFill>
                  <a:srgbClr val="660033"/>
                </a:solidFill>
                <a:effectLst>
                  <a:glow rad="469900">
                    <a:schemeClr val="bg1">
                      <a:alpha val="76000"/>
                    </a:schemeClr>
                  </a:glow>
                </a:effectLst>
              </a:rPr>
              <a:t>(виртуальная беседа с родителями)</a:t>
            </a:r>
            <a:r>
              <a:rPr lang="ru-RU" sz="1600" dirty="0" smtClean="0">
                <a:solidFill>
                  <a:srgbClr val="660033"/>
                </a:solidFill>
                <a:effectLst>
                  <a:glow rad="469900">
                    <a:schemeClr val="bg1">
                      <a:alpha val="76000"/>
                    </a:schemeClr>
                  </a:glow>
                </a:effectLst>
              </a:rPr>
              <a:t/>
            </a:r>
            <a:br>
              <a:rPr lang="ru-RU" sz="1600" dirty="0" smtClean="0">
                <a:solidFill>
                  <a:srgbClr val="660033"/>
                </a:solidFill>
                <a:effectLst>
                  <a:glow rad="469900">
                    <a:schemeClr val="bg1">
                      <a:alpha val="76000"/>
                    </a:schemeClr>
                  </a:glow>
                </a:effectLst>
              </a:rPr>
            </a:br>
            <a:r>
              <a:rPr lang="ru-RU" dirty="0" smtClean="0">
                <a:effectLst>
                  <a:glow rad="469900">
                    <a:schemeClr val="bg1">
                      <a:alpha val="76000"/>
                    </a:schemeClr>
                  </a:glow>
                </a:effectLst>
              </a:rPr>
              <a:t>  </a:t>
            </a:r>
            <a:r>
              <a:rPr lang="ru-RU" sz="3600" dirty="0" smtClean="0">
                <a:effectLst>
                  <a:glow rad="469900">
                    <a:schemeClr val="bg1">
                      <a:alpha val="76000"/>
                    </a:schemeClr>
                  </a:glow>
                </a:effectLst>
              </a:rPr>
              <a:t> </a:t>
            </a:r>
            <a:endParaRPr lang="ru-RU" sz="3200" dirty="0" smtClean="0">
              <a:solidFill>
                <a:srgbClr val="FF0066"/>
              </a:solidFill>
              <a:effectLst>
                <a:glow rad="469900">
                  <a:schemeClr val="bg1">
                    <a:alpha val="76000"/>
                  </a:schemeClr>
                </a:glo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761776" y="4292851"/>
            <a:ext cx="3048000" cy="170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18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Мария Павловна </a:t>
            </a:r>
            <a:r>
              <a:rPr lang="ru-RU" sz="1800" b="1" dirty="0" err="1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Пазова</a:t>
            </a:r>
            <a:r>
              <a:rPr lang="ru-RU" sz="18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 eaLnBrk="1" hangingPunct="1">
              <a:defRPr/>
            </a:pPr>
            <a:r>
              <a:rPr lang="ru-RU" sz="18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воспитатель первой </a:t>
            </a:r>
          </a:p>
          <a:p>
            <a:pPr algn="l" eaLnBrk="1" hangingPunct="1">
              <a:defRPr/>
            </a:pPr>
            <a:r>
              <a:rPr lang="ru-RU" sz="18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квалификационной категории</a:t>
            </a:r>
          </a:p>
          <a:p>
            <a:pPr eaLnBrk="1" hangingPunct="1">
              <a:defRPr/>
            </a:pPr>
            <a:endParaRPr lang="ru-RU" sz="48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981200" y="5334000"/>
            <a:ext cx="2895600" cy="170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18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Заринск</a:t>
            </a:r>
          </a:p>
          <a:p>
            <a:pPr algn="l" eaLnBrk="1" hangingPunct="1">
              <a:defRPr/>
            </a:pPr>
            <a:r>
              <a:rPr lang="ru-RU" sz="18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2013</a:t>
            </a:r>
          </a:p>
          <a:p>
            <a:pPr eaLnBrk="1" hangingPunct="1">
              <a:defRPr/>
            </a:pPr>
            <a:endParaRPr lang="ru-RU" sz="48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20" name="Picture 8" descr="C:\Документы\закачки\герб рябинушка мой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28600"/>
            <a:ext cx="1036638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70658" name="Picture 2" descr="C:\Документы\закачки\blankbook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2676" y="0"/>
            <a:ext cx="9141324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pic>
        <p:nvPicPr>
          <p:cNvPr id="4" name="Picture 2" descr="C:\Документы\закачки\tv-front-official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457200" y="1801428"/>
            <a:ext cx="3960007" cy="33190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pic>
        <p:nvPicPr>
          <p:cNvPr id="7" name="Picture 5" descr="C:\Документы\закачки\пустая-книга-открытая-1932494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4648200" y="3460933"/>
            <a:ext cx="4119326" cy="24640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3048000" y="289715"/>
            <a:ext cx="609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Мнение специалистов</a:t>
            </a:r>
          </a:p>
          <a:p>
            <a:pPr algn="just" eaLnBrk="1" hangingPunct="1">
              <a:defRPr/>
            </a:pPr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5" name="Прямоугольник 9"/>
          <p:cNvSpPr>
            <a:spLocks noChangeArrowheads="1"/>
          </p:cNvSpPr>
          <p:nvPr/>
        </p:nvSpPr>
        <p:spPr bwMode="auto">
          <a:xfrm>
            <a:off x="4992688" y="3824288"/>
            <a:ext cx="3429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1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Чтение книг успокаивает, расслабляет ребёнка, помогает освободиться от негативных  переживаний, </a:t>
            </a:r>
          </a:p>
          <a:p>
            <a:pPr algn="ctr">
              <a:buFont typeface="Wingdings" pitchFamily="2" charset="2"/>
              <a:buNone/>
            </a:pPr>
            <a:r>
              <a:rPr lang="ru-RU" sz="1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ведь в сказке  всегда побеждает добро </a:t>
            </a:r>
            <a:r>
              <a:rPr lang="ru-RU" sz="1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ru-RU" sz="1800" b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5013" y="2101850"/>
            <a:ext cx="3227387" cy="18367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ru-RU" sz="18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Можно избежать пагубного воздействия, если контролировать поток телевизионной информации, в том числе: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18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насилия и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18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зла.</a:t>
            </a:r>
          </a:p>
        </p:txBody>
      </p:sp>
      <p:pic>
        <p:nvPicPr>
          <p:cNvPr id="22537" name="Picture 3" descr="46779988_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3165475"/>
            <a:ext cx="18462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0" name="Picture 2" descr="C:\Документы\закачки\Vosk  litsatelnyiy-znak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866646" y="1067923"/>
            <a:ext cx="1371600" cy="23248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5" name="Picture 2" descr="C:\Документы\закачки\blank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892788" y="2438400"/>
            <a:ext cx="3298212" cy="162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en-US" sz="4000" b="1" dirty="0" smtClean="0">
                <a:ln w="50800"/>
                <a:solidFill>
                  <a:schemeClr val="accent6">
                    <a:lumMod val="75000"/>
                  </a:schemeClr>
                </a:solidFill>
                <a:effectLst/>
              </a:rPr>
              <a:t>II</a:t>
            </a:r>
            <a:r>
              <a:rPr lang="en-US" sz="4000" b="1" dirty="0">
                <a:ln w="50800"/>
                <a:solidFill>
                  <a:schemeClr val="accent6">
                    <a:lumMod val="75000"/>
                  </a:schemeClr>
                </a:solidFill>
                <a:effectLst/>
              </a:rPr>
              <a:t>I</a:t>
            </a:r>
            <a:endParaRPr lang="en-US" sz="2000" b="1" dirty="0" smtClean="0">
              <a:ln w="50800"/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eaLnBrk="1" hangingPunct="1">
              <a:defRPr/>
            </a:pP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Какое  влияние телевизор и книга оказывают на</a:t>
            </a:r>
            <a:r>
              <a:rPr lang="en-US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внимание и память?</a:t>
            </a:r>
          </a:p>
          <a:p>
            <a:pPr algn="just" eaLnBrk="1" hangingPunct="1">
              <a:defRPr/>
            </a:pPr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8850" name="Picture 2" descr="C:\Документы\закачки\answer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5181600" y="799268"/>
            <a:ext cx="3147506" cy="49044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4579" name="Picture 2" descr="C:\Документы\закачки\blank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Документы\закачки\tv-front-official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458538" y="1801428"/>
            <a:ext cx="4112407" cy="33190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pic>
        <p:nvPicPr>
          <p:cNvPr id="7" name="Picture 5" descr="C:\Документы\закачки\пустая-книга-открытая-1932494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4684037" y="3465460"/>
            <a:ext cx="4119326" cy="24640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2819400" y="285186"/>
            <a:ext cx="609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Мнение специалистов</a:t>
            </a:r>
          </a:p>
          <a:p>
            <a:pPr algn="just" eaLnBrk="1" hangingPunct="1">
              <a:defRPr/>
            </a:pPr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8325" y="2101850"/>
            <a:ext cx="3268663" cy="21224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Бесконтрольный просмотр телевизора</a:t>
            </a:r>
            <a:r>
              <a:rPr lang="ru-RU" sz="2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превращает </a:t>
            </a:r>
          </a:p>
          <a:p>
            <a:pPr algn="ctr">
              <a:defRPr/>
            </a:pPr>
            <a:r>
              <a:rPr lang="ru-RU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память ребенка в мусорный бак, </a:t>
            </a:r>
          </a:p>
          <a:p>
            <a:pPr algn="ctr">
              <a:defRPr/>
            </a:pPr>
            <a:r>
              <a:rPr lang="ru-RU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заполненный рекламой, </a:t>
            </a:r>
          </a:p>
          <a:p>
            <a:pPr algn="ctr">
              <a:defRPr/>
            </a:pPr>
            <a:r>
              <a:rPr lang="ru-RU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кадрами из фильмов и </a:t>
            </a:r>
          </a:p>
          <a:p>
            <a:pPr algn="ctr">
              <a:defRPr/>
            </a:pPr>
            <a:r>
              <a:rPr lang="ru-RU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случайными фразами</a:t>
            </a:r>
          </a:p>
        </p:txBody>
      </p:sp>
      <p:pic>
        <p:nvPicPr>
          <p:cNvPr id="81922" name="Picture 2" descr="C:\Документы\закачки\1309621403_1-trashcan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3438808" y="3162894"/>
            <a:ext cx="967082" cy="14403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sp>
        <p:nvSpPr>
          <p:cNvPr id="24585" name="Прямоугольник 15"/>
          <p:cNvSpPr>
            <a:spLocks noChangeArrowheads="1"/>
          </p:cNvSpPr>
          <p:nvPr/>
        </p:nvSpPr>
        <p:spPr bwMode="auto">
          <a:xfrm>
            <a:off x="5054600" y="3933825"/>
            <a:ext cx="3429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1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Чтение книг -  лучшее средство научить ребёнка слушать, слышать, запоминать.</a:t>
            </a:r>
          </a:p>
        </p:txBody>
      </p:sp>
      <p:pic>
        <p:nvPicPr>
          <p:cNvPr id="81923" name="Picture 3" descr="C:\Документы\закачки\Vosk  litsatelnyiy-znak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943600" y="1066801"/>
            <a:ext cx="1754939" cy="23033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5603" name="Picture 2" descr="C:\Документы\закачки\blank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892788" y="2438400"/>
            <a:ext cx="3298212" cy="162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en-US" sz="4000" b="1" dirty="0" smtClean="0">
                <a:ln w="50800"/>
                <a:solidFill>
                  <a:schemeClr val="accent6">
                    <a:lumMod val="75000"/>
                  </a:schemeClr>
                </a:solidFill>
                <a:effectLst/>
              </a:rPr>
              <a:t>IV</a:t>
            </a:r>
            <a:endParaRPr lang="en-US" sz="2000" b="1" dirty="0" smtClean="0">
              <a:ln w="50800"/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eaLnBrk="1" hangingPunct="1">
              <a:defRPr/>
            </a:pP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Какое  влияние телевизор и книга оказывают на</a:t>
            </a:r>
            <a:r>
              <a:rPr lang="en-US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интеллект?</a:t>
            </a:r>
          </a:p>
          <a:p>
            <a:pPr algn="just" eaLnBrk="1" hangingPunct="1">
              <a:defRPr/>
            </a:pPr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Документы\закачки\man-w-questions-320x320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5105400" y="1295400"/>
            <a:ext cx="3352800" cy="40454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6627" name="Picture 2" descr="C:\Документы\закачки\blank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Документы\закачки\tv-front-official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457200" y="1801428"/>
            <a:ext cx="3960007" cy="33190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pic>
        <p:nvPicPr>
          <p:cNvPr id="7" name="Picture 5" descr="C:\Документы\закачки\пустая-книга-открытая-1932494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4709687" y="3460933"/>
            <a:ext cx="4119326" cy="24640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2819400" y="285186"/>
            <a:ext cx="609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Мнение специалистов</a:t>
            </a:r>
          </a:p>
          <a:p>
            <a:pPr algn="just" eaLnBrk="1" hangingPunct="1">
              <a:defRPr/>
            </a:pPr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0088" y="2209800"/>
            <a:ext cx="3532187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Телевизор развивает ребёнка при условии, что мультфильмы и передачи будут тщательно отбираться по содержанию и соответствовать возрасту ребёнка.  </a:t>
            </a:r>
            <a:endParaRPr lang="ru-RU" sz="18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6632" name="Прямоугольник 11"/>
          <p:cNvSpPr>
            <a:spLocks noChangeArrowheads="1"/>
          </p:cNvSpPr>
          <p:nvPr/>
        </p:nvSpPr>
        <p:spPr bwMode="auto">
          <a:xfrm>
            <a:off x="5334000" y="3581400"/>
            <a:ext cx="30861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1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Развивающий потенциал книг не возможно ни с чем сравнить.</a:t>
            </a:r>
          </a:p>
          <a:p>
            <a:pPr algn="ctr">
              <a:buFont typeface="Wingdings" pitchFamily="2" charset="2"/>
              <a:buNone/>
            </a:pPr>
            <a:r>
              <a:rPr lang="ru-RU" sz="1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Интеллект Вашего ребёнка во многом зависит от того, какие  книги Вы   будете для него выбирать.</a:t>
            </a:r>
          </a:p>
        </p:txBody>
      </p:sp>
      <p:pic>
        <p:nvPicPr>
          <p:cNvPr id="82946" name="Picture 2" descr="C:\Документы\закачки\17048600-3d-n---------nf-n-------n-----n--n --n----n----n--n---noe-n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064500" y="1240451"/>
            <a:ext cx="1707900" cy="19386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7651" name="Picture 2" descr="C:\Документы\закачки\blank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892788" y="2438400"/>
            <a:ext cx="3298212" cy="162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en-US" sz="4000" b="1" dirty="0" smtClean="0">
                <a:ln w="50800"/>
                <a:solidFill>
                  <a:schemeClr val="accent6">
                    <a:lumMod val="75000"/>
                  </a:schemeClr>
                </a:solidFill>
                <a:effectLst/>
              </a:rPr>
              <a:t>V</a:t>
            </a:r>
            <a:endParaRPr lang="en-US" sz="2000" b="1" dirty="0" smtClean="0">
              <a:ln w="50800"/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eaLnBrk="1" hangingPunct="1">
              <a:defRPr/>
            </a:pP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Какое  влияние телевизор и книга оказывают на</a:t>
            </a:r>
            <a:r>
              <a:rPr lang="en-US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воображение?</a:t>
            </a:r>
          </a:p>
          <a:p>
            <a:pPr algn="just" eaLnBrk="1" hangingPunct="1">
              <a:defRPr/>
            </a:pPr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Документы\закачки\man-w-questions-320x320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4953000" y="1295400"/>
            <a:ext cx="3352800" cy="40454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8675" name="Picture 2" descr="C:\Документы\закачки\blank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Документы\закачки\tv-front-official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457200" y="1801428"/>
            <a:ext cx="3960007" cy="33190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pic>
        <p:nvPicPr>
          <p:cNvPr id="7" name="Picture 5" descr="C:\Документы\закачки\пустая-книга-открытая-1932494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4709687" y="3460933"/>
            <a:ext cx="4119326" cy="24640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2819400" y="285186"/>
            <a:ext cx="609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Мнение специалистов</a:t>
            </a:r>
          </a:p>
          <a:p>
            <a:pPr algn="just" eaLnBrk="1" hangingPunct="1">
              <a:defRPr/>
            </a:pPr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9600" y="2514600"/>
            <a:ext cx="3532188" cy="1477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Телевизор не развивает воображение ребёнка. Ребёнок получает информацию в готовом виде.     </a:t>
            </a:r>
            <a:endParaRPr lang="ru-RU" sz="18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8680" name="Прямоугольник 11"/>
          <p:cNvSpPr>
            <a:spLocks noChangeArrowheads="1"/>
          </p:cNvSpPr>
          <p:nvPr/>
        </p:nvSpPr>
        <p:spPr bwMode="auto">
          <a:xfrm>
            <a:off x="5334000" y="3733800"/>
            <a:ext cx="30861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1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Книга стимулирует к представлению прочитанного, что положительно влияет на развитие воображения..</a:t>
            </a:r>
          </a:p>
        </p:txBody>
      </p:sp>
      <p:pic>
        <p:nvPicPr>
          <p:cNvPr id="82946" name="Picture 2" descr="C:\Документы\закачки\17048600-3d-n---------nf-n-------n-----n--n --n----n----n--n---noe-n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064500" y="1240451"/>
            <a:ext cx="1707900" cy="19386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9699" name="Picture 2" descr="C:\Документы\закачки\blank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892788" y="2438400"/>
            <a:ext cx="3298212" cy="162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en-US" sz="4000" b="1" dirty="0" smtClean="0">
                <a:ln w="50800"/>
                <a:solidFill>
                  <a:schemeClr val="accent6">
                    <a:lumMod val="75000"/>
                  </a:schemeClr>
                </a:solidFill>
                <a:effectLst/>
              </a:rPr>
              <a:t>VI</a:t>
            </a:r>
            <a:endParaRPr lang="en-US" sz="2000" b="1" dirty="0" smtClean="0">
              <a:ln w="50800"/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eaLnBrk="1" hangingPunct="1">
              <a:defRPr/>
            </a:pP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Какое  влияние телевизор и книга оказывают на</a:t>
            </a:r>
            <a:r>
              <a:rPr lang="en-US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 речи?</a:t>
            </a:r>
          </a:p>
          <a:p>
            <a:pPr algn="just" eaLnBrk="1" hangingPunct="1">
              <a:defRPr/>
            </a:pPr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Документы\закачки\man-w-questions-320x320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4953000" y="1295400"/>
            <a:ext cx="3352800" cy="40454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0723" name="Picture 2" descr="C:\Документы\закачки\blank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Документы\закачки\tv-front-official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457200" y="1801428"/>
            <a:ext cx="3960007" cy="33190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pic>
        <p:nvPicPr>
          <p:cNvPr id="7" name="Picture 5" descr="C:\Документы\закачки\пустая-книга-открытая-1932494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4573338" y="3429000"/>
            <a:ext cx="4255675" cy="24640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2819400" y="285186"/>
            <a:ext cx="609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Мнение специалистов</a:t>
            </a:r>
          </a:p>
          <a:p>
            <a:pPr algn="just" eaLnBrk="1" hangingPunct="1">
              <a:defRPr/>
            </a:pPr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1513" y="2544763"/>
            <a:ext cx="3532187" cy="922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Телевизор не влияет на развитие речи положительно.</a:t>
            </a:r>
            <a:endParaRPr lang="ru-RU" sz="18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30728" name="Прямоугольник 11"/>
          <p:cNvSpPr>
            <a:spLocks noChangeArrowheads="1"/>
          </p:cNvSpPr>
          <p:nvPr/>
        </p:nvSpPr>
        <p:spPr bwMode="auto">
          <a:xfrm>
            <a:off x="5334000" y="3644900"/>
            <a:ext cx="30861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1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Книга </a:t>
            </a:r>
            <a:r>
              <a:rPr lang="ru-RU" sz="1800" b="1"/>
              <a:t>естественным образом способствует  обогащению культуры речи   ребенка, расширяя его словарь, насыщая речь новыми словами и оборотами. </a:t>
            </a:r>
            <a:endParaRPr lang="ru-RU" sz="18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2946" name="Picture 2" descr="C:\Документы\закачки\17048600-3d-n---------nf-n-------n-----n--n --n----n----n--n---noe-n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064500" y="1240451"/>
            <a:ext cx="1707900" cy="19386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1747" name="Picture 2" descr="C:\Документы\закачки\blank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63" y="-9525"/>
            <a:ext cx="9140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3048000" y="152400"/>
            <a:ext cx="609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Подведём итог беседы</a:t>
            </a:r>
          </a:p>
          <a:p>
            <a:pPr algn="just" eaLnBrk="1" hangingPunct="1">
              <a:defRPr/>
            </a:pPr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2834511" y="876300"/>
            <a:ext cx="5650484" cy="2209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softEdge rad="317500"/>
          </a:effectLst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	</a:t>
            </a:r>
          </a:p>
          <a:p>
            <a:pPr algn="just" eaLnBrk="1" hangingPunct="1">
              <a:defRPr/>
            </a:pPr>
            <a:endParaRPr lang="ru-RU" sz="1100" b="1" dirty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ru-RU" sz="2000" b="1" dirty="0" smtClean="0">
              <a:ln w="50800">
                <a:solidFill>
                  <a:srgbClr val="002060"/>
                </a:solidFill>
              </a:ln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18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Каждый взрослый понимает, что в век цифровых технологий,  невозможно, да и не следует полностью отказаться от телевизора и заменить его книгой. Следует лишь разумно сочетать то и другое, руководствуясь принципом «не навреди».</a:t>
            </a:r>
          </a:p>
          <a:p>
            <a:pPr algn="just" eaLnBrk="1" hangingPunct="1">
              <a:defRPr/>
            </a:pPr>
            <a:r>
              <a:rPr lang="ru-RU" sz="18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Возможно, Вам помогут несколько советов:  </a:t>
            </a:r>
          </a:p>
          <a:p>
            <a:pPr algn="just" eaLnBrk="1" hangingPunct="1">
              <a:defRPr/>
            </a:pPr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3" descr="C:\Документы\закачки\i mages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25522" y="609601"/>
            <a:ext cx="2258394" cy="24361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457200" y="3032631"/>
            <a:ext cx="3962400" cy="3276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	</a:t>
            </a:r>
          </a:p>
          <a:p>
            <a:pPr algn="just" eaLnBrk="1" hangingPunct="1">
              <a:defRPr/>
            </a:pPr>
            <a:endParaRPr lang="ru-RU" sz="1100" b="1" dirty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ru-RU" sz="2000" b="1" dirty="0" smtClean="0">
              <a:ln w="50800">
                <a:solidFill>
                  <a:srgbClr val="002060"/>
                </a:solidFill>
              </a:ln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eaLnBrk="1" hangingPunct="1">
              <a:buFont typeface="Arial" pitchFamily="34" charset="0"/>
              <a:buChar char="•"/>
              <a:defRPr/>
            </a:pPr>
            <a:endParaRPr lang="ru-RU" sz="1600" b="1" dirty="0" smtClean="0">
              <a:ln w="50800">
                <a:solidFill>
                  <a:srgbClr val="002060"/>
                </a:solidFill>
              </a:ln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eaLnBrk="1" hangingPunct="1">
              <a:buFont typeface="Arial" pitchFamily="34" charset="0"/>
              <a:buChar char="•"/>
              <a:defRPr/>
            </a:pPr>
            <a:r>
              <a:rPr lang="ru-RU" sz="16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контролируйте содержание передач и фильмов; ограждайте  от передач, предназначенных взрослым;</a:t>
            </a:r>
          </a:p>
          <a:p>
            <a:pPr marL="285750" indent="-285750" algn="just" eaLnBrk="1" hangingPunct="1">
              <a:buFont typeface="Arial" pitchFamily="34" charset="0"/>
              <a:buChar char="•"/>
              <a:defRPr/>
            </a:pPr>
            <a:r>
              <a:rPr lang="ru-RU" sz="1600" b="1" dirty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следите за временем нахождения ребёнка перед телевизором, за расстоянием между ребёнком и экраном, за его </a:t>
            </a:r>
            <a:r>
              <a:rPr lang="ru-RU" sz="16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осанкой</a:t>
            </a:r>
            <a:r>
              <a:rPr lang="ru-RU" sz="1600" b="1" dirty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b="1" dirty="0" smtClean="0">
              <a:ln w="50800">
                <a:solidFill>
                  <a:srgbClr val="002060"/>
                </a:solidFill>
              </a:ln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eaLnBrk="1" hangingPunct="1">
              <a:buFont typeface="Arial" pitchFamily="34" charset="0"/>
              <a:buChar char="•"/>
              <a:defRPr/>
            </a:pPr>
            <a:r>
              <a:rPr lang="ru-RU" sz="16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обсуждайте с ребёнком просмотренные передачи.</a:t>
            </a:r>
          </a:p>
          <a:p>
            <a:pPr marL="285750" indent="-285750" algn="just" eaLnBrk="1" hangingPunct="1">
              <a:buFont typeface="Arial" pitchFamily="34" charset="0"/>
              <a:buChar char="•"/>
              <a:defRPr/>
            </a:pPr>
            <a:endParaRPr lang="ru-RU" sz="1600" b="1" dirty="0" smtClean="0">
              <a:ln w="50800">
                <a:solidFill>
                  <a:srgbClr val="002060"/>
                </a:solidFill>
              </a:ln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ru-RU" sz="48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4724400" y="3086100"/>
            <a:ext cx="3836795" cy="3276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	</a:t>
            </a:r>
          </a:p>
          <a:p>
            <a:pPr algn="just" eaLnBrk="1" hangingPunct="1">
              <a:defRPr/>
            </a:pPr>
            <a:endParaRPr lang="ru-RU" sz="1100" b="1" dirty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eaLnBrk="1" hangingPunct="1">
              <a:buFont typeface="Arial" pitchFamily="34" charset="0"/>
              <a:buChar char="•"/>
              <a:defRPr/>
            </a:pPr>
            <a:r>
              <a:rPr lang="ru-RU" sz="1600" b="1" dirty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оздайте условия для ежедневного общения ребёнка с книгой;</a:t>
            </a:r>
          </a:p>
          <a:p>
            <a:pPr marL="285750" indent="-285750" algn="just" eaLnBrk="1" hangingPunct="1">
              <a:buFont typeface="Arial" pitchFamily="34" charset="0"/>
              <a:buChar char="•"/>
              <a:defRPr/>
            </a:pPr>
            <a:r>
              <a:rPr lang="ru-RU" sz="16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следите </a:t>
            </a:r>
            <a:r>
              <a:rPr lang="ru-RU" sz="1600" b="1" dirty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6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освещением </a:t>
            </a:r>
            <a:r>
              <a:rPr lang="ru-RU" sz="1600" b="1" dirty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во время чтения книг; за осанкой </a:t>
            </a:r>
            <a:r>
              <a:rPr lang="ru-RU" sz="16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ребёнка;</a:t>
            </a:r>
          </a:p>
          <a:p>
            <a:pPr marL="285750" indent="-285750" algn="just" eaLnBrk="1" hangingPunct="1">
              <a:buFont typeface="Arial" pitchFamily="34" charset="0"/>
              <a:buChar char="•"/>
              <a:defRPr/>
            </a:pPr>
            <a:r>
              <a:rPr lang="ru-RU" sz="16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серьёзно подходите к выбору книг для Вашего ребёнка;</a:t>
            </a:r>
          </a:p>
          <a:p>
            <a:pPr marL="285750" indent="-285750" algn="just" eaLnBrk="1" hangingPunct="1">
              <a:buFont typeface="Arial" pitchFamily="34" charset="0"/>
              <a:buChar char="•"/>
              <a:defRPr/>
            </a:pPr>
            <a:r>
              <a:rPr lang="ru-RU" sz="16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беседуйте с ребёнком о прочитанном.</a:t>
            </a:r>
          </a:p>
          <a:p>
            <a:pPr marL="285750" indent="-285750" algn="just" eaLnBrk="1" hangingPunct="1">
              <a:buFont typeface="Arial" pitchFamily="34" charset="0"/>
              <a:buChar char="•"/>
              <a:defRPr/>
            </a:pPr>
            <a:endParaRPr lang="ru-RU" sz="1600" b="1" dirty="0" smtClean="0">
              <a:ln w="50800">
                <a:solidFill>
                  <a:srgbClr val="002060"/>
                </a:solidFill>
              </a:ln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ru-RU" sz="48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39" name="Picture 2" descr="C:\Документы\закачки\blank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640344" y="762000"/>
            <a:ext cx="3733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	</a:t>
            </a: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 век цифрового телевидения глупо и бессмысленно держаться за бабушкины сказки!</a:t>
            </a:r>
          </a:p>
          <a:p>
            <a:pPr algn="just" eaLnBrk="1" hangingPunct="1">
              <a:defRPr/>
            </a:pPr>
            <a:endParaRPr lang="ru-RU" sz="60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1" name="Picture 3" descr="C:\Документы\закачки\imaшггшges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8338" y="2286000"/>
            <a:ext cx="3611562" cy="363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5334001" y="4594549"/>
            <a:ext cx="609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Вы так считаете?</a:t>
            </a:r>
          </a:p>
          <a:p>
            <a:pPr algn="just" eaLnBrk="1" hangingPunct="1">
              <a:defRPr/>
            </a:pPr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3" name="Picture 2" descr="C:\Документы\закачки\vopros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876300"/>
            <a:ext cx="249396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2771" name="Picture 2" descr="C:\Документы\закачки\blank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3629993" y="685800"/>
            <a:ext cx="5070971" cy="162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r>
              <a:rPr lang="ru-RU" sz="1800" dirty="0">
                <a:effectLst/>
              </a:rPr>
              <a:t> </a:t>
            </a:r>
            <a:r>
              <a:rPr lang="ru-RU" sz="1800" dirty="0" smtClean="0">
                <a:effectLst/>
              </a:rPr>
              <a:t>	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Испокон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века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книга растит человека</a:t>
            </a:r>
            <a:br>
              <a:rPr lang="ru-RU" sz="20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                                               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Народная 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мудрость</a:t>
            </a:r>
            <a:endParaRPr lang="ru-RU" sz="2000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 bwMode="auto">
          <a:xfrm>
            <a:off x="5029200" y="2397263"/>
            <a:ext cx="3658938" cy="162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endParaRPr lang="en-US" sz="2000" b="1" dirty="0" smtClean="0">
              <a:ln w="50800"/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eaLnBrk="1" hangingPunct="1">
              <a:defRPr/>
            </a:pPr>
            <a:r>
              <a:rPr lang="ru-RU" sz="20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4995" name="Picture 3" descr="C:\Документы\закачки\17792447-3d--nz-----nf-n-----n----------n--n--n----n----n--n---noe-n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5029199" y="2743200"/>
            <a:ext cx="2170979" cy="2895600"/>
          </a:xfrm>
          <a:prstGeom prst="rect">
            <a:avLst/>
          </a:prstGeom>
          <a:ln>
            <a:noFill/>
          </a:ln>
          <a:effectLst>
            <a:softEdge rad="127000"/>
          </a:effectLst>
          <a:extLst>
            <a:ext uri="{909E8E84-426E-40DD-AFC4-6F175D3DCCD1}"/>
          </a:extLst>
        </p:spPr>
      </p:pic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378619" y="4191000"/>
            <a:ext cx="419576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18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 том, как приобщить ребёнка</a:t>
            </a:r>
          </a:p>
          <a:p>
            <a:pPr eaLnBrk="1" hangingPunct="1">
              <a:defRPr/>
            </a:pPr>
            <a:r>
              <a:rPr lang="ru-RU" sz="18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к книге, у Вас будет возможность узнать в следующей беседе.  </a:t>
            </a: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2" descr="0_6a6b5_b31c751c_XL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09600" y="767039"/>
            <a:ext cx="3733800" cy="3733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3795" name="Picture 2" descr="C:\Документы\закачки\blank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18" name="Picture 2" descr="C:\Документы\закачки\8622515-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5562600" y="2057400"/>
            <a:ext cx="2616451" cy="3200400"/>
          </a:xfrm>
          <a:prstGeom prst="rect">
            <a:avLst/>
          </a:prstGeom>
          <a:ln>
            <a:noFill/>
          </a:ln>
          <a:effectLst>
            <a:softEdge rad="127000"/>
          </a:effectLst>
          <a:extLst>
            <a:ext uri="{909E8E84-426E-40DD-AFC4-6F175D3DCCD1}"/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296987" y="326678"/>
            <a:ext cx="6553200" cy="190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softEdge rad="317500"/>
          </a:effectLst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20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Виртуальная  беседа  была построена на вопросах, отмеченных Вами в предварительном опросе.</a:t>
            </a:r>
          </a:p>
          <a:p>
            <a:pPr eaLnBrk="1" hangingPunct="1">
              <a:defRPr/>
            </a:pPr>
            <a:r>
              <a:rPr lang="ru-RU" sz="20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1" hangingPunct="1">
              <a:defRPr/>
            </a:pPr>
            <a:r>
              <a:rPr lang="ru-RU" sz="20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Надеемся, что для Вас она была полезной.</a:t>
            </a:r>
          </a:p>
          <a:p>
            <a:pPr eaLnBrk="1" hangingPunct="1">
              <a:defRPr/>
            </a:pPr>
            <a:r>
              <a:rPr lang="ru-RU" sz="20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Документы\закачки\вопросительный-знак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685800" y="2066453"/>
            <a:ext cx="2043819" cy="3191347"/>
          </a:xfrm>
          <a:prstGeom prst="rect">
            <a:avLst/>
          </a:prstGeom>
          <a:ln>
            <a:noFill/>
          </a:ln>
          <a:effectLst>
            <a:softEdge rad="127000"/>
          </a:effectLst>
          <a:extLst>
            <a:ext uri="{909E8E84-426E-40DD-AFC4-6F175D3DCCD1}"/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577219" y="2438400"/>
            <a:ext cx="3290181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softEdge rad="317500"/>
          </a:effectLst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 Вам</a:t>
            </a:r>
          </a:p>
          <a:p>
            <a:pPr eaLnBrk="1" hangingPunct="1">
              <a:defRPr/>
            </a:pPr>
            <a:r>
              <a:rPr lang="ru-RU" sz="20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за  проявленный интерес к данной теме!</a:t>
            </a:r>
            <a:endParaRPr lang="ru-RU" sz="48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1755618" y="5074091"/>
            <a:ext cx="5908519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softEdge rad="317500"/>
          </a:effectLst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Если у Вас есть предложения  или вопросы, то можете  присылать их на адрес:    </a:t>
            </a:r>
            <a:r>
              <a:rPr lang="en-US" sz="20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mpazova83@yandex.ru</a:t>
            </a:r>
            <a:endParaRPr lang="ru-RU" sz="48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4819" name="Picture 2" descr="C:\Документы\закачки\blank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81000" y="76200"/>
            <a:ext cx="8610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18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</a:p>
          <a:p>
            <a:pPr eaLnBrk="1" hangingPunct="1">
              <a:defRPr/>
            </a:pPr>
            <a:r>
              <a:rPr lang="ru-RU" sz="18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«Центр развития ребёнка – детский сад №11 «Рябинушка»</a:t>
            </a:r>
          </a:p>
          <a:p>
            <a:pPr eaLnBrk="1" hangingPunct="1">
              <a:defRPr/>
            </a:pPr>
            <a:endParaRPr lang="ru-RU" sz="48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62000" y="1752600"/>
            <a:ext cx="7620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b="1" dirty="0" smtClean="0">
                <a:solidFill>
                  <a:srgbClr val="3333CC"/>
                </a:solidFill>
                <a:effectLst>
                  <a:glow rad="469900">
                    <a:schemeClr val="bg1">
                      <a:alpha val="76000"/>
                    </a:schemeClr>
                  </a:glow>
                </a:effectLst>
              </a:rPr>
              <a:t/>
            </a:r>
            <a:br>
              <a:rPr lang="ru-RU" b="1" dirty="0" smtClean="0">
                <a:solidFill>
                  <a:srgbClr val="3333CC"/>
                </a:solidFill>
                <a:effectLst>
                  <a:glow rad="469900">
                    <a:schemeClr val="bg1">
                      <a:alpha val="76000"/>
                    </a:schemeClr>
                  </a:glow>
                </a:effectLst>
              </a:rPr>
            </a:br>
            <a:r>
              <a:rPr lang="ru-RU" b="1" dirty="0" smtClean="0">
                <a:solidFill>
                  <a:srgbClr val="660033"/>
                </a:solidFill>
                <a:effectLst>
                  <a:glow rad="469900">
                    <a:schemeClr val="bg1">
                      <a:alpha val="76000"/>
                    </a:schemeClr>
                  </a:glow>
                </a:effectLst>
              </a:rPr>
              <a:t>КНИГА </a:t>
            </a:r>
            <a:br>
              <a:rPr lang="ru-RU" b="1" dirty="0" smtClean="0">
                <a:solidFill>
                  <a:srgbClr val="660033"/>
                </a:solidFill>
                <a:effectLst>
                  <a:glow rad="469900">
                    <a:schemeClr val="bg1">
                      <a:alpha val="76000"/>
                    </a:schemeClr>
                  </a:glow>
                </a:effectLst>
              </a:rPr>
            </a:br>
            <a:r>
              <a:rPr lang="ru-RU" b="1" dirty="0" smtClean="0">
                <a:solidFill>
                  <a:srgbClr val="660033"/>
                </a:solidFill>
                <a:effectLst>
                  <a:glow rad="469900">
                    <a:schemeClr val="bg1">
                      <a:alpha val="76000"/>
                    </a:schemeClr>
                  </a:glow>
                </a:effectLst>
              </a:rPr>
              <a:t>ПРОТИВ ТЕЛЕВИЗОРА</a:t>
            </a:r>
            <a:r>
              <a:rPr lang="ru-RU" sz="6000" b="1" dirty="0" smtClean="0">
                <a:solidFill>
                  <a:srgbClr val="660033"/>
                </a:solidFill>
                <a:effectLst>
                  <a:glow rad="469900">
                    <a:schemeClr val="bg1">
                      <a:alpha val="76000"/>
                    </a:schemeClr>
                  </a:glow>
                </a:effectLst>
              </a:rPr>
              <a:t/>
            </a:r>
            <a:br>
              <a:rPr lang="ru-RU" sz="6000" b="1" dirty="0" smtClean="0">
                <a:solidFill>
                  <a:srgbClr val="660033"/>
                </a:solidFill>
                <a:effectLst>
                  <a:glow rad="469900">
                    <a:schemeClr val="bg1">
                      <a:alpha val="76000"/>
                    </a:schemeClr>
                  </a:glow>
                </a:effectLst>
              </a:rPr>
            </a:br>
            <a:r>
              <a:rPr lang="ru-RU" sz="2400" b="1" dirty="0" smtClean="0">
                <a:solidFill>
                  <a:srgbClr val="660033"/>
                </a:solidFill>
                <a:effectLst>
                  <a:glow rad="469900">
                    <a:schemeClr val="bg1">
                      <a:alpha val="76000"/>
                    </a:schemeClr>
                  </a:glow>
                </a:effectLst>
              </a:rPr>
              <a:t>(виртуальная беседа с родителями)</a:t>
            </a:r>
            <a:r>
              <a:rPr lang="ru-RU" sz="1600" dirty="0" smtClean="0">
                <a:solidFill>
                  <a:srgbClr val="660033"/>
                </a:solidFill>
                <a:effectLst>
                  <a:glow rad="469900">
                    <a:schemeClr val="bg1">
                      <a:alpha val="76000"/>
                    </a:schemeClr>
                  </a:glow>
                </a:effectLst>
              </a:rPr>
              <a:t/>
            </a:r>
            <a:br>
              <a:rPr lang="ru-RU" sz="1600" dirty="0" smtClean="0">
                <a:solidFill>
                  <a:srgbClr val="660033"/>
                </a:solidFill>
                <a:effectLst>
                  <a:glow rad="469900">
                    <a:schemeClr val="bg1">
                      <a:alpha val="76000"/>
                    </a:schemeClr>
                  </a:glow>
                </a:effectLst>
              </a:rPr>
            </a:br>
            <a:r>
              <a:rPr lang="ru-RU" dirty="0" smtClean="0">
                <a:effectLst>
                  <a:glow rad="469900">
                    <a:schemeClr val="bg1">
                      <a:alpha val="76000"/>
                    </a:schemeClr>
                  </a:glow>
                </a:effectLst>
              </a:rPr>
              <a:t>  </a:t>
            </a:r>
            <a:r>
              <a:rPr lang="ru-RU" sz="3600" dirty="0" smtClean="0">
                <a:effectLst>
                  <a:glow rad="469900">
                    <a:schemeClr val="bg1">
                      <a:alpha val="76000"/>
                    </a:schemeClr>
                  </a:glow>
                </a:effectLst>
              </a:rPr>
              <a:t> </a:t>
            </a:r>
            <a:endParaRPr lang="ru-RU" sz="3200" dirty="0" smtClean="0">
              <a:solidFill>
                <a:srgbClr val="FF0066"/>
              </a:solidFill>
              <a:effectLst>
                <a:glow rad="469900">
                  <a:schemeClr val="bg1">
                    <a:alpha val="76000"/>
                  </a:schemeClr>
                </a:glo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761776" y="4292851"/>
            <a:ext cx="3048000" cy="170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18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Мария Павловна </a:t>
            </a:r>
            <a:r>
              <a:rPr lang="ru-RU" sz="1800" b="1" dirty="0" err="1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Пазова</a:t>
            </a:r>
            <a:r>
              <a:rPr lang="ru-RU" sz="18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 eaLnBrk="1" hangingPunct="1">
              <a:defRPr/>
            </a:pPr>
            <a:r>
              <a:rPr lang="ru-RU" sz="18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воспитатель первой </a:t>
            </a:r>
          </a:p>
          <a:p>
            <a:pPr algn="l" eaLnBrk="1" hangingPunct="1">
              <a:defRPr/>
            </a:pPr>
            <a:r>
              <a:rPr lang="ru-RU" sz="18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квалификационной категории</a:t>
            </a:r>
          </a:p>
          <a:p>
            <a:pPr eaLnBrk="1" hangingPunct="1">
              <a:defRPr/>
            </a:pPr>
            <a:endParaRPr lang="ru-RU" sz="48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981200" y="5334000"/>
            <a:ext cx="2895600" cy="170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18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Заринск</a:t>
            </a:r>
          </a:p>
          <a:p>
            <a:pPr algn="l" eaLnBrk="1" hangingPunct="1">
              <a:defRPr/>
            </a:pPr>
            <a:r>
              <a:rPr lang="ru-RU" sz="18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2013</a:t>
            </a:r>
          </a:p>
          <a:p>
            <a:pPr eaLnBrk="1" hangingPunct="1">
              <a:defRPr/>
            </a:pPr>
            <a:endParaRPr lang="ru-RU" sz="48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3" name="Picture 2" descr="C:\Документы\закачки\blank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73440" y="1371600"/>
            <a:ext cx="367901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Тогда эта презентация для Вас!</a:t>
            </a:r>
          </a:p>
          <a:p>
            <a:pPr algn="just" eaLnBrk="1" hangingPunct="1">
              <a:defRPr/>
            </a:pPr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 descr="23_06_2010_140019"/>
          <p:cNvPicPr>
            <a:picLocks noChangeAspect="1" noChangeArrowheads="1"/>
          </p:cNvPicPr>
          <p:nvPr/>
        </p:nvPicPr>
        <p:blipFill rotWithShape="1">
          <a:blip r:embed="rId4" cstate="email">
            <a:lum bright="24000"/>
            <a:extLst>
              <a:ext uri="{28A0092B-C50C-407E-A947-70E740481C1C}"/>
            </a:extLst>
          </a:blip>
          <a:srcRect/>
          <a:stretch/>
        </p:blipFill>
        <p:spPr bwMode="auto">
          <a:xfrm>
            <a:off x="381000" y="3298479"/>
            <a:ext cx="4129670" cy="29992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</a:extLst>
        </p:spPr>
      </p:pic>
      <p:pic>
        <p:nvPicPr>
          <p:cNvPr id="73730" name="Picture 2" descr="C:\Документы\закачки\vosklitsatelnyiy-znak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/>
            </a:extLst>
          </a:blip>
          <a:srcRect t="-6380" r="-5663" b="-3604"/>
          <a:stretch/>
        </p:blipFill>
        <p:spPr bwMode="auto">
          <a:xfrm>
            <a:off x="5297832" y="838200"/>
            <a:ext cx="3160367" cy="47610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7" name="Picture 2" descr="C:\Документы\закачки\blank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28600" y="76200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Как любящий родитель, Вы желаете своему ребёнку самого лучшего?</a:t>
            </a:r>
          </a:p>
          <a:p>
            <a:pPr algn="just" eaLnBrk="1" hangingPunct="1">
              <a:defRPr/>
            </a:pPr>
            <a:endParaRPr lang="ru-RU" sz="60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4755" name="Picture 3" descr="C:\Документы\закачки\65ce73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692168" y="2667000"/>
            <a:ext cx="3624072" cy="3124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pic>
        <p:nvPicPr>
          <p:cNvPr id="10" name="Picture 2" descr="C:\Документы\закачки\Vopros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334000" y="1905000"/>
            <a:ext cx="3048000" cy="4064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1" name="Picture 2" descr="C:\Документы\закачки\blank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215951" y="273868"/>
            <a:ext cx="609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Так что же лучше?</a:t>
            </a:r>
          </a:p>
          <a:p>
            <a:pPr algn="just" eaLnBrk="1" hangingPunct="1">
              <a:defRPr/>
            </a:pPr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9" descr="6a26cd4035d85c0dcadd1edafd8df6cf0544f0f4"/>
          <p:cNvPicPr>
            <a:picLocks noChangeAspect="1" noChangeArrowheads="1"/>
          </p:cNvPicPr>
          <p:nvPr/>
        </p:nvPicPr>
        <p:blipFill rotWithShape="1">
          <a:blip r:embed="rId4" cstate="email">
            <a:lum bright="22000" contrast="-22000"/>
            <a:extLst>
              <a:ext uri="{28A0092B-C50C-407E-A947-70E740481C1C}"/>
            </a:extLst>
          </a:blip>
          <a:srcRect/>
          <a:stretch/>
        </p:blipFill>
        <p:spPr bwMode="auto">
          <a:xfrm>
            <a:off x="609600" y="1188268"/>
            <a:ext cx="3480065" cy="1981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</a:extLst>
        </p:spPr>
      </p:pic>
      <p:pic>
        <p:nvPicPr>
          <p:cNvPr id="8" name="Picture 5" descr="C:\Документы\закачки\качестimages.jpe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/>
            </a:extLst>
          </a:blip>
          <a:srcRect t="8823" r="4535"/>
          <a:stretch/>
        </p:blipFill>
        <p:spPr bwMode="auto">
          <a:xfrm>
            <a:off x="3352799" y="3458424"/>
            <a:ext cx="2801263" cy="26754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pic>
        <p:nvPicPr>
          <p:cNvPr id="9" name="Picture 6" descr="C:\Документы\закачки\images.jpeббg.jpe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/>
            </a:extLst>
          </a:blip>
          <a:srcRect l="15384" t="6869" r="15410"/>
          <a:stretch/>
        </p:blipFill>
        <p:spPr bwMode="auto">
          <a:xfrm>
            <a:off x="5943082" y="1188268"/>
            <a:ext cx="2304661" cy="20638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794657" y="3169468"/>
            <a:ext cx="280985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Информационные технологии?</a:t>
            </a:r>
          </a:p>
          <a:p>
            <a:pPr algn="just" eaLnBrk="1" hangingPunct="1">
              <a:defRPr/>
            </a:pPr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6035351" y="3429000"/>
            <a:ext cx="327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Или традиция?</a:t>
            </a:r>
          </a:p>
          <a:p>
            <a:pPr algn="just" eaLnBrk="1" hangingPunct="1">
              <a:defRPr/>
            </a:pPr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5" name="Picture 2" descr="C:\Документы\закачки\blank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914400" y="152400"/>
            <a:ext cx="8839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Не можете сделать выбор?  Сомневаетесь?</a:t>
            </a:r>
          </a:p>
          <a:p>
            <a:pPr algn="just" eaLnBrk="1" hangingPunct="1">
              <a:defRPr/>
            </a:pPr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Документы\закачки\imaрges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819400" y="1295400"/>
            <a:ext cx="3345030" cy="34818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143000" y="5105400"/>
            <a:ext cx="7010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Давайте сравним влияние телевизора  и книги на ребёнка.</a:t>
            </a:r>
          </a:p>
          <a:p>
            <a:pPr eaLnBrk="1" hangingPunct="1">
              <a:defRPr/>
            </a:pPr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Документы\закачки\blank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892788" y="2438400"/>
            <a:ext cx="3298212" cy="162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en-US" sz="4000" b="1" dirty="0" smtClean="0">
                <a:ln w="50800"/>
                <a:solidFill>
                  <a:schemeClr val="accent6">
                    <a:lumMod val="75000"/>
                  </a:schemeClr>
                </a:solidFill>
                <a:effectLst/>
              </a:rPr>
              <a:t>I</a:t>
            </a:r>
            <a:endParaRPr lang="en-US" sz="2000" b="1" dirty="0" smtClean="0">
              <a:ln w="50800"/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eaLnBrk="1" hangingPunct="1">
              <a:defRPr/>
            </a:pP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Какое  влияние телевизор и книга оказывают на физическое здоровье ребёнка?</a:t>
            </a:r>
          </a:p>
          <a:p>
            <a:pPr algn="just" eaLnBrk="1" hangingPunct="1">
              <a:defRPr/>
            </a:pPr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Документы\закачки\1288761106_killing-question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5105400" y="1295401"/>
            <a:ext cx="3305770" cy="41049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3" name="Picture 2" descr="C:\Документы\закачки\blank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Документы\закачки\tv-front-official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533400" y="1801428"/>
            <a:ext cx="3883807" cy="32551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pic>
        <p:nvPicPr>
          <p:cNvPr id="7" name="Picture 5" descr="C:\Документы\закачки\пустая-книга-открытая-1932494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4648200" y="3502461"/>
            <a:ext cx="4119326" cy="24640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sp>
        <p:nvSpPr>
          <p:cNvPr id="20486" name="Прямоугольник 8"/>
          <p:cNvSpPr>
            <a:spLocks noChangeArrowheads="1"/>
          </p:cNvSpPr>
          <p:nvPr/>
        </p:nvSpPr>
        <p:spPr bwMode="auto">
          <a:xfrm>
            <a:off x="957263" y="2209800"/>
            <a:ext cx="3036887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Длительный просмотр </a:t>
            </a:r>
          </a:p>
          <a:p>
            <a:pPr algn="ctr">
              <a:lnSpc>
                <a:spcPct val="90000"/>
              </a:lnSpc>
            </a:pPr>
            <a:r>
              <a:rPr lang="ru-RU" sz="1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телевизора негативно влияет на зрение,    ребёнка и рекомендуют: </a:t>
            </a:r>
          </a:p>
          <a:p>
            <a:pPr algn="ctr">
              <a:lnSpc>
                <a:spcPct val="90000"/>
              </a:lnSpc>
            </a:pPr>
            <a:r>
              <a:rPr lang="ru-RU" sz="1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детей до 2 лет   не сажать к телевизору!!! </a:t>
            </a:r>
          </a:p>
          <a:p>
            <a:pPr algn="ctr">
              <a:lnSpc>
                <a:spcPct val="90000"/>
              </a:lnSpc>
            </a:pPr>
            <a:r>
              <a:rPr lang="ru-RU" sz="1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  4 лет  - максимум на 20 минут в день!</a:t>
            </a:r>
          </a:p>
          <a:p>
            <a:pPr>
              <a:lnSpc>
                <a:spcPct val="90000"/>
              </a:lnSpc>
            </a:pPr>
            <a:endParaRPr lang="ru-RU" sz="1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1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64138" y="3857625"/>
            <a:ext cx="312420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Общение ребенка с книгой не оказывает   вредного воздействия при условии соблюдения условий:</a:t>
            </a:r>
          </a:p>
          <a:p>
            <a:pPr algn="ctr">
              <a:defRPr/>
            </a:pPr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хорошее освещение </a:t>
            </a:r>
          </a:p>
          <a:p>
            <a:pPr algn="ctr">
              <a:defRPr/>
            </a:pPr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и поза ребёнка.  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2848716" y="152400"/>
            <a:ext cx="609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Мнение специалистов</a:t>
            </a:r>
          </a:p>
          <a:p>
            <a:pPr algn="just" eaLnBrk="1" hangingPunct="1">
              <a:defRPr/>
            </a:pPr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6803" name="Picture 3" descr="C:\Документы\закачки\Vosk  litsatelnyiy-znak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562600" y="939724"/>
            <a:ext cx="1378688" cy="23368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1507" name="Picture 2" descr="C:\Документы\закачки\blank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892788" y="2438400"/>
            <a:ext cx="3298212" cy="162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br>
              <a:rPr lang="ru-RU" sz="11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en-US" sz="4000" b="1" dirty="0" smtClean="0">
                <a:ln w="50800"/>
                <a:solidFill>
                  <a:schemeClr val="accent6">
                    <a:lumMod val="75000"/>
                  </a:schemeClr>
                </a:solidFill>
                <a:effectLst/>
              </a:rPr>
              <a:t>II</a:t>
            </a:r>
            <a:endParaRPr lang="en-US" sz="2000" b="1" dirty="0" smtClean="0">
              <a:ln w="50800"/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eaLnBrk="1" hangingPunct="1">
              <a:defRPr/>
            </a:pP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Какое  влияние телевизор и книга оказывают на</a:t>
            </a:r>
            <a:r>
              <a:rPr lang="en-US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50800">
                  <a:solidFill>
                    <a:srgbClr val="002060"/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психологическое состояние и нервную систему ребёнка?</a:t>
            </a:r>
          </a:p>
          <a:p>
            <a:pPr algn="just" eaLnBrk="1" hangingPunct="1">
              <a:defRPr/>
            </a:pPr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7826" name="Picture 2" descr="C:\Документы\закачки\667197351e55d63e6d00a27dced4d3d0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4953000" y="827503"/>
            <a:ext cx="3465968" cy="48480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315</Words>
  <Application>Microsoft Office PowerPoint</Application>
  <PresentationFormat>Экран (4:3)</PresentationFormat>
  <Paragraphs>125</Paragraphs>
  <Slides>22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2</cp:revision>
  <dcterms:created xsi:type="dcterms:W3CDTF">2013-11-24T15:49:44Z</dcterms:created>
  <dcterms:modified xsi:type="dcterms:W3CDTF">2013-11-24T15:51:23Z</dcterms:modified>
</cp:coreProperties>
</file>