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9"/>
  </p:handoutMasterIdLst>
  <p:sldIdLst>
    <p:sldId id="258" r:id="rId2"/>
    <p:sldId id="25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-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D113A9D2-9D6B-4929-AA2D-F23B5EE8CBE7}" styleName="Стиль из темы 2 - акцент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8" d="100"/>
          <a:sy n="88" d="100"/>
        </p:scale>
        <p:origin x="-96" y="-45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7" name="Rectangle 7"/>
          <p:cNvSpPr>
            <a:spLocks noChangeArrowheads="1"/>
          </p:cNvSpPr>
          <p:nvPr/>
        </p:nvSpPr>
        <p:spPr bwMode="auto">
          <a:xfrm>
            <a:off x="2771775" y="6045200"/>
            <a:ext cx="6372225" cy="43180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126" name="Rectangle 6"/>
          <p:cNvSpPr>
            <a:spLocks noChangeArrowheads="1"/>
          </p:cNvSpPr>
          <p:nvPr/>
        </p:nvSpPr>
        <p:spPr bwMode="auto">
          <a:xfrm>
            <a:off x="2771775" y="5397500"/>
            <a:ext cx="6372225" cy="6477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 dirty="0"/>
          </a:p>
        </p:txBody>
      </p:sp>
      <p:sp>
        <p:nvSpPr>
          <p:cNvPr id="5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847975" y="5110163"/>
            <a:ext cx="7772400" cy="1109662"/>
          </a:xfrm>
        </p:spPr>
        <p:txBody>
          <a:bodyPr/>
          <a:lstStyle>
            <a:lvl1pPr>
              <a:defRPr sz="32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843213" y="6045200"/>
            <a:ext cx="6400800" cy="696913"/>
          </a:xfrm>
        </p:spPr>
        <p:txBody>
          <a:bodyPr/>
          <a:lstStyle>
            <a:lvl1pPr marL="0" indent="0">
              <a:buFontTx/>
              <a:buNone/>
              <a:defRPr sz="2400" b="1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23075" y="2419350"/>
            <a:ext cx="1925638" cy="42497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042988" y="2419350"/>
            <a:ext cx="5627687" cy="42497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042988" y="2997200"/>
            <a:ext cx="3744912" cy="3671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940300" y="2997200"/>
            <a:ext cx="3746500" cy="36718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104900" y="2419350"/>
            <a:ext cx="7643813" cy="649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5084763"/>
            <a:ext cx="9144000" cy="1989137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uk-UA" dirty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42988" y="2997200"/>
            <a:ext cx="7643812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400" b="1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3068960"/>
            <a:ext cx="7643813" cy="3312368"/>
          </a:xfrm>
        </p:spPr>
        <p:txBody>
          <a:bodyPr/>
          <a:lstStyle/>
          <a:p>
            <a:pPr algn="ctr"/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331640" y="2492897"/>
            <a:ext cx="6630436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Творческое название проекта:</a:t>
            </a:r>
            <a:endParaRPr lang="ru-RU" sz="36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27584" y="3789040"/>
            <a:ext cx="7776864" cy="132343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«Машины разные – нужны,</a:t>
            </a:r>
            <a:b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</a:br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машины разные - важны».</a:t>
            </a:r>
            <a:endParaRPr lang="ru-RU" sz="4000" b="1" cap="none" spc="0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5" name="Picture 6" descr="IMG_73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03848" y="5273824"/>
            <a:ext cx="2664296" cy="1584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016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  <a:scene3d>
            <a:camera prst="orthographicFront"/>
            <a:lightRig rig="threePt" dir="t"/>
          </a:scene3d>
          <a:sp3d>
            <a:bevelT w="152400" h="50800" prst="softRound"/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125"/>
                            </p:stCondLst>
                            <p:childTnLst>
                              <p:par>
                                <p:cTn id="12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575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4077072"/>
            <a:ext cx="7643813" cy="649288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Ожидаемые результаты: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Пробуждение интереса к истории возникновения автомобилей.</a:t>
            </a:r>
            <a:b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Расширение кругозора детей через экскурсии в Саратовский Парк Победы.</a:t>
            </a:r>
            <a:b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Объединение усилий педагогов и родителей при организации работы по ознакомлению с историей возникновения автомобиля. А также при организации экскурсии.</a:t>
            </a:r>
            <a:b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581128"/>
            <a:ext cx="7643813" cy="649288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Этапы и сроки проведения: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</a:t>
            </a:r>
            <a: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1. Организационно-подготовительный (1 неделя).</a:t>
            </a:r>
            <a:r>
              <a:rPr lang="ru-RU" sz="1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1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Обоснование актуальности темы, мотивация её выбора. Определение цели и задач проекта. Подбор литературы, пособий и атрибутов. Обсуждение с родителями  детей вопросов, связанных с проведением проекта. Составление тематического планирования мероприятий. Наличие у участников проекта чёткого представления о необходимости внесения изменений в воспитательно-образовательный процесс.</a:t>
            </a:r>
            <a:b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</a:t>
            </a:r>
            <a:r>
              <a:rPr lang="ru-RU" sz="1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2. Аналитический (1 неделя).</a:t>
            </a:r>
            <a:br>
              <a:rPr lang="ru-RU" sz="1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Разработка плана образовательной деятельности с детьми. Деятельность в соответствии с тематическим планированием. Организация творческой деятельности детей и родителей.</a:t>
            </a:r>
            <a:r>
              <a:rPr lang="ru-RU" sz="1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1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6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16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1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1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4509120"/>
            <a:ext cx="7643813" cy="649288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Этапы и сроки проведения: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</a:t>
            </a:r>
            <a: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3. Практический  (2 неделя). </a:t>
            </a:r>
            <a:b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Организация совместной экскурсии и мероприятий, создание дидактических пособий, проведение выставки детских рисунков, и оформление мини-музея в группе «Машины </a:t>
            </a:r>
            <a:r>
              <a:rPr lang="ru-RU" sz="1800" b="1" dirty="0" err="1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разные-нужны</a:t>
            </a: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sz="1800" b="1" dirty="0" err="1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машины</a:t>
            </a: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разные – важны!».</a:t>
            </a:r>
            <a:b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  </a:t>
            </a:r>
            <a:r>
              <a:rPr lang="ru-RU" sz="1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 Заключительный  (3 неделя). </a:t>
            </a:r>
            <a:br>
              <a:rPr lang="ru-RU" sz="18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Обобщение результатов работы. Анализ деятельности. Удовлетворённость всех участников результатами. Сопоставление имеющихся результатов с прогнозируемыми.</a:t>
            </a:r>
            <a:b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188640"/>
            <a:ext cx="7643813" cy="792088"/>
          </a:xfrm>
          <a:solidFill>
            <a:schemeClr val="bg2">
              <a:lumMod val="60000"/>
              <a:lumOff val="40000"/>
            </a:schemeClr>
          </a:solidFill>
        </p:spPr>
        <p:txBody>
          <a:bodyPr/>
          <a:lstStyle/>
          <a:p>
            <a:pPr algn="ctr"/>
            <a:r>
              <a:rPr lang="ru-RU" b="1" dirty="0" smtClean="0">
                <a:ln w="1905"/>
                <a:solidFill>
                  <a:schemeClr val="accent5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Перспективный план</a:t>
            </a:r>
            <a:endParaRPr lang="ru-RU" dirty="0">
              <a:solidFill>
                <a:schemeClr val="accent5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619672" y="1045880"/>
          <a:ext cx="6096000" cy="5812120"/>
        </p:xfrm>
        <a:graphic>
          <a:graphicData uri="http://schemas.openxmlformats.org/drawingml/2006/table">
            <a:tbl>
              <a:tblPr firstRow="1" bandRow="1">
                <a:tableStyleId>{125E5076-3810-47DD-B79F-674D7AD40C01}</a:tableStyleId>
              </a:tblPr>
              <a:tblGrid>
                <a:gridCol w="3048000"/>
                <a:gridCol w="3048000"/>
              </a:tblGrid>
              <a:tr h="504056"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Форма</a:t>
                      </a:r>
                      <a:endParaRPr lang="ru-RU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 smtClean="0"/>
                    </a:p>
                    <a:p>
                      <a:pPr algn="ctr"/>
                      <a:r>
                        <a:rPr lang="ru-RU" dirty="0" smtClean="0"/>
                        <a:t>Задачи</a:t>
                      </a:r>
                      <a:endParaRPr lang="ru-RU" dirty="0">
                        <a:solidFill>
                          <a:srgbClr val="92D050"/>
                        </a:solidFill>
                      </a:endParaRPr>
                    </a:p>
                  </a:txBody>
                  <a:tcPr/>
                </a:tc>
              </a:tr>
              <a:tr h="944096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«Кто создал автомобиль?»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(тематическая беседа)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Вызвать интерес к возникновению первого в мире автомобиля.</a:t>
                      </a:r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Экскурсия в Саратовский Парк Победы. 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Познакомить детей с экспозицией спец.</a:t>
                      </a:r>
                      <a:r>
                        <a:rPr lang="ru-RU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техники музея. 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8298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НОД «Машины </a:t>
                      </a:r>
                      <a:r>
                        <a:rPr lang="ru-RU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разные-нужны</a:t>
                      </a:r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, </a:t>
                      </a:r>
                      <a:r>
                        <a:rPr lang="ru-RU" dirty="0" err="1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машины</a:t>
                      </a:r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разные - важны»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Воспитывать</a:t>
                      </a:r>
                      <a:r>
                        <a:rPr lang="ru-RU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интерес к изучению различных видов транспорта. 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36723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Оформление выставки детских рисунков </a:t>
                      </a:r>
                    </a:p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«Машины на</a:t>
                      </a:r>
                      <a:r>
                        <a:rPr lang="ru-RU" baseline="0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 улицах города</a:t>
                      </a:r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»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Организовать совместную деятельность детей и родителей. Закрепить полученные знания о машинах на дороге.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8298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rgbClr val="FFFF00"/>
                          </a:solidFill>
                        </a:rPr>
                        <a:t>Оформление мини-музея</a:t>
                      </a:r>
                      <a:r>
                        <a:rPr lang="ru-RU" baseline="0" dirty="0" smtClean="0">
                          <a:solidFill>
                            <a:srgbClr val="FFFF00"/>
                          </a:solidFill>
                        </a:rPr>
                        <a:t> в группе</a:t>
                      </a:r>
                      <a:endParaRPr lang="ru-RU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2">
                              <a:lumMod val="50000"/>
                            </a:schemeClr>
                          </a:solidFill>
                        </a:rPr>
                        <a:t>Привлечь родителей и детей к организации мини-музея.</a:t>
                      </a:r>
                      <a:endParaRPr lang="ru-RU" dirty="0">
                        <a:solidFill>
                          <a:schemeClr val="bg2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933056"/>
            <a:ext cx="7643813" cy="649288"/>
          </a:xfrm>
        </p:spPr>
        <p:txBody>
          <a:bodyPr/>
          <a:lstStyle/>
          <a:p>
            <a:pPr algn="ctr"/>
            <a:r>
              <a:rPr lang="ru-RU" sz="4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Работа с родителями: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Организация выставки детских рисунков.</a:t>
            </a:r>
            <a:b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Консультации, информационный стенд.</a:t>
            </a:r>
            <a:b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Проведение совместных мероприятий, и экскурсий.</a:t>
            </a:r>
            <a:b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Привлечение родителей в организации мини-музея в группе.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005064"/>
            <a:ext cx="7643813" cy="649288"/>
          </a:xfrm>
        </p:spPr>
        <p:txBody>
          <a:bodyPr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  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Результативность.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Дети:</a:t>
            </a:r>
            <a:b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У детей появился интерес к изучению окружающего мира.</a:t>
            </a:r>
            <a:br>
              <a:rPr lang="ru-RU" sz="20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Сформировался необходимый минимум исторических знаний.</a:t>
            </a:r>
            <a:br>
              <a:rPr lang="ru-RU" sz="20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Возросло желание детей изучать историю предметов; принимать в этом активное участие.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5301208"/>
            <a:ext cx="7643813" cy="649288"/>
          </a:xfrm>
        </p:spPr>
        <p:txBody>
          <a:bodyPr/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</a:t>
            </a:r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Результативность: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   </a:t>
            </a:r>
            <a: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Родители:</a:t>
            </a:r>
            <a:br>
              <a:rPr lang="ru-RU" sz="2000" b="1" dirty="0" smtClean="0">
                <a:ln w="1905"/>
                <a:solidFill>
                  <a:schemeClr val="accent1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1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Стали более активными, у них появилось желание принимать участие в совместных мероприятиях, общие интересы.</a:t>
            </a:r>
            <a:b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</a:rPr>
              <a:t>Родители начали проявлять больше интереса к образовательно-воспитательному процессу.</a:t>
            </a:r>
            <a: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  <a:t>                                            </a:t>
            </a:r>
            <a: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  <a:t>Педагоги:</a:t>
            </a:r>
            <a:br>
              <a:rPr lang="ru-RU" sz="18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3200" b="1" dirty="0" smtClean="0">
                <a:latin typeface="+mn-lt"/>
              </a:rPr>
              <a:t>-</a:t>
            </a:r>
            <a:r>
              <a:rPr lang="ru-RU" sz="1800" b="1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 </a:t>
            </a:r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Созданы информационные тексты с наглядным дидактическим материалом. </a:t>
            </a:r>
            <a:r>
              <a:rPr lang="ru-RU" sz="1800" b="1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/>
            </a:r>
            <a:br>
              <a:rPr lang="ru-RU" sz="1800" b="1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</a:br>
            <a:r>
              <a:rPr lang="ru-RU" sz="3200" b="1" dirty="0" smtClean="0">
                <a:latin typeface="+mn-lt"/>
              </a:rPr>
              <a:t>- </a:t>
            </a:r>
            <a:r>
              <a:rPr lang="ru-RU" sz="1600" b="1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>Презентация проекта на педсовете ДОУ. </a:t>
            </a:r>
            <a:r>
              <a:rPr lang="ru-RU" sz="180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/>
            </a:r>
            <a:br>
              <a:rPr lang="ru-RU" sz="1800" smtClean="0">
                <a:solidFill>
                  <a:schemeClr val="tx1">
                    <a:lumMod val="75000"/>
                  </a:schemeClr>
                </a:solidFill>
                <a:latin typeface="+mn-lt"/>
              </a:rPr>
            </a:br>
            <a:r>
              <a:rPr lang="ru-RU" sz="1800" dirty="0" smtClean="0">
                <a:latin typeface="Arial" charset="0"/>
              </a:rPr>
              <a:t/>
            </a:r>
            <a:br>
              <a:rPr lang="ru-RU" sz="1800" dirty="0" smtClean="0">
                <a:latin typeface="Arial" charset="0"/>
              </a:rPr>
            </a:br>
            <a:r>
              <a:rPr lang="ru-RU" sz="1800" dirty="0" smtClean="0">
                <a:latin typeface="Arial" charset="0"/>
              </a:rPr>
              <a:t/>
            </a:r>
            <a:br>
              <a:rPr lang="ru-RU" sz="1800" dirty="0" smtClean="0">
                <a:latin typeface="Arial" charset="0"/>
              </a:rPr>
            </a:br>
            <a:r>
              <a:rPr lang="ru-RU" sz="1800" b="1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  <a:t/>
            </a:r>
            <a:br>
              <a:rPr lang="ru-RU" sz="1800" b="1" dirty="0" smtClean="0">
                <a:solidFill>
                  <a:schemeClr val="tx1">
                    <a:lumMod val="75000"/>
                  </a:schemeClr>
                </a:solidFill>
                <a:latin typeface="+mn-lt"/>
              </a:rPr>
            </a:br>
            <a: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  <a:t/>
            </a:r>
            <a:br>
              <a:rPr lang="ru-RU" sz="1800" b="1" dirty="0" smtClean="0">
                <a:solidFill>
                  <a:schemeClr val="tx1">
                    <a:lumMod val="75000"/>
                  </a:schemeClr>
                </a:solidFill>
              </a:rPr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645024"/>
            <a:ext cx="7643813" cy="649288"/>
          </a:xfrm>
        </p:spPr>
        <p:txBody>
          <a:bodyPr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Выводы:</a:t>
            </a:r>
            <a:b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40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Приобщая детей к истории, мы развиваем личность каждого ребёнка.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2348880"/>
            <a:ext cx="2880320" cy="2376264"/>
          </a:xfrm>
        </p:spPr>
        <p:txBody>
          <a:bodyPr/>
          <a:lstStyle/>
          <a:p>
            <a:pPr algn="ctr"/>
            <a:r>
              <a:rPr lang="uk-UA" sz="3200" b="1" dirty="0" smtClean="0">
                <a:solidFill>
                  <a:schemeClr val="tx1"/>
                </a:solidFill>
                <a:latin typeface="Tahoma" charset="0"/>
              </a:rPr>
              <a:t/>
            </a:r>
            <a:br>
              <a:rPr lang="uk-UA" sz="3200" b="1" dirty="0" smtClean="0">
                <a:solidFill>
                  <a:schemeClr val="tx1"/>
                </a:solidFill>
                <a:latin typeface="Tahoma" charset="0"/>
              </a:rPr>
            </a:br>
            <a:endParaRPr lang="uk-UA" sz="3200" b="1" dirty="0">
              <a:solidFill>
                <a:schemeClr val="tx1"/>
              </a:solidFill>
              <a:latin typeface="Tahoma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27984" y="2276872"/>
            <a:ext cx="4546848" cy="4581128"/>
          </a:xfrm>
          <a:ln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/>
          <a:p>
            <a:pPr algn="ctr">
              <a:lnSpc>
                <a:spcPct val="80000"/>
              </a:lnSpc>
              <a:buNone/>
            </a:pPr>
            <a:endParaRPr lang="uk-UA" sz="2400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  <a:p>
            <a:pPr>
              <a:lnSpc>
                <a:spcPct val="80000"/>
              </a:lnSpc>
              <a:buNone/>
            </a:pPr>
            <a:endParaRPr lang="uk-UA" sz="1800" b="1" i="1" u="sng" dirty="0" smtClean="0">
              <a:solidFill>
                <a:schemeClr val="bg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" name="Рисунок 8" descr="DSCF035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996952"/>
            <a:ext cx="3816424" cy="324036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tx2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  <p:sp>
        <p:nvSpPr>
          <p:cNvPr id="11" name="Прямоугольник 10"/>
          <p:cNvSpPr/>
          <p:nvPr/>
        </p:nvSpPr>
        <p:spPr>
          <a:xfrm>
            <a:off x="4572000" y="2420888"/>
            <a:ext cx="4320480" cy="173893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32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Григорьева</a:t>
            </a:r>
            <a:r>
              <a:rPr lang="uk-UA" sz="3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uk-UA" sz="32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Елена</a:t>
            </a:r>
            <a:r>
              <a:rPr lang="uk-UA" sz="3200" b="1" i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</a:t>
            </a:r>
            <a:r>
              <a:rPr lang="uk-UA" sz="3200" b="1" i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Андреевна</a:t>
            </a:r>
            <a:endParaRPr lang="uk-UA" sz="3200" b="1" i="1" cap="all" spc="0" dirty="0" smtClean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  <a:p>
            <a:pPr algn="ctr"/>
            <a:r>
              <a:rPr lang="uk-UA" sz="11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(2  </a:t>
            </a:r>
            <a:r>
              <a:rPr lang="uk-UA" sz="11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квалификационная</a:t>
            </a:r>
            <a:r>
              <a:rPr lang="uk-UA" sz="11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1100" b="1" i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категория</a:t>
            </a:r>
            <a:r>
              <a:rPr lang="uk-UA" sz="1100" b="1" i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)</a:t>
            </a:r>
            <a:endParaRPr lang="uk-UA" sz="1100" b="1" i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716016" y="4149080"/>
            <a:ext cx="4149708" cy="347787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1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Адрес: </a:t>
            </a:r>
            <a:r>
              <a:rPr lang="uk-UA" sz="1600" b="1" i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Саратовская</a:t>
            </a:r>
            <a:r>
              <a:rPr lang="uk-UA" sz="1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область, </a:t>
            </a:r>
          </a:p>
          <a:p>
            <a:pPr algn="ctr"/>
            <a:r>
              <a:rPr lang="uk-UA" sz="1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г. </a:t>
            </a:r>
            <a:r>
              <a:rPr lang="uk-UA" sz="1600" b="1" i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Энгельс</a:t>
            </a:r>
            <a:r>
              <a:rPr lang="uk-UA" sz="16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pPr algn="ctr"/>
            <a:r>
              <a:rPr lang="uk-UA" sz="1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413121 </a:t>
            </a:r>
            <a:r>
              <a:rPr lang="uk-UA" sz="1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пр-т</a:t>
            </a:r>
            <a:r>
              <a:rPr lang="uk-UA" sz="1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1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Строителей</a:t>
            </a:r>
            <a:r>
              <a:rPr lang="uk-UA" sz="1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17, кв. 64</a:t>
            </a:r>
          </a:p>
          <a:p>
            <a:pPr algn="ctr"/>
            <a:endParaRPr lang="en-US" sz="800" b="1" i="1" u="sng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1600" b="1" i="1" u="sng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телефоны</a:t>
            </a:r>
            <a:r>
              <a:rPr lang="uk-UA" sz="1400" b="1" i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 </a:t>
            </a:r>
          </a:p>
          <a:p>
            <a:pPr algn="ctr"/>
            <a:r>
              <a:rPr lang="uk-UA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8-845-3-73-49-31 (</a:t>
            </a:r>
            <a:r>
              <a:rPr lang="uk-UA" sz="14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домашний</a:t>
            </a:r>
            <a:r>
              <a:rPr lang="uk-UA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</a:p>
          <a:p>
            <a:pPr algn="ctr"/>
            <a:r>
              <a:rPr lang="uk-UA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8-845-3-73-28-42 (</a:t>
            </a:r>
            <a:r>
              <a:rPr lang="uk-UA" sz="14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рабочий</a:t>
            </a:r>
            <a:r>
              <a:rPr lang="uk-UA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</a:p>
          <a:p>
            <a:pPr algn="ctr"/>
            <a:r>
              <a:rPr lang="uk-UA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8-909-331-60-62  (</a:t>
            </a:r>
            <a:r>
              <a:rPr lang="uk-UA" sz="14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сотовый</a:t>
            </a:r>
            <a:r>
              <a:rPr lang="uk-UA" sz="14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endParaRPr lang="en-US" sz="14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1400" b="1" i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r>
              <a:rPr lang="uk-UA" sz="1600" b="1" i="1" u="sng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Электронная</a:t>
            </a:r>
            <a:r>
              <a:rPr lang="uk-UA" sz="1600" b="1" i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1600" b="1" i="1" u="sng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почта</a:t>
            </a:r>
            <a:r>
              <a:rPr lang="uk-UA" sz="1600" b="1" i="1" u="sng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 algn="ctr"/>
            <a:r>
              <a:rPr lang="en-US" sz="1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lena</a:t>
            </a:r>
            <a:r>
              <a:rPr lang="ru-RU" sz="1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r>
              <a:rPr lang="en-US" sz="1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bagira2012@yandex</a:t>
            </a:r>
            <a:r>
              <a:rPr lang="ru-RU" sz="16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r>
              <a:rPr lang="en-US" sz="16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ru</a:t>
            </a:r>
            <a:endParaRPr lang="uk-UA" sz="16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1400" b="1" i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uk-UA" sz="2000" b="1" i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060848"/>
            <a:ext cx="7643813" cy="3889970"/>
          </a:xfrm>
        </p:spPr>
        <p:txBody>
          <a:bodyPr/>
          <a:lstStyle/>
          <a:p>
            <a:pPr algn="ctr"/>
            <a:r>
              <a:rPr lang="uk-UA" sz="2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МДОУ  </a:t>
            </a:r>
            <a:r>
              <a:rPr lang="uk-UA" sz="2200" b="1" i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“Детский</a:t>
            </a:r>
            <a:r>
              <a:rPr lang="uk-UA" sz="2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сад </a:t>
            </a:r>
            <a:r>
              <a:rPr lang="uk-UA" sz="2200" b="1" i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комбинированного</a:t>
            </a:r>
            <a:r>
              <a:rPr lang="uk-UA" sz="2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200" b="1" i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вида</a:t>
            </a:r>
            <a:r>
              <a:rPr lang="uk-UA" sz="2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№ 68”</a:t>
            </a:r>
            <a:br>
              <a:rPr lang="uk-UA" sz="2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2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Саратовская</a:t>
            </a:r>
            <a:r>
              <a:rPr lang="uk-UA" sz="2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область, г. </a:t>
            </a:r>
            <a:r>
              <a:rPr lang="uk-UA" sz="22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Энгельс</a:t>
            </a:r>
            <a:r>
              <a:rPr lang="uk-UA" sz="2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sz="2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Адрес: </a:t>
            </a:r>
            <a:r>
              <a:rPr lang="uk-UA" sz="2200" b="1" i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пр-т</a:t>
            </a:r>
            <a:r>
              <a:rPr lang="uk-UA" sz="2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uk-UA" sz="2200" b="1" i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Строителей</a:t>
            </a:r>
            <a:r>
              <a:rPr lang="uk-UA" sz="2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13 а.</a:t>
            </a:r>
            <a:r>
              <a:rPr lang="en-US" sz="2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sz="2200" b="1" i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uk-UA" sz="2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8-845-3-73-28-42 (</a:t>
            </a:r>
            <a:r>
              <a:rPr lang="uk-UA" sz="2200" b="1" i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рабочий</a:t>
            </a:r>
            <a:r>
              <a:rPr lang="uk-UA" sz="2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)</a:t>
            </a:r>
            <a:r>
              <a:rPr lang="uk-UA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uk-UA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en-US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en-US" sz="3200" b="1" i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3200" dirty="0"/>
          </a:p>
        </p:txBody>
      </p:sp>
      <p:pic>
        <p:nvPicPr>
          <p:cNvPr id="3" name="Рисунок 2" descr="DSCF01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99792" y="4005064"/>
            <a:ext cx="3960440" cy="28529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glow rad="139700">
              <a:schemeClr val="accent4">
                <a:satMod val="175000"/>
                <a:alpha val="40000"/>
              </a:schemeClr>
            </a:glow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250"/>
                            </p:stCondLst>
                            <p:childTnLst>
                              <p:par>
                                <p:cTn id="11" presetID="6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636912"/>
            <a:ext cx="7643813" cy="721618"/>
          </a:xfrm>
        </p:spPr>
        <p:txBody>
          <a:bodyPr/>
          <a:lstStyle/>
          <a:p>
            <a:pPr algn="ctr"/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058009" y="2420888"/>
            <a:ext cx="7026924" cy="480131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Паспорт проекта:</a:t>
            </a:r>
          </a:p>
          <a:p>
            <a:pPr algn="ctr"/>
            <a:endParaRPr lang="ru-RU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Тип проекта: </a:t>
            </a:r>
            <a:r>
              <a:rPr lang="ru-RU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информационно-творческий.</a:t>
            </a:r>
          </a:p>
          <a:p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характеру содержания: </a:t>
            </a:r>
            <a:r>
              <a:rPr lang="ru-RU" b="1" cap="none" spc="0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ребёнок, ближайшее окружение.</a:t>
            </a:r>
          </a:p>
          <a:p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характеру координации: </a:t>
            </a:r>
            <a:r>
              <a:rPr lang="ru-RU" b="1" cap="none" spc="0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открытый.</a:t>
            </a:r>
          </a:p>
          <a:p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количеству участников: </a:t>
            </a:r>
            <a:r>
              <a:rPr lang="ru-RU" b="1" cap="none" spc="0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групповой.</a:t>
            </a:r>
          </a:p>
          <a:p>
            <a:r>
              <a:rPr lang="ru-RU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Участники проекта:</a:t>
            </a:r>
          </a:p>
          <a:p>
            <a:pPr>
              <a:buBlip>
                <a:blip r:embed="rId2"/>
              </a:buBlip>
            </a:pPr>
            <a:r>
              <a:rPr lang="ru-RU" b="1" cap="none" spc="0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воспитанники старшей группы;</a:t>
            </a:r>
          </a:p>
          <a:p>
            <a:pPr>
              <a:buBlip>
                <a:blip r:embed="rId2"/>
              </a:buBlip>
            </a:pP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родители;</a:t>
            </a:r>
            <a:endParaRPr lang="ru-RU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>
              <a:buBlip>
                <a:blip r:embed="rId2"/>
              </a:buBlip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воспитатели.</a:t>
            </a:r>
          </a:p>
          <a:p>
            <a:r>
              <a:rPr lang="ru-RU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 продолжительности: </a:t>
            </a:r>
            <a:r>
              <a:rPr lang="ru-RU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краткосрочный (3 недели).</a:t>
            </a:r>
            <a:endParaRPr lang="ru-RU" b="1" dirty="0" smtClean="0">
              <a:ln w="1905"/>
              <a:solidFill>
                <a:schemeClr val="tx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cap="none" spc="0" dirty="0" smtClean="0">
              <a:ln w="1905"/>
              <a:solidFill>
                <a:schemeClr val="tx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endParaRPr lang="ru-RU" b="1" cap="none" spc="0" dirty="0" smtClean="0">
              <a:ln w="1905"/>
              <a:solidFill>
                <a:schemeClr val="tx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b="1" cap="none" spc="0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cap="none" spc="0" dirty="0">
              <a:ln w="1905"/>
              <a:solidFill>
                <a:schemeClr val="tx1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933056"/>
            <a:ext cx="7643813" cy="1079798"/>
          </a:xfrm>
        </p:spPr>
        <p:txBody>
          <a:bodyPr/>
          <a:lstStyle/>
          <a:p>
            <a:pPr algn="just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Аннотация:</a:t>
            </a:r>
            <a:b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cap="none" spc="0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Данный проект рассчитан на детей старшей группы. Он способствует формированию знаний о различных видах наземного транспорта, уважительному  отношению к технике. </a:t>
            </a:r>
            <a:br>
              <a:rPr lang="ru-RU" sz="2800" b="1" cap="none" spc="0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Помогает воспитывать уважение к профессии – шофёр.</a:t>
            </a:r>
            <a:br>
              <a:rPr lang="ru-RU" sz="2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Знакомит с историей возникновения автомобиля.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789040"/>
            <a:ext cx="7643813" cy="935782"/>
          </a:xfrm>
        </p:spPr>
        <p:txBody>
          <a:bodyPr/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Гипотеза: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Если в воспитательно-образовательную работу ввести систему мероприятий по расширению знаний детей о ближайшем окружении, то это позволит значительно повысить их осведомление в этой области. 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3933056"/>
            <a:ext cx="7643813" cy="1007790"/>
          </a:xfrm>
        </p:spPr>
        <p:txBody>
          <a:bodyPr/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Цель:</a:t>
            </a:r>
            <a:b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Познакомить детей с историей возникновения первого автомобиля.</a:t>
            </a:r>
            <a:b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Упражнять в умении классифицировать транспорт по видам.</a:t>
            </a:r>
            <a:b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Развивать любознательность, мышление.</a:t>
            </a:r>
            <a:b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</a:t>
            </a:r>
            <a: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Воспитывать уважение к профессии – шофёр.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149080"/>
            <a:ext cx="7643813" cy="649288"/>
          </a:xfrm>
        </p:spPr>
        <p:txBody>
          <a:bodyPr/>
          <a:lstStyle/>
          <a:p>
            <a:pPr algn="ctr"/>
            <a:r>
              <a:rPr lang="ru-RU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Дидактические задачи: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</a:t>
            </a:r>
            <a: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Воспитывать интерес к изучению различных видов транспорта.</a:t>
            </a:r>
            <a:b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Воспитывать уважение к труду шофёра.</a:t>
            </a:r>
            <a:b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 </a:t>
            </a:r>
            <a: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Развивать познавательную активность.</a:t>
            </a:r>
            <a:br>
              <a:rPr lang="ru-RU" sz="24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4221088"/>
            <a:ext cx="7643813" cy="649288"/>
          </a:xfrm>
        </p:spPr>
        <p:txBody>
          <a:bodyPr/>
          <a:lstStyle/>
          <a:p>
            <a:pPr algn="ctr"/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Методические  задачи:</a:t>
            </a:r>
            <a:b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Проанализировать методическую и педагогическую литературу.</a:t>
            </a:r>
            <a:b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- </a:t>
            </a:r>
            <a: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Изучить передовой педагогический опыт по теме исследования.</a:t>
            </a:r>
            <a:b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Создать информационные тексты с наглядным дидактическим материалом.</a:t>
            </a:r>
            <a:b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Разработать методические рекомендации для педагогов ДОУ и родителей.</a:t>
            </a:r>
            <a:b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16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Организовать проектную и исследовательскую деятельность детей и родителей.  </a:t>
            </a:r>
            <a:b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-</a:t>
            </a:r>
            <a:r>
              <a:rPr lang="ru-RU" sz="1600" b="1" dirty="0" smtClean="0">
                <a:ln w="1905"/>
                <a:solidFill>
                  <a:schemeClr val="tx1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Организовать выставки детских рисунков.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plate">
  <a:themeElements>
    <a:clrScheme name="template 6">
      <a:dk1>
        <a:srgbClr val="0066FF"/>
      </a:dk1>
      <a:lt1>
        <a:srgbClr val="FFFFFF"/>
      </a:lt1>
      <a:dk2>
        <a:srgbClr val="FF0066"/>
      </a:dk2>
      <a:lt2>
        <a:srgbClr val="660033"/>
      </a:lt2>
      <a:accent1>
        <a:srgbClr val="FF99FF"/>
      </a:accent1>
      <a:accent2>
        <a:srgbClr val="FF3399"/>
      </a:accent2>
      <a:accent3>
        <a:srgbClr val="FFFFFF"/>
      </a:accent3>
      <a:accent4>
        <a:srgbClr val="0056DA"/>
      </a:accent4>
      <a:accent5>
        <a:srgbClr val="FFCAFF"/>
      </a:accent5>
      <a:accent6>
        <a:srgbClr val="E72D8A"/>
      </a:accent6>
      <a:hlink>
        <a:srgbClr val="D60093"/>
      </a:hlink>
      <a:folHlink>
        <a:srgbClr val="99CCFF"/>
      </a:folHlink>
    </a:clrScheme>
    <a:fontScheme name="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template 1">
        <a:dk1>
          <a:srgbClr val="FF3399"/>
        </a:dk1>
        <a:lt1>
          <a:srgbClr val="FFFFFF"/>
        </a:lt1>
        <a:dk2>
          <a:srgbClr val="000000"/>
        </a:dk2>
        <a:lt2>
          <a:srgbClr val="660033"/>
        </a:lt2>
        <a:accent1>
          <a:srgbClr val="3366FF"/>
        </a:accent1>
        <a:accent2>
          <a:srgbClr val="0000FF"/>
        </a:accent2>
        <a:accent3>
          <a:srgbClr val="FFFFFF"/>
        </a:accent3>
        <a:accent4>
          <a:srgbClr val="DA2A82"/>
        </a:accent4>
        <a:accent5>
          <a:srgbClr val="ADB8FF"/>
        </a:accent5>
        <a:accent6>
          <a:srgbClr val="0000E7"/>
        </a:accent6>
        <a:hlink>
          <a:srgbClr val="D60093"/>
        </a:hlink>
        <a:folHlink>
          <a:srgbClr val="3366CC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2">
        <a:dk1>
          <a:srgbClr val="000000"/>
        </a:dk1>
        <a:lt1>
          <a:srgbClr val="FFFFFF"/>
        </a:lt1>
        <a:dk2>
          <a:srgbClr val="CC0066"/>
        </a:dk2>
        <a:lt2>
          <a:srgbClr val="660033"/>
        </a:lt2>
        <a:accent1>
          <a:srgbClr val="FF6699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B8CA"/>
        </a:accent5>
        <a:accent6>
          <a:srgbClr val="0000E7"/>
        </a:accent6>
        <a:hlink>
          <a:srgbClr val="D60093"/>
        </a:hlink>
        <a:folHlink>
          <a:srgbClr val="FF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3">
        <a:dk1>
          <a:srgbClr val="4D4D4D"/>
        </a:dk1>
        <a:lt1>
          <a:srgbClr val="FFFFFF"/>
        </a:lt1>
        <a:dk2>
          <a:srgbClr val="003399"/>
        </a:dk2>
        <a:lt2>
          <a:srgbClr val="660033"/>
        </a:lt2>
        <a:accent1>
          <a:srgbClr val="0033CC"/>
        </a:accent1>
        <a:accent2>
          <a:srgbClr val="FF3399"/>
        </a:accent2>
        <a:accent3>
          <a:srgbClr val="FFFFFF"/>
        </a:accent3>
        <a:accent4>
          <a:srgbClr val="404040"/>
        </a:accent4>
        <a:accent5>
          <a:srgbClr val="AAADE2"/>
        </a:accent5>
        <a:accent6>
          <a:srgbClr val="E72D8A"/>
        </a:accent6>
        <a:hlink>
          <a:srgbClr val="D60093"/>
        </a:hlink>
        <a:folHlink>
          <a:srgbClr val="9933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4">
        <a:dk1>
          <a:srgbClr val="4D4D4D"/>
        </a:dk1>
        <a:lt1>
          <a:srgbClr val="FFFFFF"/>
        </a:lt1>
        <a:dk2>
          <a:srgbClr val="FF0066"/>
        </a:dk2>
        <a:lt2>
          <a:srgbClr val="660033"/>
        </a:lt2>
        <a:accent1>
          <a:srgbClr val="0099FF"/>
        </a:accent1>
        <a:accent2>
          <a:srgbClr val="FF3399"/>
        </a:accent2>
        <a:accent3>
          <a:srgbClr val="FFFFFF"/>
        </a:accent3>
        <a:accent4>
          <a:srgbClr val="404040"/>
        </a:accent4>
        <a:accent5>
          <a:srgbClr val="AACAFF"/>
        </a:accent5>
        <a:accent6>
          <a:srgbClr val="E72D8A"/>
        </a:accent6>
        <a:hlink>
          <a:srgbClr val="D60093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5">
        <a:dk1>
          <a:srgbClr val="4D4D4D"/>
        </a:dk1>
        <a:lt1>
          <a:srgbClr val="FFFFFF"/>
        </a:lt1>
        <a:dk2>
          <a:srgbClr val="FF0066"/>
        </a:dk2>
        <a:lt2>
          <a:srgbClr val="660033"/>
        </a:lt2>
        <a:accent1>
          <a:srgbClr val="FF99FF"/>
        </a:accent1>
        <a:accent2>
          <a:srgbClr val="FF3399"/>
        </a:accent2>
        <a:accent3>
          <a:srgbClr val="FFFFFF"/>
        </a:accent3>
        <a:accent4>
          <a:srgbClr val="404040"/>
        </a:accent4>
        <a:accent5>
          <a:srgbClr val="FFCAFF"/>
        </a:accent5>
        <a:accent6>
          <a:srgbClr val="E72D8A"/>
        </a:accent6>
        <a:hlink>
          <a:srgbClr val="D60093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emplate 6">
        <a:dk1>
          <a:srgbClr val="0066FF"/>
        </a:dk1>
        <a:lt1>
          <a:srgbClr val="FFFFFF"/>
        </a:lt1>
        <a:dk2>
          <a:srgbClr val="FF0066"/>
        </a:dk2>
        <a:lt2>
          <a:srgbClr val="660033"/>
        </a:lt2>
        <a:accent1>
          <a:srgbClr val="FF99FF"/>
        </a:accent1>
        <a:accent2>
          <a:srgbClr val="FF3399"/>
        </a:accent2>
        <a:accent3>
          <a:srgbClr val="FFFFFF"/>
        </a:accent3>
        <a:accent4>
          <a:srgbClr val="0056DA"/>
        </a:accent4>
        <a:accent5>
          <a:srgbClr val="FFCAFF"/>
        </a:accent5>
        <a:accent6>
          <a:srgbClr val="E72D8A"/>
        </a:accent6>
        <a:hlink>
          <a:srgbClr val="D60093"/>
        </a:hlink>
        <a:folHlink>
          <a:srgbClr val="99CCF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739</TotalTime>
  <Words>253</Words>
  <Application>Microsoft Office PowerPoint</Application>
  <PresentationFormat>Экран (4:3)</PresentationFormat>
  <Paragraphs>64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template</vt:lpstr>
      <vt:lpstr>      </vt:lpstr>
      <vt:lpstr> </vt:lpstr>
      <vt:lpstr>МДОУ  “Детский сад комбинированного вида № 68” Саратовская область, г. Энгельс Адрес: пр-т Строителей 13 а. 8-845-3-73-28-42 (рабочий)   </vt:lpstr>
      <vt:lpstr> </vt:lpstr>
      <vt:lpstr>Аннотация: Данный проект рассчитан на детей старшей группы. Он способствует формированию знаний о различных видах наземного транспорта, уважительному  отношению к технике.  Помогает воспитывать уважение к профессии – шофёр. Знакомит с историей возникновения автомобиля.</vt:lpstr>
      <vt:lpstr>Гипотеза: Если в воспитательно-образовательную работу ввести систему мероприятий по расширению знаний детей о ближайшем окружении, то это позволит значительно повысить их осведомление в этой области. </vt:lpstr>
      <vt:lpstr>Цель:  - Познакомить детей с историей возникновения первого автомобиля.  - Упражнять в умении классифицировать транспорт по видам.  - Развивать любознательность, мышление.  - Воспитывать уважение к профессии – шофёр.</vt:lpstr>
      <vt:lpstr>Дидактические задачи:  - Воспитывать интерес к изучению различных видов транспорта.  - Воспитывать уважение к труду шофёра. - Развивать познавательную активность. </vt:lpstr>
      <vt:lpstr>         Методические  задачи:  - Проанализировать методическую и педагогическую литературу.  - Изучить передовой педагогический опыт по теме исследования.  - Создать информационные тексты с наглядным дидактическим материалом. - Разработать методические рекомендации для педагогов ДОУ и родителей. - Организовать проектную и исследовательскую деятельность детей и родителей.   - Организовать выставки детских рисунков.</vt:lpstr>
      <vt:lpstr>      Ожидаемые результаты: - Пробуждение интереса к истории возникновения автомобилей. - Расширение кругозора детей через экскурсии в Саратовский Парк Победы. - Объединение усилий педагогов и родителей при организации работы по ознакомлению с историей возникновения автомобиля. А также при организации экскурсии. </vt:lpstr>
      <vt:lpstr>     Этапы и сроки проведения:      1. Организационно-подготовительный (1 неделя). Обоснование актуальности темы, мотивация её выбора. Определение цели и задач проекта. Подбор литературы, пособий и атрибутов. Обсуждение с родителями  детей вопросов, связанных с проведением проекта. Составление тематического планирования мероприятий. Наличие у участников проекта чёткого представления о необходимости внесения изменений в воспитательно-образовательный процесс.                         2. Аналитический (1 неделя). Разработка плана образовательной деятельности с детьми. Деятельность в соответствии с тематическим планированием. Организация творческой деятельности детей и родителей.    </vt:lpstr>
      <vt:lpstr>    Этапы и сроки проведения:              3. Практический  (2 неделя).  Организация совместной экскурсии и мероприятий, создание дидактических пособий, проведение выставки детских рисунков, и оформление мини-музея в группе «Машины разные-нужны, машины разные – важны!».                           4. Заключительный  (3 неделя).  Обобщение результатов работы. Анализ деятельности. Удовлетворённость всех участников результатами. Сопоставление имеющихся результатов с прогнозируемыми.  </vt:lpstr>
      <vt:lpstr>Перспективный план</vt:lpstr>
      <vt:lpstr>   Работа с родителями: - Организация выставки детских рисунков. - Консультации, информационный стенд. - Проведение совместных мероприятий, и экскурсий. - Привлечение родителей в организации мини-музея в группе. </vt:lpstr>
      <vt:lpstr>                        Результативность. Дети:  - У детей появился интерес к изучению окружающего мира. - Сформировался необходимый минимум исторических знаний. - Возросло желание детей изучать историю предметов; принимать в этом активное участие. </vt:lpstr>
      <vt:lpstr>        Результативность:                      Родители: - Стали более активными, у них появилось желание принимать участие в совместных мероприятиях, общие интересы. - Родители начали проявлять больше интереса к образовательно-воспитательному процессу.                                             Педагоги: - Созданы информационные тексты с наглядным дидактическим материалом.  - Презентация проекта на педсовете ДОУ.          </vt:lpstr>
      <vt:lpstr>  Выводы:  Приобщая детей к истории, мы развиваем личность каждого ребёнка.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МДОУ «Детский сад комбинированного вида №68»</dc:title>
  <dc:creator>Елена</dc:creator>
  <cp:lastModifiedBy>Елена</cp:lastModifiedBy>
  <cp:revision>97</cp:revision>
  <dcterms:created xsi:type="dcterms:W3CDTF">2011-09-10T14:20:55Z</dcterms:created>
  <dcterms:modified xsi:type="dcterms:W3CDTF">2011-09-20T18:08:52Z</dcterms:modified>
</cp:coreProperties>
</file>