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3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1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053C63-4E12-4321-ABC8-2C23B82140BC}" type="datetimeFigureOut">
              <a:rPr lang="ru-RU" smtClean="0"/>
              <a:pPr/>
              <a:t>01.11.2011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AEB27-7867-4B06-8CAC-3542FA0C6B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AEB27-7867-4B06-8CAC-3542FA0C6BE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AEB27-7867-4B06-8CAC-3542FA0C6BE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AEB27-7867-4B06-8CAC-3542FA0C6BE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AEB27-7867-4B06-8CAC-3542FA0C6BE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AEB27-7867-4B06-8CAC-3542FA0C6BE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AEB27-7867-4B06-8CAC-3542FA0C6BE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AEB27-7867-4B06-8CAC-3542FA0C6BE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AEB27-7867-4B06-8CAC-3542FA0C6BE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AEB27-7867-4B06-8CAC-3542FA0C6BE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AEB27-7867-4B06-8CAC-3542FA0C6BE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CB6DC-3B90-4D37-AC6A-5176BDE10A70}" type="datetimeFigureOut">
              <a:rPr lang="ru-RU" smtClean="0"/>
              <a:pPr/>
              <a:t>01.11.2011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A790-827A-4F7D-AB38-0A1A8FDEF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CB6DC-3B90-4D37-AC6A-5176BDE10A70}" type="datetimeFigureOut">
              <a:rPr lang="ru-RU" smtClean="0"/>
              <a:pPr/>
              <a:t>01.11.2011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A790-827A-4F7D-AB38-0A1A8FDEF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CB6DC-3B90-4D37-AC6A-5176BDE10A70}" type="datetimeFigureOut">
              <a:rPr lang="ru-RU" smtClean="0"/>
              <a:pPr/>
              <a:t>01.11.2011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A790-827A-4F7D-AB38-0A1A8FDEF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CB6DC-3B90-4D37-AC6A-5176BDE10A70}" type="datetimeFigureOut">
              <a:rPr lang="ru-RU" smtClean="0"/>
              <a:pPr/>
              <a:t>01.11.2011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A790-827A-4F7D-AB38-0A1A8FDEF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CB6DC-3B90-4D37-AC6A-5176BDE10A70}" type="datetimeFigureOut">
              <a:rPr lang="ru-RU" smtClean="0"/>
              <a:pPr/>
              <a:t>01.11.2011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A790-827A-4F7D-AB38-0A1A8FDEF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CB6DC-3B90-4D37-AC6A-5176BDE10A70}" type="datetimeFigureOut">
              <a:rPr lang="ru-RU" smtClean="0"/>
              <a:pPr/>
              <a:t>01.11.2011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A790-827A-4F7D-AB38-0A1A8FDEF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CB6DC-3B90-4D37-AC6A-5176BDE10A70}" type="datetimeFigureOut">
              <a:rPr lang="ru-RU" smtClean="0"/>
              <a:pPr/>
              <a:t>01.11.2011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A790-827A-4F7D-AB38-0A1A8FDEF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CB6DC-3B90-4D37-AC6A-5176BDE10A70}" type="datetimeFigureOut">
              <a:rPr lang="ru-RU" smtClean="0"/>
              <a:pPr/>
              <a:t>01.11.2011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A790-827A-4F7D-AB38-0A1A8FDEF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CB6DC-3B90-4D37-AC6A-5176BDE10A70}" type="datetimeFigureOut">
              <a:rPr lang="ru-RU" smtClean="0"/>
              <a:pPr/>
              <a:t>01.11.2011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A790-827A-4F7D-AB38-0A1A8FDEF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CB6DC-3B90-4D37-AC6A-5176BDE10A70}" type="datetimeFigureOut">
              <a:rPr lang="ru-RU" smtClean="0"/>
              <a:pPr/>
              <a:t>01.11.2011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A790-827A-4F7D-AB38-0A1A8FDEF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CB6DC-3B90-4D37-AC6A-5176BDE10A70}" type="datetimeFigureOut">
              <a:rPr lang="ru-RU" smtClean="0"/>
              <a:pPr/>
              <a:t>01.11.2011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EA790-827A-4F7D-AB38-0A1A8FDEF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CB6DC-3B90-4D37-AC6A-5176BDE10A70}" type="datetimeFigureOut">
              <a:rPr lang="ru-RU" smtClean="0"/>
              <a:pPr/>
              <a:t>01.11.2011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EA790-827A-4F7D-AB38-0A1A8FDEFB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899592"/>
            <a:ext cx="5829300" cy="3901009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Конспект родительского собрания во второй младшей группе по теме </a:t>
            </a:r>
            <a:r>
              <a:rPr lang="en-US" sz="2000" dirty="0" smtClean="0"/>
              <a:t>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dirty="0" smtClean="0"/>
              <a:t>”</a:t>
            </a:r>
            <a:r>
              <a:rPr lang="ru-RU" sz="2000" dirty="0" smtClean="0"/>
              <a:t> Формирование навыков самообслуживания в младшем возрасте</a:t>
            </a:r>
            <a:r>
              <a:rPr lang="en-US" sz="2000" dirty="0" smtClean="0"/>
              <a:t>”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3566864"/>
          </a:xfrm>
        </p:spPr>
        <p:txBody>
          <a:bodyPr>
            <a:normAutofit/>
          </a:bodyPr>
          <a:lstStyle/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Конспект составили и провели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Евсеенкова Е.Е. 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Зорина Г.Е.</a:t>
            </a:r>
          </a:p>
          <a:p>
            <a:pPr algn="r"/>
            <a:endParaRPr lang="ru-RU" sz="1600" dirty="0">
              <a:solidFill>
                <a:schemeClr val="tx1"/>
              </a:solidFill>
            </a:endParaRPr>
          </a:p>
          <a:p>
            <a:pPr algn="r"/>
            <a:endParaRPr lang="ru-RU" sz="1600" dirty="0" smtClean="0">
              <a:solidFill>
                <a:schemeClr val="tx1"/>
              </a:solidFill>
            </a:endParaRPr>
          </a:p>
          <a:p>
            <a:pPr algn="r"/>
            <a:endParaRPr lang="ru-RU" sz="1600" dirty="0">
              <a:solidFill>
                <a:schemeClr val="tx1"/>
              </a:solidFill>
            </a:endParaRPr>
          </a:p>
          <a:p>
            <a:pPr algn="r"/>
            <a:endParaRPr lang="ru-RU" sz="1600" dirty="0" smtClean="0">
              <a:solidFill>
                <a:schemeClr val="tx1"/>
              </a:solidFill>
            </a:endParaRPr>
          </a:p>
          <a:p>
            <a:pPr algn="r"/>
            <a:endParaRPr lang="ru-RU" sz="1600" dirty="0">
              <a:solidFill>
                <a:schemeClr val="tx1"/>
              </a:solidFill>
            </a:endParaRPr>
          </a:p>
          <a:p>
            <a:pPr algn="r"/>
            <a:endParaRPr lang="ru-RU" sz="1600" dirty="0" smtClean="0">
              <a:solidFill>
                <a:schemeClr val="tx1"/>
              </a:solidFill>
            </a:endParaRPr>
          </a:p>
          <a:p>
            <a:pPr algn="r"/>
            <a:endParaRPr lang="ru-RU" sz="1600" dirty="0">
              <a:solidFill>
                <a:schemeClr val="tx1"/>
              </a:solidFill>
            </a:endParaRPr>
          </a:p>
          <a:p>
            <a:pPr algn="r"/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г. Москва. 2011 год.</a:t>
            </a:r>
          </a:p>
          <a:p>
            <a:pPr algn="r"/>
            <a:endParaRPr lang="ru-RU" sz="1600" dirty="0"/>
          </a:p>
          <a:p>
            <a:pPr algn="r"/>
            <a:endParaRPr lang="ru-RU" sz="1600" dirty="0" smtClean="0"/>
          </a:p>
          <a:p>
            <a:pPr algn="r"/>
            <a:endParaRPr lang="ru-RU" sz="1600" dirty="0"/>
          </a:p>
          <a:p>
            <a:pPr algn="r"/>
            <a:endParaRPr lang="ru-RU" sz="1600" dirty="0" smtClean="0"/>
          </a:p>
          <a:p>
            <a:pPr algn="r"/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0"/>
            <a:ext cx="6172200" cy="9036497"/>
          </a:xfrm>
        </p:spPr>
        <p:txBody>
          <a:bodyPr>
            <a:normAutofit fontScale="25000" lnSpcReduction="20000"/>
          </a:bodyPr>
          <a:lstStyle/>
          <a:p>
            <a:pPr marL="457200" indent="-457200" algn="just">
              <a:buNone/>
            </a:pPr>
            <a:endParaRPr lang="ru-RU" sz="1600" b="1" i="1" dirty="0"/>
          </a:p>
          <a:p>
            <a:pPr algn="ctr">
              <a:buNone/>
            </a:pPr>
            <a:r>
              <a:rPr lang="ru-RU" sz="6400" i="1" u="sng" dirty="0" smtClean="0"/>
              <a:t>7. Высказывания великих людей.</a:t>
            </a:r>
          </a:p>
          <a:p>
            <a:pPr algn="ctr">
              <a:buNone/>
            </a:pPr>
            <a:endParaRPr lang="ru-RU" sz="4900" i="1" u="sng" dirty="0" smtClean="0"/>
          </a:p>
          <a:p>
            <a:pPr algn="ctr">
              <a:buNone/>
            </a:pPr>
            <a:r>
              <a:rPr lang="ru-RU" sz="5600" i="1" dirty="0" smtClean="0"/>
              <a:t>На каждом столе лежат карточки с пословицами, высказываниями великих людей по  теме воспитания. Под музыку карточки передаются по кругу. Таким образом родители знакомятся с содержанием каждой карточки.</a:t>
            </a:r>
          </a:p>
          <a:p>
            <a:pPr algn="ctr">
              <a:buNone/>
            </a:pPr>
            <a:endParaRPr lang="ru-RU" sz="5600" i="1" dirty="0" smtClean="0"/>
          </a:p>
          <a:p>
            <a:pPr algn="ctr">
              <a:buNone/>
            </a:pPr>
            <a:endParaRPr lang="ru-RU" sz="4900" i="1" dirty="0" smtClean="0"/>
          </a:p>
          <a:p>
            <a:pPr algn="ctr">
              <a:buFont typeface="Wingdings" pitchFamily="2" charset="2"/>
              <a:buChar char="v"/>
            </a:pPr>
            <a:r>
              <a:rPr lang="en-US" sz="6400" i="1" dirty="0" smtClean="0"/>
              <a:t>“</a:t>
            </a:r>
            <a:r>
              <a:rPr lang="ru-RU" sz="6400" i="1" dirty="0" smtClean="0"/>
              <a:t>Воспитание имеет целью сделать человека самостоятельным существом, т.е. существом со свободной волей</a:t>
            </a:r>
            <a:r>
              <a:rPr lang="en-US" sz="6400" i="1" dirty="0" smtClean="0"/>
              <a:t>”</a:t>
            </a:r>
            <a:r>
              <a:rPr lang="ru-RU" sz="6400" i="1" dirty="0" smtClean="0"/>
              <a:t>.</a:t>
            </a:r>
          </a:p>
          <a:p>
            <a:pPr algn="r">
              <a:buNone/>
            </a:pPr>
            <a:r>
              <a:rPr lang="ru-RU" sz="6400" i="1" dirty="0" smtClean="0"/>
              <a:t>Гегель – немецкий философ</a:t>
            </a:r>
          </a:p>
          <a:p>
            <a:pPr algn="r">
              <a:buNone/>
            </a:pPr>
            <a:endParaRPr lang="ru-RU" sz="6400" i="1" dirty="0" smtClean="0"/>
          </a:p>
          <a:p>
            <a:pPr algn="ctr">
              <a:buFont typeface="Wingdings" pitchFamily="2" charset="2"/>
              <a:buChar char="v"/>
            </a:pPr>
            <a:r>
              <a:rPr lang="en-US" sz="6400" i="1" dirty="0" smtClean="0"/>
              <a:t>“</a:t>
            </a:r>
            <a:r>
              <a:rPr lang="ru-RU" sz="6400" i="1" dirty="0" smtClean="0"/>
              <a:t>Конечная цель всякого воспитания – воспитание самостоятельности посредством самодеятельности</a:t>
            </a:r>
            <a:r>
              <a:rPr lang="en-US" sz="6400" i="1" dirty="0" smtClean="0"/>
              <a:t>”</a:t>
            </a:r>
            <a:r>
              <a:rPr lang="ru-RU" sz="6400" i="1" dirty="0" smtClean="0"/>
              <a:t>.</a:t>
            </a:r>
          </a:p>
          <a:p>
            <a:pPr algn="r">
              <a:buNone/>
            </a:pPr>
            <a:r>
              <a:rPr lang="ru-RU" sz="6400" i="1" dirty="0" smtClean="0"/>
              <a:t>Дистервег – немецкий педагог</a:t>
            </a:r>
          </a:p>
          <a:p>
            <a:pPr algn="r">
              <a:buNone/>
            </a:pPr>
            <a:endParaRPr lang="ru-RU" sz="6400" i="1" dirty="0" smtClean="0"/>
          </a:p>
          <a:p>
            <a:pPr algn="ctr">
              <a:buFont typeface="Wingdings" pitchFamily="2" charset="2"/>
              <a:buChar char="v"/>
            </a:pPr>
            <a:r>
              <a:rPr lang="en-US" sz="6400" i="1" dirty="0" smtClean="0"/>
              <a:t>“</a:t>
            </a:r>
            <a:r>
              <a:rPr lang="ru-RU" sz="6400" i="1" dirty="0" smtClean="0"/>
              <a:t>Парадокс воспитания состоит в том, что хорошо поддаются воспитанию как раз те, которые не нуждаются в воспитании.</a:t>
            </a:r>
            <a:r>
              <a:rPr lang="en-US" sz="6400" i="1" dirty="0" smtClean="0"/>
              <a:t>”</a:t>
            </a:r>
            <a:endParaRPr lang="ru-RU" sz="6400" i="1" dirty="0" smtClean="0"/>
          </a:p>
          <a:p>
            <a:pPr algn="r">
              <a:buNone/>
            </a:pPr>
            <a:r>
              <a:rPr lang="ru-RU" sz="6400" i="1" dirty="0" smtClean="0"/>
              <a:t>Фазиль Искандер – абхазский писатель, поэт.</a:t>
            </a:r>
          </a:p>
          <a:p>
            <a:pPr algn="r">
              <a:buNone/>
            </a:pPr>
            <a:endParaRPr lang="ru-RU" sz="6400" i="1" dirty="0" smtClean="0"/>
          </a:p>
          <a:p>
            <a:pPr algn="ctr">
              <a:buFont typeface="Wingdings" pitchFamily="2" charset="2"/>
              <a:buChar char="v"/>
            </a:pPr>
            <a:r>
              <a:rPr lang="en-US" sz="6400" i="1" dirty="0" smtClean="0"/>
              <a:t>“</a:t>
            </a:r>
            <a:r>
              <a:rPr lang="ru-RU" sz="6400" i="1" dirty="0" smtClean="0"/>
              <a:t>Воспитание – это процесс, в начале которого ребенка учат говорить, а в конце молчать.</a:t>
            </a:r>
            <a:r>
              <a:rPr lang="en-US" sz="6400" i="1" dirty="0" smtClean="0"/>
              <a:t>”</a:t>
            </a:r>
            <a:endParaRPr lang="ru-RU" sz="6400" i="1" dirty="0" smtClean="0"/>
          </a:p>
          <a:p>
            <a:pPr algn="r">
              <a:buNone/>
            </a:pPr>
            <a:r>
              <a:rPr lang="ru-RU" sz="6400" i="1" dirty="0" smtClean="0"/>
              <a:t>Левинсон - американский афорист</a:t>
            </a:r>
          </a:p>
          <a:p>
            <a:pPr algn="r">
              <a:buNone/>
            </a:pPr>
            <a:endParaRPr lang="ru-RU" sz="6400" i="1" dirty="0" smtClean="0"/>
          </a:p>
          <a:p>
            <a:pPr algn="ctr">
              <a:buFont typeface="Wingdings" pitchFamily="2" charset="2"/>
              <a:buChar char="v"/>
            </a:pPr>
            <a:r>
              <a:rPr lang="en-US" sz="6400" i="1" dirty="0" smtClean="0"/>
              <a:t>“</a:t>
            </a:r>
            <a:r>
              <a:rPr lang="ru-RU" sz="6400" i="1" dirty="0" smtClean="0"/>
              <a:t>Воспитание – это наука, обучающая наших детей обходиться без нас</a:t>
            </a:r>
            <a:r>
              <a:rPr lang="en-US" sz="6400" i="1" dirty="0" smtClean="0"/>
              <a:t>”</a:t>
            </a:r>
            <a:r>
              <a:rPr lang="ru-RU" sz="6400" i="1" dirty="0" smtClean="0"/>
              <a:t>.</a:t>
            </a:r>
          </a:p>
          <a:p>
            <a:pPr algn="r">
              <a:buNone/>
            </a:pPr>
            <a:r>
              <a:rPr lang="ru-RU" sz="6400" i="1" dirty="0" smtClean="0"/>
              <a:t>Легуве – французский писатель</a:t>
            </a:r>
          </a:p>
          <a:p>
            <a:pPr algn="r">
              <a:buNone/>
            </a:pPr>
            <a:endParaRPr lang="ru-RU" sz="6400" i="1" dirty="0" smtClean="0"/>
          </a:p>
          <a:p>
            <a:pPr algn="r">
              <a:buNone/>
            </a:pPr>
            <a:endParaRPr lang="ru-RU" sz="4900" i="1" dirty="0" smtClean="0"/>
          </a:p>
          <a:p>
            <a:pPr algn="ctr">
              <a:buFont typeface="Wingdings" pitchFamily="2" charset="2"/>
              <a:buChar char="v"/>
            </a:pPr>
            <a:r>
              <a:rPr lang="en-US" sz="6400" i="1" dirty="0" smtClean="0"/>
              <a:t>“</a:t>
            </a:r>
            <a:r>
              <a:rPr lang="ru-RU" sz="6400" i="1" dirty="0" smtClean="0"/>
              <a:t>Из всех творений самое прекрасное- получивший прекрасное воспитание человек.</a:t>
            </a:r>
            <a:r>
              <a:rPr lang="en-US" sz="6400" i="1" dirty="0" smtClean="0"/>
              <a:t>”</a:t>
            </a:r>
            <a:endParaRPr lang="ru-RU" sz="6400" i="1" dirty="0" smtClean="0"/>
          </a:p>
          <a:p>
            <a:pPr algn="r">
              <a:buNone/>
            </a:pPr>
            <a:r>
              <a:rPr lang="ru-RU" sz="6400" i="1" dirty="0" smtClean="0"/>
              <a:t>Эпиктет - древнегреческий философ</a:t>
            </a:r>
          </a:p>
          <a:p>
            <a:pPr algn="r">
              <a:buNone/>
            </a:pPr>
            <a:endParaRPr lang="ru-RU" sz="4900" i="1" dirty="0" smtClean="0"/>
          </a:p>
          <a:p>
            <a:pPr algn="ctr">
              <a:buNone/>
            </a:pPr>
            <a:endParaRPr lang="ru-RU" sz="4900" i="1" dirty="0" smtClean="0"/>
          </a:p>
          <a:p>
            <a:pPr algn="ctr">
              <a:buNone/>
            </a:pPr>
            <a:endParaRPr lang="ru-RU" sz="4900" i="1" dirty="0" smtClean="0"/>
          </a:p>
          <a:p>
            <a:pPr algn="ctr">
              <a:buNone/>
            </a:pPr>
            <a:endParaRPr lang="ru-RU" sz="4900" i="1" dirty="0" smtClean="0"/>
          </a:p>
          <a:p>
            <a:pPr algn="ctr">
              <a:buNone/>
            </a:pPr>
            <a:endParaRPr lang="ru-RU" sz="4900" i="1" dirty="0" smtClean="0"/>
          </a:p>
          <a:p>
            <a:pPr algn="r">
              <a:buNone/>
            </a:pPr>
            <a:endParaRPr lang="ru-RU" sz="4900" i="1" dirty="0" smtClean="0"/>
          </a:p>
          <a:p>
            <a:pPr algn="r">
              <a:buNone/>
            </a:pPr>
            <a:endParaRPr lang="ru-RU" sz="4900" i="1" dirty="0" smtClean="0"/>
          </a:p>
          <a:p>
            <a:pPr algn="r">
              <a:buNone/>
            </a:pPr>
            <a:endParaRPr lang="ru-RU" sz="4900" i="1" dirty="0" smtClean="0"/>
          </a:p>
          <a:p>
            <a:pPr algn="r">
              <a:buNone/>
            </a:pPr>
            <a:endParaRPr lang="ru-RU" sz="2600" i="1" dirty="0" smtClean="0"/>
          </a:p>
          <a:p>
            <a:pPr algn="ctr">
              <a:buNone/>
            </a:pPr>
            <a:endParaRPr lang="ru-RU" sz="2600" dirty="0" smtClean="0"/>
          </a:p>
          <a:p>
            <a:pPr algn="ctr">
              <a:buNone/>
            </a:pPr>
            <a:endParaRPr lang="ru-RU" sz="2600" dirty="0" smtClean="0"/>
          </a:p>
          <a:p>
            <a:pPr marL="457200" indent="-457200" algn="ctr">
              <a:buNone/>
            </a:pPr>
            <a:endParaRPr lang="ru-RU" sz="2100" i="1" dirty="0" smtClean="0"/>
          </a:p>
          <a:p>
            <a:pPr marL="457200" indent="-457200" algn="ctr">
              <a:buNone/>
            </a:pPr>
            <a:endParaRPr lang="ru-RU" sz="2100" i="1" dirty="0" smtClean="0"/>
          </a:p>
          <a:p>
            <a:pPr marL="457200" indent="-457200" algn="ctr">
              <a:buNone/>
            </a:pPr>
            <a:r>
              <a:rPr lang="ru-RU" sz="2100" i="1" dirty="0" smtClean="0"/>
              <a:t/>
            </a:r>
            <a:br>
              <a:rPr lang="ru-RU" sz="2100" i="1" dirty="0" smtClean="0"/>
            </a:br>
            <a:endParaRPr lang="ru-RU" sz="2100" i="1" dirty="0" smtClean="0"/>
          </a:p>
          <a:p>
            <a:pPr marL="457200" indent="-457200" algn="ctr">
              <a:buNone/>
            </a:pPr>
            <a:endParaRPr lang="ru-RU" sz="1600" i="1" dirty="0"/>
          </a:p>
          <a:p>
            <a:pPr marL="457200" indent="-457200" algn="ctr">
              <a:buNone/>
            </a:pPr>
            <a:endParaRPr lang="ru-RU" sz="1600" i="1" dirty="0" smtClean="0"/>
          </a:p>
          <a:p>
            <a:pPr marL="457200" indent="-457200" algn="ctr">
              <a:buNone/>
            </a:pPr>
            <a:endParaRPr lang="ru-RU" sz="1600" i="1" dirty="0"/>
          </a:p>
          <a:p>
            <a:pPr marL="457200" indent="-457200" algn="ctr">
              <a:buNone/>
            </a:pPr>
            <a:endParaRPr lang="ru-RU" sz="1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0"/>
            <a:ext cx="6172200" cy="9036497"/>
          </a:xfrm>
        </p:spPr>
        <p:txBody>
          <a:bodyPr>
            <a:normAutofit/>
          </a:bodyPr>
          <a:lstStyle/>
          <a:p>
            <a:pPr marL="457200" indent="-457200" algn="just">
              <a:buNone/>
            </a:pPr>
            <a:endParaRPr lang="ru-RU" sz="1600" b="1" i="1" dirty="0"/>
          </a:p>
          <a:p>
            <a:pPr algn="ctr">
              <a:buFont typeface="Wingdings" pitchFamily="2" charset="2"/>
              <a:buChar char="v"/>
            </a:pPr>
            <a:r>
              <a:rPr lang="ru-RU" sz="1600" i="1" dirty="0" smtClean="0"/>
              <a:t>Поверьте не стареющей примете</a:t>
            </a:r>
            <a:r>
              <a:rPr lang="en-US" sz="1600" i="1" dirty="0" smtClean="0"/>
              <a:t>:</a:t>
            </a:r>
            <a:r>
              <a:rPr lang="ru-RU" sz="1600" i="1" dirty="0" smtClean="0"/>
              <a:t> век плачут избалованные дети.</a:t>
            </a:r>
          </a:p>
          <a:p>
            <a:pPr algn="ctr">
              <a:buFont typeface="Wingdings" pitchFamily="2" charset="2"/>
              <a:buChar char="v"/>
            </a:pPr>
            <a:r>
              <a:rPr lang="ru-RU" sz="1600" i="1" dirty="0" smtClean="0"/>
              <a:t>Отец не научил – чужой дядя не научит.</a:t>
            </a:r>
          </a:p>
          <a:p>
            <a:pPr algn="ctr">
              <a:buFont typeface="Wingdings" pitchFamily="2" charset="2"/>
              <a:buChar char="v"/>
            </a:pPr>
            <a:r>
              <a:rPr lang="ru-RU" sz="1600" i="1" dirty="0" smtClean="0"/>
              <a:t>Что в детстве воспитаешь, на то в старости и обопрешься.</a:t>
            </a:r>
          </a:p>
          <a:p>
            <a:pPr algn="ctr">
              <a:buFont typeface="Wingdings" pitchFamily="2" charset="2"/>
              <a:buChar char="v"/>
            </a:pPr>
            <a:r>
              <a:rPr lang="ru-RU" sz="1600" i="1" dirty="0" smtClean="0"/>
              <a:t>Детки хороши- отцу и матери венец,</a:t>
            </a:r>
          </a:p>
          <a:p>
            <a:pPr algn="ctr">
              <a:buNone/>
            </a:pPr>
            <a:r>
              <a:rPr lang="ru-RU" sz="1600" i="1" dirty="0" smtClean="0"/>
              <a:t>Худы – отцу и матери конец.</a:t>
            </a:r>
          </a:p>
          <a:p>
            <a:pPr algn="ctr">
              <a:buNone/>
            </a:pPr>
            <a:endParaRPr lang="ru-RU" sz="1600" i="1" dirty="0" smtClean="0"/>
          </a:p>
          <a:p>
            <a:pPr algn="ctr">
              <a:buNone/>
            </a:pPr>
            <a:endParaRPr lang="ru-RU" sz="1600" i="1" dirty="0" smtClean="0"/>
          </a:p>
          <a:p>
            <a:pPr algn="ctr">
              <a:buNone/>
            </a:pPr>
            <a:endParaRPr lang="ru-RU" sz="1700" i="1" dirty="0" smtClean="0"/>
          </a:p>
          <a:p>
            <a:pPr algn="ctr">
              <a:buNone/>
            </a:pPr>
            <a:r>
              <a:rPr lang="ru-RU" sz="1600" i="1" u="sng" dirty="0" smtClean="0"/>
              <a:t>8. Подведение итогов.</a:t>
            </a:r>
          </a:p>
          <a:p>
            <a:pPr algn="ctr">
              <a:buNone/>
            </a:pPr>
            <a:r>
              <a:rPr lang="ru-RU" sz="1600" i="1" dirty="0" smtClean="0"/>
              <a:t>Что ж сегодня у нас появилась уверенность в том, что мы можем помочь нашим детям стать более самостоятельными, уверенными в своих силах. </a:t>
            </a:r>
          </a:p>
          <a:p>
            <a:pPr algn="ctr">
              <a:buNone/>
            </a:pPr>
            <a:r>
              <a:rPr lang="ru-RU" sz="1600" i="1" dirty="0" smtClean="0"/>
              <a:t>В заключении определяем тему следующего собрания,</a:t>
            </a:r>
          </a:p>
          <a:p>
            <a:pPr algn="ctr">
              <a:buNone/>
            </a:pPr>
            <a:r>
              <a:rPr lang="ru-RU" sz="1600" i="1" dirty="0" smtClean="0"/>
              <a:t> сроки его проведения. А также предлагаем родителям ответить на вопросы анкеты , раскрывающие положительные и отрицательные стороны проведенного родительского собрания.</a:t>
            </a:r>
          </a:p>
          <a:p>
            <a:pPr algn="ctr">
              <a:buNone/>
            </a:pPr>
            <a:r>
              <a:rPr lang="ru-RU" sz="1600" i="1" u="sng" dirty="0" smtClean="0"/>
              <a:t>Чаепитие.</a:t>
            </a:r>
          </a:p>
          <a:p>
            <a:pPr marL="457200" indent="-457200" algn="ctr">
              <a:buNone/>
            </a:pPr>
            <a:endParaRPr lang="ru-RU" sz="1600" i="1" dirty="0" smtClean="0"/>
          </a:p>
          <a:p>
            <a:pPr marL="457200" indent="-457200" algn="ctr">
              <a:buNone/>
            </a:pPr>
            <a:r>
              <a:rPr lang="ru-RU" sz="1600" i="1" dirty="0" smtClean="0"/>
              <a:t/>
            </a:r>
            <a:br>
              <a:rPr lang="ru-RU" sz="1600" i="1" dirty="0" smtClean="0"/>
            </a:br>
            <a:endParaRPr lang="ru-RU" sz="1600" i="1" dirty="0" smtClean="0"/>
          </a:p>
          <a:p>
            <a:pPr marL="457200" indent="-457200" algn="ctr">
              <a:buNone/>
            </a:pPr>
            <a:endParaRPr lang="ru-RU" sz="1600" i="1" dirty="0"/>
          </a:p>
          <a:p>
            <a:pPr marL="457200" indent="-457200" algn="ctr">
              <a:buNone/>
            </a:pPr>
            <a:endParaRPr lang="ru-RU" sz="1600" i="1" dirty="0" smtClean="0"/>
          </a:p>
          <a:p>
            <a:pPr marL="457200" indent="-457200" algn="ctr">
              <a:buNone/>
            </a:pPr>
            <a:endParaRPr lang="ru-RU" sz="1600" i="1" dirty="0"/>
          </a:p>
          <a:p>
            <a:pPr marL="457200" indent="-457200" algn="ctr">
              <a:buNone/>
            </a:pPr>
            <a:endParaRPr lang="ru-RU" sz="1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51521"/>
            <a:ext cx="6172200" cy="7916698"/>
          </a:xfrm>
        </p:spPr>
        <p:txBody>
          <a:bodyPr>
            <a:normAutofit/>
          </a:bodyPr>
          <a:lstStyle/>
          <a:p>
            <a:pPr algn="ctr" fontAlgn="t"/>
            <a:r>
              <a:rPr lang="ru-RU" sz="1400" dirty="0" smtClean="0"/>
              <a:t> Марину  забирает бабушка, которая очень любит помогать. Даже если Марина сама одевается,  бабушка так и рвется помогать. </a:t>
            </a:r>
          </a:p>
          <a:p>
            <a:pPr algn="ctr" fontAlgn="t">
              <a:buNone/>
            </a:pPr>
            <a:r>
              <a:rPr lang="ru-RU" sz="1400" dirty="0" smtClean="0"/>
              <a:t>В результате ребенок стал бегать за помощью по поводу каждой мелочи в одежде. </a:t>
            </a:r>
            <a:endParaRPr lang="ru-RU" sz="1400" dirty="0" smtClean="0"/>
          </a:p>
          <a:p>
            <a:pPr algn="ctr" fontAlgn="t">
              <a:buNone/>
            </a:pPr>
            <a:r>
              <a:rPr lang="ru-RU" sz="1400" dirty="0" smtClean="0"/>
              <a:t>___________________________________________________________________</a:t>
            </a:r>
            <a:endParaRPr lang="ru-RU" sz="1400" dirty="0" smtClean="0"/>
          </a:p>
          <a:p>
            <a:pPr algn="ctr" fontAlgn="t">
              <a:buNone/>
            </a:pPr>
            <a:endParaRPr lang="ru-RU" sz="1400" dirty="0" smtClean="0"/>
          </a:p>
          <a:p>
            <a:pPr marL="457200" indent="-457200" algn="ctr"/>
            <a:r>
              <a:rPr lang="ru-RU" sz="1400" dirty="0" smtClean="0"/>
              <a:t>Андрюше 2 года 10 месяцев, он умеет мыть руки, вытираться полотенцем – делает это с удовольствием, используя при этом стишки и потешки. </a:t>
            </a:r>
          </a:p>
          <a:p>
            <a:pPr marL="457200" indent="-457200" algn="ctr">
              <a:buNone/>
            </a:pPr>
            <a:r>
              <a:rPr lang="ru-RU" sz="1400" dirty="0" smtClean="0"/>
              <a:t>С одеванием возникают проблемы – как его заинтересовать</a:t>
            </a:r>
            <a:r>
              <a:rPr lang="en-US" sz="1400" dirty="0" smtClean="0"/>
              <a:t>?</a:t>
            </a:r>
            <a:endParaRPr lang="ru-RU" sz="1400" dirty="0" smtClean="0"/>
          </a:p>
          <a:p>
            <a:pPr marL="457200" indent="-457200" algn="ctr">
              <a:buNone/>
            </a:pPr>
            <a:endParaRPr lang="ru-RU" sz="1400" dirty="0" smtClean="0"/>
          </a:p>
          <a:p>
            <a:pPr marL="457200" indent="-457200" algn="ctr">
              <a:buNone/>
            </a:pPr>
            <a:r>
              <a:rPr lang="ru-RU" sz="1400" dirty="0" smtClean="0"/>
              <a:t>___________________________________________________________________</a:t>
            </a:r>
          </a:p>
          <a:p>
            <a:pPr marL="457200" indent="-457200" algn="ctr">
              <a:buNone/>
            </a:pPr>
            <a:endParaRPr lang="ru-RU" sz="1400" dirty="0" smtClean="0"/>
          </a:p>
          <a:p>
            <a:r>
              <a:rPr lang="ru-RU" sz="1400" dirty="0" smtClean="0"/>
              <a:t>На улице похолодало, стали одевать теплую одежду и начались капризы – колготки не одену, штаны не хочу и т.п. Когда одеваю сама – успокаивается. Что произошло</a:t>
            </a:r>
            <a:r>
              <a:rPr lang="en-US" sz="1400" dirty="0" smtClean="0"/>
              <a:t>?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___________________________________________________________________</a:t>
            </a: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/>
              <a:t>Собиралась с дочкой на улицу. Дала ей одежду. А сама пошла на кухню. Через 15 минут вернулась – она не только не оделась, но и все вещи перепутала. В саду одевается сама. Почему так получилось</a:t>
            </a:r>
            <a:r>
              <a:rPr lang="en-US" sz="1400" dirty="0" smtClean="0"/>
              <a:t>?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___________________________________________________________________</a:t>
            </a:r>
            <a:endParaRPr lang="ru-RU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u="sng" dirty="0" smtClean="0"/>
              <a:t>Подготовка к собранию</a:t>
            </a:r>
            <a:r>
              <a:rPr lang="en-US" sz="2000" u="sng" dirty="0" smtClean="0"/>
              <a:t>:</a:t>
            </a:r>
            <a:r>
              <a:rPr lang="ru-RU" sz="2000" u="sng" dirty="0" smtClean="0"/>
              <a:t/>
            </a:r>
            <a:br>
              <a:rPr lang="ru-RU" sz="2000" u="sng" dirty="0" smtClean="0"/>
            </a:br>
            <a:endParaRPr lang="ru-RU" sz="20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1331641"/>
            <a:ext cx="6172200" cy="7704856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1600" b="1" i="1" dirty="0" smtClean="0"/>
              <a:t>Анкетирование родителей.</a:t>
            </a:r>
          </a:p>
          <a:p>
            <a:pPr marL="457200" indent="-457200" algn="just">
              <a:buNone/>
            </a:pPr>
            <a:r>
              <a:rPr lang="ru-RU" sz="1600" i="1" dirty="0" smtClean="0"/>
              <a:t> Вопросы анкеты направлены на выявление степени обладания навыками самообслуживания у ребенка .</a:t>
            </a:r>
          </a:p>
          <a:p>
            <a:pPr marL="457200" indent="-457200" algn="just">
              <a:buAutoNum type="arabicPeriod" startAt="2"/>
            </a:pPr>
            <a:r>
              <a:rPr lang="ru-RU" sz="1600" b="1" i="1" dirty="0" smtClean="0"/>
              <a:t>Оформление группы.</a:t>
            </a:r>
          </a:p>
          <a:p>
            <a:pPr marL="457200" indent="-457200" algn="just">
              <a:buNone/>
            </a:pPr>
            <a:r>
              <a:rPr lang="ru-RU" sz="1600" i="1" dirty="0" smtClean="0"/>
              <a:t>Оформление стен</a:t>
            </a:r>
            <a:r>
              <a:rPr lang="ru-RU" sz="1600" i="1" dirty="0"/>
              <a:t>г</a:t>
            </a:r>
            <a:r>
              <a:rPr lang="ru-RU" sz="1600" i="1" dirty="0" smtClean="0"/>
              <a:t>азеты </a:t>
            </a:r>
            <a:r>
              <a:rPr lang="en-US" sz="1600" i="1" dirty="0" smtClean="0"/>
              <a:t>:” </a:t>
            </a:r>
            <a:r>
              <a:rPr lang="ru-RU" sz="1600" i="1" dirty="0" smtClean="0"/>
              <a:t>Я  умею сам !!!</a:t>
            </a:r>
            <a:r>
              <a:rPr lang="en-US" sz="1600" i="1" dirty="0" smtClean="0"/>
              <a:t>”</a:t>
            </a:r>
            <a:r>
              <a:rPr lang="ru-RU" sz="1600" i="1" dirty="0" smtClean="0"/>
              <a:t>.</a:t>
            </a:r>
          </a:p>
          <a:p>
            <a:pPr marL="457200" indent="-457200" algn="ctr">
              <a:buNone/>
            </a:pPr>
            <a:r>
              <a:rPr lang="en-US" sz="1600" i="1" dirty="0" smtClean="0"/>
              <a:t>(</a:t>
            </a:r>
            <a:r>
              <a:rPr lang="ru-RU" sz="1600" i="1" dirty="0" smtClean="0"/>
              <a:t>Включает в себя фотоматериалы с изображением детей в процессе выполнения различных действий по  самообслуживанию </a:t>
            </a:r>
            <a:r>
              <a:rPr lang="en-US" sz="1600" i="1" dirty="0" smtClean="0"/>
              <a:t>:</a:t>
            </a:r>
            <a:r>
              <a:rPr lang="ru-RU" sz="1600" i="1" dirty="0" smtClean="0"/>
              <a:t> одевание, раздевание, мытье рук, прием пищи.</a:t>
            </a:r>
            <a:r>
              <a:rPr lang="en-US" sz="1600" i="1" dirty="0" smtClean="0"/>
              <a:t>)</a:t>
            </a:r>
            <a:endParaRPr lang="ru-RU" sz="1600" i="1" dirty="0" smtClean="0"/>
          </a:p>
          <a:p>
            <a:pPr marL="457200" indent="-457200" algn="just">
              <a:buAutoNum type="arabicPeriod" startAt="3"/>
            </a:pPr>
            <a:r>
              <a:rPr lang="ru-RU" sz="1600" b="1" i="1" dirty="0" smtClean="0"/>
              <a:t>Изготовление красочного приглашения на родительское собрание.</a:t>
            </a:r>
          </a:p>
          <a:p>
            <a:pPr marL="457200" indent="-457200" algn="ctr">
              <a:buNone/>
            </a:pPr>
            <a:r>
              <a:rPr lang="en-US" sz="1600" i="1" dirty="0" smtClean="0"/>
              <a:t>(</a:t>
            </a:r>
            <a:r>
              <a:rPr lang="ru-RU" sz="1600" i="1" dirty="0" smtClean="0"/>
              <a:t>Коллективная аппликация </a:t>
            </a:r>
            <a:r>
              <a:rPr lang="en-US" sz="1600" i="1" dirty="0" smtClean="0"/>
              <a:t>“</a:t>
            </a:r>
            <a:r>
              <a:rPr lang="ru-RU" sz="1600" i="1" dirty="0" smtClean="0"/>
              <a:t>Почтовый голубь, с письмом- приглашением в клюве</a:t>
            </a:r>
            <a:r>
              <a:rPr lang="en-US" sz="1600" i="1" dirty="0" smtClean="0"/>
              <a:t>”</a:t>
            </a:r>
            <a:r>
              <a:rPr lang="ru-RU" sz="1600" i="1" dirty="0" smtClean="0"/>
              <a:t>- совместная творческая работа детей с воспитателями.</a:t>
            </a:r>
            <a:r>
              <a:rPr lang="en-US" sz="1600" i="1" dirty="0" smtClean="0"/>
              <a:t>)</a:t>
            </a:r>
          </a:p>
          <a:p>
            <a:pPr marL="457200" indent="-457200" algn="ctr">
              <a:buNone/>
            </a:pPr>
            <a:r>
              <a:rPr lang="en-US" sz="1600" i="1" dirty="0" smtClean="0"/>
              <a:t>“</a:t>
            </a:r>
            <a:r>
              <a:rPr lang="ru-RU" sz="1600" i="1" dirty="0" smtClean="0"/>
              <a:t>Уважаемые родители!</a:t>
            </a:r>
          </a:p>
          <a:p>
            <a:pPr marL="457200" indent="-457200" algn="ctr">
              <a:buNone/>
            </a:pPr>
            <a:r>
              <a:rPr lang="ru-RU" sz="1600" i="1" dirty="0" smtClean="0"/>
              <a:t>Приглашаем вас на родительское собрание </a:t>
            </a:r>
            <a:r>
              <a:rPr lang="en-US" sz="1600" i="1" dirty="0" smtClean="0"/>
              <a:t>(</a:t>
            </a:r>
            <a:r>
              <a:rPr lang="ru-RU" sz="1600" i="1" dirty="0" smtClean="0"/>
              <a:t>дата и время</a:t>
            </a:r>
            <a:r>
              <a:rPr lang="en-US" sz="1600" i="1" dirty="0" smtClean="0"/>
              <a:t>)</a:t>
            </a:r>
          </a:p>
          <a:p>
            <a:pPr algn="ctr">
              <a:buNone/>
            </a:pPr>
            <a:r>
              <a:rPr lang="ru-RU" sz="1600" i="1" dirty="0" smtClean="0"/>
              <a:t>Вместе мы порассуждаем над темой </a:t>
            </a:r>
            <a:r>
              <a:rPr lang="en-US" sz="1600" i="1" dirty="0" smtClean="0"/>
              <a:t>:</a:t>
            </a:r>
            <a:endParaRPr lang="ru-RU" sz="1600" i="1" dirty="0" smtClean="0"/>
          </a:p>
          <a:p>
            <a:pPr algn="ctr">
              <a:buNone/>
            </a:pPr>
            <a:r>
              <a:rPr lang="en-US" sz="1600" i="1" dirty="0" smtClean="0"/>
              <a:t>”</a:t>
            </a:r>
            <a:r>
              <a:rPr lang="ru-RU" sz="1600" i="1" dirty="0" smtClean="0"/>
              <a:t> Формирование навыков самообслуживания</a:t>
            </a:r>
            <a:r>
              <a:rPr lang="en-US" sz="1600" i="1" dirty="0" smtClean="0"/>
              <a:t>”</a:t>
            </a:r>
            <a:r>
              <a:rPr lang="ru-RU" sz="1600" i="1" dirty="0" smtClean="0"/>
              <a:t>.</a:t>
            </a:r>
          </a:p>
          <a:p>
            <a:pPr algn="ctr">
              <a:buNone/>
            </a:pPr>
            <a:r>
              <a:rPr lang="ru-RU" sz="1600" i="1" dirty="0" smtClean="0"/>
              <a:t>Мы ждем встречи с вами и надеемся на тесное сотрудничество в деле воспитания ваших детей!</a:t>
            </a:r>
            <a:r>
              <a:rPr lang="en-US" sz="1600" i="1" dirty="0" smtClean="0"/>
              <a:t>”</a:t>
            </a:r>
            <a:endParaRPr lang="ru-RU" sz="1600" i="1" dirty="0" smtClean="0"/>
          </a:p>
          <a:p>
            <a:pPr algn="just">
              <a:buAutoNum type="arabicPeriod" startAt="4"/>
            </a:pPr>
            <a:r>
              <a:rPr lang="ru-RU" sz="1600" b="1" i="1" dirty="0" smtClean="0"/>
              <a:t>Изготовление индивидуальных приглашений для родителей.</a:t>
            </a:r>
          </a:p>
          <a:p>
            <a:pPr algn="ctr">
              <a:buNone/>
            </a:pPr>
            <a:r>
              <a:rPr lang="en-US" sz="1600" i="1" dirty="0" smtClean="0"/>
              <a:t>(</a:t>
            </a:r>
            <a:r>
              <a:rPr lang="ru-RU" sz="1600" i="1" dirty="0" smtClean="0"/>
              <a:t> Маленький почтовый голубок.</a:t>
            </a:r>
            <a:r>
              <a:rPr lang="en-US" sz="1600" i="1" dirty="0" smtClean="0"/>
              <a:t>)</a:t>
            </a:r>
            <a:endParaRPr lang="ru-RU" sz="1600" i="1" dirty="0" smtClean="0"/>
          </a:p>
          <a:p>
            <a:pPr algn="ctr">
              <a:buNone/>
            </a:pPr>
            <a:endParaRPr lang="ru-RU" sz="1600" i="1" dirty="0" smtClean="0"/>
          </a:p>
          <a:p>
            <a:pPr algn="ctr">
              <a:buNone/>
            </a:pPr>
            <a:r>
              <a:rPr lang="ru-RU" sz="1600" i="1" dirty="0" smtClean="0"/>
              <a:t>Мамочка и папочка!</a:t>
            </a:r>
            <a:br>
              <a:rPr lang="ru-RU" sz="1600" i="1" dirty="0" smtClean="0"/>
            </a:br>
            <a:r>
              <a:rPr lang="ru-RU" sz="1600" i="1" dirty="0" smtClean="0"/>
              <a:t>Приглашаю вас </a:t>
            </a:r>
            <a:br>
              <a:rPr lang="ru-RU" sz="1600" i="1" dirty="0" smtClean="0"/>
            </a:br>
            <a:r>
              <a:rPr lang="ru-RU" sz="1600" i="1" dirty="0" smtClean="0"/>
              <a:t>на родительское собрание</a:t>
            </a:r>
            <a:br>
              <a:rPr lang="ru-RU" sz="1600" i="1" dirty="0" smtClean="0"/>
            </a:br>
            <a:r>
              <a:rPr lang="en-US" sz="1600" i="1" dirty="0" smtClean="0"/>
              <a:t>(</a:t>
            </a:r>
            <a:r>
              <a:rPr lang="ru-RU" sz="1600" i="1" dirty="0" smtClean="0"/>
              <a:t>дата и время</a:t>
            </a:r>
            <a:r>
              <a:rPr lang="en-US" sz="1600" i="1" dirty="0" smtClean="0"/>
              <a:t>)</a:t>
            </a:r>
            <a:r>
              <a:rPr lang="ru-RU" sz="1600" i="1" dirty="0" smtClean="0"/>
              <a:t>.</a:t>
            </a:r>
            <a:br>
              <a:rPr lang="ru-RU" sz="1600" i="1" dirty="0" smtClean="0"/>
            </a:br>
            <a:r>
              <a:rPr lang="ru-RU" sz="1600" i="1" dirty="0" smtClean="0"/>
              <a:t>Приходите и узнаете </a:t>
            </a:r>
            <a:br>
              <a:rPr lang="ru-RU" sz="1600" i="1" dirty="0" smtClean="0"/>
            </a:br>
            <a:r>
              <a:rPr lang="ru-RU" sz="1600" i="1" dirty="0" smtClean="0"/>
              <a:t>про меня много интересного!</a:t>
            </a:r>
            <a:br>
              <a:rPr lang="ru-RU" sz="1600" i="1" dirty="0" smtClean="0"/>
            </a:br>
            <a:r>
              <a:rPr lang="ru-RU" sz="1600" i="1" dirty="0" smtClean="0"/>
              <a:t/>
            </a:r>
            <a:br>
              <a:rPr lang="ru-RU" sz="1600" i="1" dirty="0" smtClean="0"/>
            </a:br>
            <a:endParaRPr lang="ru-RU" sz="1600" i="1" dirty="0" smtClean="0"/>
          </a:p>
          <a:p>
            <a:pPr algn="just">
              <a:buNone/>
            </a:pPr>
            <a:endParaRPr lang="ru-RU" sz="1600" b="1" i="1" dirty="0" smtClean="0"/>
          </a:p>
          <a:p>
            <a:pPr marL="457200" indent="-457200" algn="just">
              <a:buNone/>
            </a:pPr>
            <a:endParaRPr lang="ru-RU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179512"/>
            <a:ext cx="6172200" cy="8856985"/>
          </a:xfrm>
        </p:spPr>
        <p:txBody>
          <a:bodyPr>
            <a:normAutofit fontScale="92500" lnSpcReduction="10000"/>
          </a:bodyPr>
          <a:lstStyle/>
          <a:p>
            <a:pPr marL="457200" indent="-457200" algn="ctr">
              <a:buNone/>
            </a:pPr>
            <a:r>
              <a:rPr lang="ru-RU" sz="1600" i="1" dirty="0" smtClean="0"/>
              <a:t>Давай будем одеваться…</a:t>
            </a:r>
          </a:p>
          <a:p>
            <a:pPr marL="457200" indent="-457200" algn="ctr">
              <a:buNone/>
            </a:pPr>
            <a:r>
              <a:rPr lang="ru-RU" sz="1600" i="1" dirty="0" smtClean="0"/>
              <a:t>Я сама! Я сама!</a:t>
            </a:r>
          </a:p>
          <a:p>
            <a:pPr marL="457200" indent="-457200" algn="ctr">
              <a:buNone/>
            </a:pPr>
            <a:r>
              <a:rPr lang="ru-RU" sz="1600" i="1" dirty="0" smtClean="0"/>
              <a:t>Пойдем, будем умываться…</a:t>
            </a:r>
          </a:p>
          <a:p>
            <a:pPr marL="457200" indent="-457200" algn="ctr">
              <a:buNone/>
            </a:pPr>
            <a:r>
              <a:rPr lang="ru-RU" sz="1600" i="1" dirty="0" smtClean="0"/>
              <a:t>Я сама! Я сама!</a:t>
            </a:r>
          </a:p>
          <a:p>
            <a:pPr marL="457200" indent="-457200" algn="ctr">
              <a:buNone/>
            </a:pPr>
            <a:r>
              <a:rPr lang="ru-RU" sz="1600" i="1" dirty="0" smtClean="0"/>
              <a:t>Ну идем, хоть причешу я…</a:t>
            </a:r>
          </a:p>
          <a:p>
            <a:pPr marL="457200" indent="-457200" algn="ctr">
              <a:buNone/>
            </a:pPr>
            <a:r>
              <a:rPr lang="ru-RU" sz="1600" i="1" dirty="0" smtClean="0"/>
              <a:t>Я сама! Я сама!</a:t>
            </a:r>
          </a:p>
          <a:p>
            <a:pPr marL="457200" indent="-457200" algn="ctr">
              <a:buNone/>
            </a:pPr>
            <a:r>
              <a:rPr lang="ru-RU" sz="1600" i="1" dirty="0" smtClean="0"/>
              <a:t>Ну давай хоть покормлю я …</a:t>
            </a:r>
          </a:p>
          <a:p>
            <a:pPr marL="457200" indent="-457200" algn="ctr">
              <a:buNone/>
            </a:pPr>
            <a:r>
              <a:rPr lang="ru-RU" sz="1600" i="1" dirty="0" smtClean="0"/>
              <a:t>Я сама! Я сама!</a:t>
            </a:r>
          </a:p>
          <a:p>
            <a:pPr marL="457200" indent="-457200" algn="ctr">
              <a:buNone/>
            </a:pPr>
            <a:endParaRPr lang="ru-RU" sz="1600" i="1" dirty="0"/>
          </a:p>
          <a:p>
            <a:pPr marL="457200" indent="-457200" algn="ctr">
              <a:buNone/>
            </a:pPr>
            <a:endParaRPr lang="ru-RU" sz="1600" i="1" dirty="0" smtClean="0"/>
          </a:p>
          <a:p>
            <a:pPr marL="457200" indent="-457200" algn="ctr">
              <a:buNone/>
            </a:pPr>
            <a:r>
              <a:rPr lang="ru-RU" sz="1600" i="1" u="sng" dirty="0" smtClean="0"/>
              <a:t>2. Основная часть.</a:t>
            </a:r>
          </a:p>
          <a:p>
            <a:pPr marL="457200" indent="-457200" algn="ctr">
              <a:buNone/>
            </a:pPr>
            <a:r>
              <a:rPr lang="ru-RU" sz="1600" i="1" dirty="0" smtClean="0"/>
              <a:t>Уважаемые родители! Проанализировав ваши анкеты мы пришли к выводу, что наибольшие трудности вызывает формирование навыков одевания и раздевания – остановимся на этом поподробнее.</a:t>
            </a:r>
          </a:p>
          <a:p>
            <a:pPr marL="457200" indent="-457200" algn="ctr">
              <a:buNone/>
            </a:pPr>
            <a:endParaRPr lang="ru-RU" sz="1600" i="1" u="sng" dirty="0" smtClean="0"/>
          </a:p>
          <a:p>
            <a:pPr marL="457200" indent="-457200" algn="just">
              <a:buNone/>
            </a:pPr>
            <a:r>
              <a:rPr lang="ru-RU" sz="1600" i="1" dirty="0" smtClean="0"/>
              <a:t>Вы, наверняка, припомните среди своих знакомых такую маму</a:t>
            </a:r>
            <a:r>
              <a:rPr lang="en-US" sz="1600" i="1" dirty="0" smtClean="0"/>
              <a:t>:</a:t>
            </a:r>
            <a:r>
              <a:rPr lang="ru-RU" sz="1600" i="1" dirty="0" smtClean="0"/>
              <a:t> она водит малыша и на рисование, и на ритмику, и на английский. Они постоянно куда-то спешат и опаздывают. И, конечно, такая мама не может позволить ребенку такую роскошь, как самому одеться, застегнуться, обуться . Потому что, по ее мнению, это пустая трата времени</a:t>
            </a:r>
            <a:r>
              <a:rPr lang="en-US" sz="1600" i="1" dirty="0" smtClean="0"/>
              <a:t>:</a:t>
            </a:r>
            <a:r>
              <a:rPr lang="ru-RU" sz="1600" i="1" dirty="0" smtClean="0"/>
              <a:t> </a:t>
            </a:r>
            <a:r>
              <a:rPr lang="en-US" sz="1600" i="1" dirty="0" smtClean="0"/>
              <a:t>“</a:t>
            </a:r>
            <a:r>
              <a:rPr lang="ru-RU" sz="1600" i="1" dirty="0" smtClean="0"/>
              <a:t> Провозится полчаса, а одевать все равно мне придется – так лучше я сразу это сделаю</a:t>
            </a:r>
            <a:r>
              <a:rPr lang="en-US" sz="1600" i="1" dirty="0" smtClean="0"/>
              <a:t>”</a:t>
            </a:r>
            <a:r>
              <a:rPr lang="ru-RU" sz="1600" i="1" dirty="0" smtClean="0"/>
              <a:t>.</a:t>
            </a:r>
          </a:p>
          <a:p>
            <a:pPr marL="457200" indent="-457200" algn="ctr">
              <a:buNone/>
            </a:pPr>
            <a:r>
              <a:rPr lang="ru-RU" sz="1600" b="1" i="1" dirty="0" smtClean="0"/>
              <a:t>Как вы считаете</a:t>
            </a:r>
            <a:r>
              <a:rPr lang="en-US" sz="1600" b="1" i="1" dirty="0" smtClean="0"/>
              <a:t>:</a:t>
            </a:r>
            <a:r>
              <a:rPr lang="ru-RU" sz="1600" b="1" i="1" dirty="0" smtClean="0"/>
              <a:t> а может действительно эта мама права</a:t>
            </a:r>
            <a:r>
              <a:rPr lang="en-US" sz="1600" b="1" i="1" dirty="0" smtClean="0"/>
              <a:t>?</a:t>
            </a:r>
            <a:r>
              <a:rPr lang="ru-RU" sz="1600" b="1" i="1" dirty="0" smtClean="0"/>
              <a:t> Ведь большинству малышей в этом возрасте все еще не хватает ловкости, а смотреть на их труды – тяжелое испытание.</a:t>
            </a:r>
          </a:p>
          <a:p>
            <a:pPr marL="457200" indent="-457200" algn="ctr">
              <a:buNone/>
            </a:pPr>
            <a:r>
              <a:rPr lang="en-US" sz="1600" i="1" u="sng" dirty="0" smtClean="0"/>
              <a:t>(</a:t>
            </a:r>
            <a:r>
              <a:rPr lang="ru-RU" sz="1600" i="1" u="sng" dirty="0" smtClean="0"/>
              <a:t>Проводится дискуссия по этому вопросу.</a:t>
            </a:r>
            <a:r>
              <a:rPr lang="en-US" sz="1600" i="1" u="sng" dirty="0" smtClean="0"/>
              <a:t>)</a:t>
            </a:r>
            <a:endParaRPr lang="ru-RU" sz="1600" i="1" u="sng" dirty="0" smtClean="0"/>
          </a:p>
          <a:p>
            <a:pPr marL="457200" indent="-457200" algn="just">
              <a:buNone/>
            </a:pPr>
            <a:r>
              <a:rPr lang="ru-RU" sz="1600" i="1" dirty="0" smtClean="0"/>
              <a:t>Уважаемые родители! Вы совершенно правы. Совершенно очевидно, что ребенку в дальнейшем, как бы не сложилась его судьба – станет ли он фигуристом, или художником, умение одеваться- раздеваться, застегивать пуговицы понадобится в любом случае. </a:t>
            </a:r>
          </a:p>
          <a:p>
            <a:pPr marL="457200" indent="-457200" algn="just">
              <a:buNone/>
            </a:pPr>
            <a:r>
              <a:rPr lang="ru-RU" sz="1600" i="1" dirty="0" smtClean="0"/>
              <a:t> Мало того, </a:t>
            </a:r>
            <a:r>
              <a:rPr lang="ru-RU" sz="1600" i="1" u="sng" dirty="0" smtClean="0"/>
              <a:t>самоощущение малыша, его уважение к себе базируются именно на этих фундаментальных навыках – навыках самообслуживания!</a:t>
            </a:r>
          </a:p>
          <a:p>
            <a:pPr marL="457200" indent="-457200" algn="just">
              <a:buNone/>
            </a:pPr>
            <a:r>
              <a:rPr lang="ru-RU" sz="1600" i="1" dirty="0" smtClean="0"/>
              <a:t>Они для него важнее любых других, ибо они основа его независимости.</a:t>
            </a:r>
          </a:p>
          <a:p>
            <a:pPr marL="457200" indent="-457200" algn="just">
              <a:buNone/>
            </a:pPr>
            <a:endParaRPr lang="ru-RU" sz="1600" i="1" dirty="0" smtClean="0"/>
          </a:p>
          <a:p>
            <a:pPr marL="457200" indent="-457200" algn="just">
              <a:buNone/>
            </a:pPr>
            <a:endParaRPr lang="ru-RU" sz="1600" b="1" i="1" dirty="0"/>
          </a:p>
          <a:p>
            <a:pPr marL="457200" indent="-457200" algn="just">
              <a:buNone/>
            </a:pPr>
            <a:endParaRPr lang="ru-RU" sz="16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51520"/>
            <a:ext cx="6172200" cy="8784977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1600" b="1" i="1" dirty="0" smtClean="0"/>
              <a:t>5.      Оформление красочных памяток с фотографиями детей </a:t>
            </a:r>
          </a:p>
          <a:p>
            <a:pPr marL="457200" indent="-457200">
              <a:buNone/>
            </a:pPr>
            <a:r>
              <a:rPr lang="ru-RU" sz="1600" b="1" i="1" dirty="0"/>
              <a:t> </a:t>
            </a:r>
            <a:r>
              <a:rPr lang="ru-RU" sz="1600" b="1" i="1" dirty="0" smtClean="0"/>
              <a:t>    </a:t>
            </a:r>
            <a:r>
              <a:rPr lang="en-US" sz="1600" b="1" i="1" dirty="0" smtClean="0"/>
              <a:t>“</a:t>
            </a:r>
            <a:r>
              <a:rPr lang="ru-RU" sz="1600" b="1" i="1" dirty="0" smtClean="0"/>
              <a:t> Как сформировать навыки самообслуживания</a:t>
            </a:r>
            <a:r>
              <a:rPr lang="en-US" sz="1600" b="1" i="1" dirty="0" smtClean="0"/>
              <a:t>”</a:t>
            </a:r>
            <a:r>
              <a:rPr lang="ru-RU" sz="1600" b="1" i="1" dirty="0" smtClean="0"/>
              <a:t>.</a:t>
            </a:r>
            <a:r>
              <a:rPr lang="ru-RU" sz="1600" i="1" dirty="0" smtClean="0"/>
              <a:t> </a:t>
            </a:r>
          </a:p>
          <a:p>
            <a:pPr marL="457200" indent="-457200" algn="just">
              <a:buNone/>
            </a:pPr>
            <a:r>
              <a:rPr lang="ru-RU" sz="1600" b="1" i="1" dirty="0" smtClean="0"/>
              <a:t>6.   Оформление карточек с высказываниями великих людей , с пословицами, посвященными воспитанию самостоятельности.</a:t>
            </a:r>
          </a:p>
          <a:p>
            <a:pPr marL="457200" indent="-457200" algn="just">
              <a:buAutoNum type="arabicPeriod" startAt="7"/>
            </a:pPr>
            <a:r>
              <a:rPr lang="ru-RU" sz="1600" b="1" i="1" dirty="0" smtClean="0"/>
              <a:t>Подготовка музыкального материала.</a:t>
            </a:r>
            <a:endParaRPr lang="ru-RU" sz="1600" b="1" i="1" dirty="0"/>
          </a:p>
          <a:p>
            <a:pPr marL="457200" indent="-457200" algn="just">
              <a:buNone/>
            </a:pPr>
            <a:endParaRPr lang="ru-RU" sz="1600" b="1" i="1" dirty="0" smtClean="0"/>
          </a:p>
          <a:p>
            <a:pPr marL="457200" indent="-457200" algn="ctr">
              <a:buNone/>
            </a:pPr>
            <a:r>
              <a:rPr lang="ru-RU" sz="2000" b="1" i="1" dirty="0" smtClean="0"/>
              <a:t>Ход собрания.</a:t>
            </a:r>
          </a:p>
          <a:p>
            <a:pPr marL="457200" indent="-457200" algn="ctr">
              <a:buNone/>
            </a:pPr>
            <a:endParaRPr lang="ru-RU" sz="1600" i="1" u="sng" dirty="0"/>
          </a:p>
          <a:p>
            <a:pPr marL="457200" indent="-457200" algn="ctr">
              <a:buNone/>
            </a:pPr>
            <a:r>
              <a:rPr lang="ru-RU" sz="1600" i="1" u="sng" dirty="0" smtClean="0"/>
              <a:t>Звучит приятная музыка.</a:t>
            </a:r>
          </a:p>
          <a:p>
            <a:pPr marL="457200" indent="-457200" algn="ctr">
              <a:buNone/>
            </a:pPr>
            <a:r>
              <a:rPr lang="ru-RU" sz="1600" i="1" u="sng" dirty="0" smtClean="0"/>
              <a:t>На столах, расставленных по кругу, выставлены карточки с именами, отчествами родителей, памятки, а также – листы бумаги, карандаши.</a:t>
            </a:r>
          </a:p>
          <a:p>
            <a:pPr marL="457200" indent="-457200" algn="ctr">
              <a:buNone/>
            </a:pPr>
            <a:endParaRPr lang="ru-RU" sz="1600" i="1" u="sng" dirty="0"/>
          </a:p>
          <a:p>
            <a:pPr marL="457200" indent="-457200" algn="ctr">
              <a:buFont typeface="+mj-lt"/>
              <a:buAutoNum type="arabicPeriod"/>
            </a:pPr>
            <a:r>
              <a:rPr lang="ru-RU" sz="1600" i="1" u="sng" dirty="0" smtClean="0"/>
              <a:t>Вступление.</a:t>
            </a:r>
          </a:p>
          <a:p>
            <a:pPr marL="457200" indent="-457200" algn="ctr">
              <a:buNone/>
            </a:pPr>
            <a:r>
              <a:rPr lang="ru-RU" sz="1600" i="1" dirty="0" smtClean="0"/>
              <a:t>Формирование навыков самообслуживания у детей младшего возраста заключается в постепенном приучении его к самостоятельности.</a:t>
            </a:r>
          </a:p>
          <a:p>
            <a:pPr marL="457200" indent="-457200" algn="ctr">
              <a:buNone/>
            </a:pPr>
            <a:r>
              <a:rPr lang="ru-RU" sz="1600" i="1" dirty="0" smtClean="0"/>
              <a:t>Самостоятельность – ценное качество, необходимое человеку в жизни. Воспитывать его необходимо с раннего детства. По своей природе дети активны. Очень часто, особенно в  3 года, они стремятся выполнять различные действия самостоятельно. И нам, взрослым, важно поддержать их в этом. </a:t>
            </a:r>
          </a:p>
          <a:p>
            <a:pPr marL="457200" indent="-457200" algn="ctr">
              <a:buNone/>
            </a:pPr>
            <a:r>
              <a:rPr lang="ru-RU" sz="1600" i="1" dirty="0" smtClean="0"/>
              <a:t>Как часто каждому из нас в ответ на предложение сделать что-то за ребенка или помочь ему в чем-то приходилось слышать</a:t>
            </a:r>
            <a:r>
              <a:rPr lang="en-US" sz="1600" i="1" dirty="0" smtClean="0"/>
              <a:t>:</a:t>
            </a:r>
            <a:r>
              <a:rPr lang="ru-RU" sz="1600" i="1" dirty="0" smtClean="0"/>
              <a:t> </a:t>
            </a:r>
            <a:r>
              <a:rPr lang="en-US" sz="1600" i="1" dirty="0" smtClean="0"/>
              <a:t>“</a:t>
            </a:r>
            <a:r>
              <a:rPr lang="ru-RU" sz="1600" i="1" dirty="0" smtClean="0"/>
              <a:t>Я сам!</a:t>
            </a:r>
            <a:r>
              <a:rPr lang="en-US" sz="1600" i="1" dirty="0" smtClean="0"/>
              <a:t>”</a:t>
            </a:r>
          </a:p>
          <a:p>
            <a:pPr marL="457200" indent="-457200" algn="ctr">
              <a:buNone/>
            </a:pPr>
            <a:r>
              <a:rPr lang="ru-RU" sz="1600" b="1" i="1" dirty="0" smtClean="0"/>
              <a:t>Звучит магнитофонная запись стихотворения И. Муравейка </a:t>
            </a:r>
            <a:r>
              <a:rPr lang="en-US" sz="1600" b="1" i="1" dirty="0" smtClean="0"/>
              <a:t>“</a:t>
            </a:r>
            <a:r>
              <a:rPr lang="ru-RU" sz="1600" b="1" i="1" dirty="0" smtClean="0"/>
              <a:t>Я сама!</a:t>
            </a:r>
            <a:r>
              <a:rPr lang="en-US" sz="1600" b="1" i="1" dirty="0" smtClean="0"/>
              <a:t>”</a:t>
            </a:r>
            <a:r>
              <a:rPr lang="ru-RU" sz="1600" b="1" i="1" dirty="0" smtClean="0"/>
              <a:t> в детском исполнении.</a:t>
            </a:r>
          </a:p>
          <a:p>
            <a:pPr marL="457200" indent="-457200" algn="ctr">
              <a:buNone/>
            </a:pPr>
            <a:endParaRPr lang="ru-RU" sz="1600" b="1" i="1" dirty="0" smtClean="0"/>
          </a:p>
          <a:p>
            <a:pPr marL="457200" indent="-457200" algn="ctr">
              <a:buNone/>
            </a:pPr>
            <a:endParaRPr lang="ru-RU" sz="1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0"/>
            <a:ext cx="6172200" cy="9036497"/>
          </a:xfrm>
        </p:spPr>
        <p:txBody>
          <a:bodyPr>
            <a:normAutofit/>
          </a:bodyPr>
          <a:lstStyle/>
          <a:p>
            <a:pPr marL="457200" indent="-457200" algn="just">
              <a:buNone/>
            </a:pPr>
            <a:endParaRPr lang="ru-RU" sz="1600" b="1" i="1" dirty="0"/>
          </a:p>
          <a:p>
            <a:pPr marL="457200" indent="-457200" algn="just">
              <a:buNone/>
            </a:pPr>
            <a:r>
              <a:rPr lang="ru-RU" sz="1600" i="1" dirty="0"/>
              <a:t>И</a:t>
            </a:r>
            <a:r>
              <a:rPr lang="ru-RU" sz="1600" i="1" dirty="0" smtClean="0"/>
              <a:t> мамы, которые пытаются препятствовать самостоятельности ребенка при овладении навыками самообслуживания, сохраняют за собой </a:t>
            </a:r>
            <a:r>
              <a:rPr lang="en-US" sz="1600" i="1" dirty="0" smtClean="0"/>
              <a:t>“</a:t>
            </a:r>
            <a:r>
              <a:rPr lang="ru-RU" sz="1600" i="1" dirty="0" smtClean="0"/>
              <a:t>ключевые позиции</a:t>
            </a:r>
            <a:r>
              <a:rPr lang="en-US" sz="1600" i="1" dirty="0" smtClean="0"/>
              <a:t>”</a:t>
            </a:r>
            <a:r>
              <a:rPr lang="ru-RU" sz="1600" i="1" dirty="0" smtClean="0"/>
              <a:t>, удерживают ребенка в зависимом состоянии, несомненно наносят вред своему ребенку.</a:t>
            </a:r>
          </a:p>
          <a:p>
            <a:pPr marL="457200" indent="-457200" algn="just">
              <a:buNone/>
            </a:pPr>
            <a:r>
              <a:rPr lang="ru-RU" sz="1600" i="1" dirty="0" smtClean="0"/>
              <a:t>Если малыш не отличается сильным характером и бойцовскими качествами, он может сдаться и позволит одевать себя чуть ли не до школы.</a:t>
            </a:r>
          </a:p>
          <a:p>
            <a:pPr marL="457200" indent="-457200" algn="just">
              <a:buNone/>
            </a:pPr>
            <a:endParaRPr lang="ru-RU" sz="1600" i="1" dirty="0"/>
          </a:p>
          <a:p>
            <a:pPr marL="457200" indent="-457200" algn="just">
              <a:buNone/>
            </a:pPr>
            <a:r>
              <a:rPr lang="ru-RU" sz="1600" i="1" dirty="0" smtClean="0"/>
              <a:t>Как мы уже отметили, готовность и решимость осваивать навыки самообслуживания большинство детей демонстрируют где-то в возрасте трех лет, в период одного из кризисов взросления с доходчивым названием </a:t>
            </a:r>
            <a:r>
              <a:rPr lang="en-US" sz="1600" i="1" dirty="0" smtClean="0"/>
              <a:t>“</a:t>
            </a:r>
            <a:r>
              <a:rPr lang="ru-RU" sz="1600" i="1" dirty="0" smtClean="0"/>
              <a:t>Я сам!</a:t>
            </a:r>
            <a:r>
              <a:rPr lang="en-US" sz="1600" i="1" dirty="0" smtClean="0"/>
              <a:t>”</a:t>
            </a:r>
            <a:r>
              <a:rPr lang="ru-RU" sz="1600" i="1" dirty="0" smtClean="0"/>
              <a:t>.  У ребенка появляется устойчивое желание самоутвердиться. И подавлять эти порывы ни в коем случае нельзя! </a:t>
            </a:r>
          </a:p>
          <a:p>
            <a:pPr marL="457200" indent="-457200" algn="just">
              <a:buNone/>
            </a:pPr>
            <a:r>
              <a:rPr lang="ru-RU" sz="1600" i="1" dirty="0" smtClean="0"/>
              <a:t>Конечно, пятилетний ребенок выучится быстрее. Но за эти годы он может утратить главное – желание учиться. Стимулы исчезают, теряются. Ведь трехлетка будет безумно горд, когда впервые застегнет сам молнию на куртке. Пятилетний же, освоив это мастерство, ничего не почувствует. И в самом деле, в пять лет-то чем тут гордиться</a:t>
            </a:r>
            <a:r>
              <a:rPr lang="en-US" sz="1600" i="1" dirty="0" smtClean="0"/>
              <a:t>?</a:t>
            </a:r>
            <a:r>
              <a:rPr lang="ru-RU" sz="1600" i="1" dirty="0" smtClean="0"/>
              <a:t> Это все сверстники давно умеют.</a:t>
            </a:r>
          </a:p>
          <a:p>
            <a:pPr marL="457200" indent="-457200" algn="ctr">
              <a:buNone/>
            </a:pPr>
            <a:r>
              <a:rPr lang="ru-RU" sz="1600" i="1" u="sng" dirty="0" smtClean="0"/>
              <a:t>Мини- итог</a:t>
            </a:r>
            <a:r>
              <a:rPr lang="en-US" sz="1600" i="1" u="sng" dirty="0" smtClean="0"/>
              <a:t>:</a:t>
            </a:r>
            <a:endParaRPr lang="ru-RU" sz="1600" i="1" u="sng" dirty="0" smtClean="0"/>
          </a:p>
          <a:p>
            <a:pPr marL="457200" indent="-457200" algn="ctr">
              <a:buNone/>
            </a:pPr>
            <a:r>
              <a:rPr lang="ru-RU" sz="1600" i="1" u="sng" dirty="0" smtClean="0"/>
              <a:t> </a:t>
            </a:r>
            <a:r>
              <a:rPr lang="ru-RU" sz="1600" i="1" dirty="0" smtClean="0"/>
              <a:t>формировать навыки самообслуживания надо вовремя, необходимо поощрять стремление ребенка к самостоятельности.</a:t>
            </a:r>
          </a:p>
          <a:p>
            <a:pPr marL="457200" indent="-457200" algn="ctr">
              <a:buNone/>
            </a:pPr>
            <a:endParaRPr lang="ru-RU" sz="1600" i="1" dirty="0"/>
          </a:p>
          <a:p>
            <a:pPr marL="457200" indent="-457200" algn="ctr">
              <a:buNone/>
            </a:pPr>
            <a:r>
              <a:rPr lang="ru-RU" sz="1600" i="1" u="sng" dirty="0" smtClean="0"/>
              <a:t>3. Практическая часть.</a:t>
            </a:r>
            <a:endParaRPr lang="ru-RU" sz="1600" i="1" u="sng" dirty="0"/>
          </a:p>
          <a:p>
            <a:pPr marL="457200" indent="-457200" algn="ctr">
              <a:buNone/>
            </a:pPr>
            <a:r>
              <a:rPr lang="ru-RU" sz="1600" i="1" dirty="0" smtClean="0"/>
              <a:t>Итак, давайте будем учиться вовремя и вместе. Дети – элементарным навыкам самообслуживания. </a:t>
            </a:r>
          </a:p>
          <a:p>
            <a:pPr marL="457200" indent="-457200" algn="ctr">
              <a:buNone/>
            </a:pPr>
            <a:r>
              <a:rPr lang="ru-RU" sz="1600" i="1" dirty="0" smtClean="0"/>
              <a:t>Мы – последовательности, методичности и терпению.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0"/>
            <a:ext cx="6172200" cy="9036497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1600" i="1" dirty="0" smtClean="0"/>
              <a:t>А терпения как раз порой и не хватает…</a:t>
            </a:r>
          </a:p>
          <a:p>
            <a:pPr marL="457200" indent="-457200" algn="ctr">
              <a:buNone/>
            </a:pPr>
            <a:r>
              <a:rPr lang="ru-RU" sz="1600" b="1" i="1" dirty="0" smtClean="0"/>
              <a:t>Давайте рассмотрим некоторые примеры из жизни.</a:t>
            </a:r>
          </a:p>
          <a:p>
            <a:pPr marL="457200" indent="-457200" algn="ctr">
              <a:buNone/>
            </a:pPr>
            <a:endParaRPr lang="ru-RU" sz="1600" i="1" dirty="0" smtClean="0"/>
          </a:p>
          <a:p>
            <a:pPr marL="457200" indent="-457200" algn="ctr">
              <a:buNone/>
            </a:pPr>
            <a:r>
              <a:rPr lang="ru-RU" sz="1600" i="1" dirty="0" smtClean="0"/>
              <a:t>Трехлетний Максим с усердием надевает колготы. Трудное занятие! Наконец, после долгих усилий колготы почти надеты , но… наизнанку. Мать прекращает как она говорит </a:t>
            </a:r>
            <a:r>
              <a:rPr lang="en-US" sz="1600" i="1" dirty="0" smtClean="0"/>
              <a:t>“</a:t>
            </a:r>
            <a:r>
              <a:rPr lang="ru-RU" sz="1600" i="1" dirty="0" smtClean="0"/>
              <a:t>эту бесцельную возню</a:t>
            </a:r>
            <a:r>
              <a:rPr lang="en-US" sz="1600" i="1" dirty="0" smtClean="0"/>
              <a:t>”</a:t>
            </a:r>
            <a:r>
              <a:rPr lang="ru-RU" sz="1600" i="1" dirty="0" smtClean="0"/>
              <a:t>, быстрым движением, не скрывая раздражение, стягивает с него </a:t>
            </a:r>
            <a:r>
              <a:rPr lang="ru-RU" sz="1600" i="1" dirty="0"/>
              <a:t>к</a:t>
            </a:r>
            <a:r>
              <a:rPr lang="ru-RU" sz="1600" i="1" dirty="0" smtClean="0"/>
              <a:t>олготы и натягивает их уже сама. </a:t>
            </a:r>
          </a:p>
          <a:p>
            <a:pPr marL="457200" indent="-457200" algn="ctr">
              <a:buNone/>
            </a:pPr>
            <a:r>
              <a:rPr lang="ru-RU" sz="1600" i="1" dirty="0" smtClean="0"/>
              <a:t>Малыш поднимает крик</a:t>
            </a:r>
            <a:r>
              <a:rPr lang="en-US" sz="1600" i="1" dirty="0" smtClean="0"/>
              <a:t>:”</a:t>
            </a:r>
            <a:r>
              <a:rPr lang="ru-RU" sz="1600" i="1" dirty="0" smtClean="0"/>
              <a:t>Сам! Я сам!</a:t>
            </a:r>
            <a:r>
              <a:rPr lang="en-US" sz="1600" i="1" dirty="0" smtClean="0"/>
              <a:t>”</a:t>
            </a:r>
            <a:r>
              <a:rPr lang="ru-RU" sz="1600" i="1" dirty="0" smtClean="0"/>
              <a:t> </a:t>
            </a:r>
          </a:p>
          <a:p>
            <a:pPr marL="457200" indent="-457200" algn="ctr">
              <a:buNone/>
            </a:pPr>
            <a:r>
              <a:rPr lang="ru-RU" sz="1600" i="1" dirty="0" smtClean="0"/>
              <a:t>Мать строго говорит </a:t>
            </a:r>
            <a:r>
              <a:rPr lang="en-US" sz="1600" i="1" dirty="0" smtClean="0"/>
              <a:t>:”</a:t>
            </a:r>
            <a:r>
              <a:rPr lang="ru-RU" sz="1600" i="1" dirty="0" smtClean="0"/>
              <a:t>Сиди спокойно! Не умеешь, а кричишь</a:t>
            </a:r>
            <a:r>
              <a:rPr lang="en-US" sz="1600" i="1" dirty="0" smtClean="0"/>
              <a:t>”</a:t>
            </a:r>
            <a:r>
              <a:rPr lang="ru-RU" sz="1600" i="1" dirty="0" smtClean="0"/>
              <a:t>сам</a:t>
            </a:r>
            <a:r>
              <a:rPr lang="en-US" sz="1600" i="1" dirty="0" smtClean="0"/>
              <a:t>”</a:t>
            </a:r>
            <a:r>
              <a:rPr lang="ru-RU" sz="1600" i="1" dirty="0" smtClean="0"/>
              <a:t>.</a:t>
            </a:r>
          </a:p>
          <a:p>
            <a:pPr marL="457200" indent="-457200" algn="ctr">
              <a:buNone/>
            </a:pPr>
            <a:r>
              <a:rPr lang="ru-RU" sz="1600" b="1" i="1" dirty="0" smtClean="0"/>
              <a:t>Вопросы</a:t>
            </a:r>
            <a:r>
              <a:rPr lang="en-US" sz="1600" b="1" i="1" dirty="0" smtClean="0"/>
              <a:t>:</a:t>
            </a:r>
            <a:endParaRPr lang="ru-RU" sz="1600" b="1" i="1" dirty="0" smtClean="0"/>
          </a:p>
          <a:p>
            <a:pPr marL="457200" indent="-457200" algn="ctr">
              <a:buFont typeface="Wingdings" pitchFamily="2" charset="2"/>
              <a:buChar char="§"/>
            </a:pPr>
            <a:r>
              <a:rPr lang="ru-RU" sz="1600" i="1" dirty="0" smtClean="0"/>
              <a:t>Правильно ли поступила мама</a:t>
            </a:r>
            <a:r>
              <a:rPr lang="en-US" sz="1600" i="1" dirty="0" smtClean="0"/>
              <a:t>?</a:t>
            </a:r>
            <a:endParaRPr lang="ru-RU" sz="1600" i="1" dirty="0" smtClean="0"/>
          </a:p>
          <a:p>
            <a:pPr marL="457200" indent="-457200" algn="ctr">
              <a:buFont typeface="Wingdings" pitchFamily="2" charset="2"/>
              <a:buChar char="§"/>
            </a:pPr>
            <a:r>
              <a:rPr lang="ru-RU" sz="1600" i="1" dirty="0" smtClean="0"/>
              <a:t>Каковы последствия такого поведения мамы</a:t>
            </a:r>
            <a:r>
              <a:rPr lang="en-US" sz="1600" i="1" dirty="0" smtClean="0"/>
              <a:t>?</a:t>
            </a:r>
            <a:endParaRPr lang="ru-RU" sz="1600" i="1" dirty="0" smtClean="0"/>
          </a:p>
          <a:p>
            <a:pPr marL="457200" indent="-457200" algn="ctr">
              <a:buFont typeface="Wingdings" pitchFamily="2" charset="2"/>
              <a:buChar char="§"/>
            </a:pPr>
            <a:r>
              <a:rPr lang="ru-RU" sz="1600" i="1" dirty="0" smtClean="0"/>
              <a:t>Бывали ли подобные ситуации у вас</a:t>
            </a:r>
            <a:r>
              <a:rPr lang="en-US" sz="1600" i="1" dirty="0" smtClean="0"/>
              <a:t>?</a:t>
            </a:r>
            <a:endParaRPr lang="ru-RU" sz="1600" i="1" dirty="0" smtClean="0"/>
          </a:p>
          <a:p>
            <a:pPr marL="457200" indent="-457200" algn="ctr">
              <a:buFont typeface="Wingdings" pitchFamily="2" charset="2"/>
              <a:buChar char="§"/>
            </a:pPr>
            <a:r>
              <a:rPr lang="ru-RU" sz="1600" i="1" dirty="0" smtClean="0"/>
              <a:t>Как вы выходили из них</a:t>
            </a:r>
            <a:r>
              <a:rPr lang="en-US" sz="1600" i="1" dirty="0" smtClean="0"/>
              <a:t>?</a:t>
            </a:r>
            <a:endParaRPr lang="ru-RU" sz="1600" i="1" dirty="0" smtClean="0"/>
          </a:p>
          <a:p>
            <a:pPr marL="457200" indent="-457200" algn="ctr">
              <a:buFont typeface="Wingdings" pitchFamily="2" charset="2"/>
              <a:buChar char="§"/>
            </a:pPr>
            <a:r>
              <a:rPr lang="ru-RU" sz="1600" i="1" dirty="0" smtClean="0"/>
              <a:t>Как лучше вести себя в таких ситуациях</a:t>
            </a:r>
            <a:r>
              <a:rPr lang="en-US" sz="1600" i="1" dirty="0" smtClean="0"/>
              <a:t>?</a:t>
            </a:r>
            <a:endParaRPr lang="ru-RU" sz="1600" i="1" dirty="0" smtClean="0"/>
          </a:p>
          <a:p>
            <a:pPr marL="457200" indent="-457200" algn="ctr">
              <a:buNone/>
            </a:pPr>
            <a:r>
              <a:rPr lang="ru-RU" sz="1600" i="1" dirty="0" smtClean="0"/>
              <a:t>(</a:t>
            </a:r>
            <a:r>
              <a:rPr lang="en-US" sz="1600" i="1" dirty="0" smtClean="0"/>
              <a:t> </a:t>
            </a:r>
            <a:r>
              <a:rPr lang="ru-RU" sz="1600" i="1" dirty="0" smtClean="0"/>
              <a:t>Мама поступила неправильно, мама может отбить у ребенка всякое стремление к самостоятельности, в последствии ребенок может вырасти пассивным , ленивым.</a:t>
            </a:r>
          </a:p>
          <a:p>
            <a:pPr marL="457200" indent="-457200" algn="ctr">
              <a:buNone/>
            </a:pPr>
            <a:r>
              <a:rPr lang="ru-RU" sz="1600" i="1" dirty="0" smtClean="0"/>
              <a:t>Правильнее было бы обыграть ситуацию </a:t>
            </a:r>
            <a:r>
              <a:rPr lang="en-US" sz="1600" i="1" dirty="0" smtClean="0"/>
              <a:t>:”</a:t>
            </a:r>
            <a:r>
              <a:rPr lang="ru-RU" sz="1600" i="1" dirty="0" smtClean="0"/>
              <a:t> Ой, смотри какие глупые </a:t>
            </a:r>
            <a:r>
              <a:rPr lang="ru-RU" sz="1600" i="1" dirty="0" err="1" smtClean="0"/>
              <a:t>колготочки</a:t>
            </a:r>
            <a:r>
              <a:rPr lang="ru-RU" sz="1600" i="1" dirty="0" smtClean="0"/>
              <a:t> – перевернулись наизнанку! Давай им поможем – вывернем их обратно</a:t>
            </a:r>
            <a:r>
              <a:rPr lang="en-US" sz="1600" i="1" dirty="0" smtClean="0"/>
              <a:t>”</a:t>
            </a:r>
            <a:r>
              <a:rPr lang="ru-RU" sz="1600" i="1" dirty="0" smtClean="0"/>
              <a:t>. </a:t>
            </a:r>
            <a:r>
              <a:rPr lang="en-US" sz="1600" i="1" dirty="0" smtClean="0"/>
              <a:t>)</a:t>
            </a:r>
            <a:endParaRPr lang="ru-RU" sz="1600" i="1" dirty="0" smtClean="0"/>
          </a:p>
          <a:p>
            <a:pPr marL="457200" indent="-457200" algn="ctr">
              <a:buNone/>
            </a:pPr>
            <a:r>
              <a:rPr lang="ru-RU" sz="1600" b="1" i="1" dirty="0" smtClean="0"/>
              <a:t>Другая ситуация.</a:t>
            </a:r>
          </a:p>
          <a:p>
            <a:pPr marL="457200" indent="-457200" algn="ctr">
              <a:buNone/>
            </a:pPr>
            <a:r>
              <a:rPr lang="ru-RU" sz="1600" i="1" dirty="0" smtClean="0"/>
              <a:t>Кате 3,5 года, она  категорически отказывается сама одеваться. Аргументирует свой протест тем, что она еще маленькая.</a:t>
            </a:r>
          </a:p>
          <a:p>
            <a:pPr marL="457200" indent="-457200" algn="ctr">
              <a:buNone/>
            </a:pPr>
            <a:endParaRPr lang="ru-RU" sz="1600" i="1" dirty="0" smtClean="0"/>
          </a:p>
          <a:p>
            <a:pPr marL="457200" indent="-457200" algn="ctr">
              <a:buNone/>
            </a:pPr>
            <a:r>
              <a:rPr lang="ru-RU" sz="1600" i="1" dirty="0" smtClean="0"/>
              <a:t>Почему так происходит</a:t>
            </a:r>
            <a:r>
              <a:rPr lang="en-US" sz="1600" i="1" dirty="0" smtClean="0"/>
              <a:t>?</a:t>
            </a:r>
            <a:r>
              <a:rPr lang="ru-RU" sz="1600" i="1" dirty="0" smtClean="0"/>
              <a:t> Посоветуйте, как быть родителям в сложившейся ситуации.</a:t>
            </a:r>
          </a:p>
          <a:p>
            <a:pPr marL="457200" indent="-457200" algn="ctr">
              <a:buNone/>
            </a:pPr>
            <a:r>
              <a:rPr lang="en-US" sz="1600" i="1" dirty="0" smtClean="0"/>
              <a:t>(</a:t>
            </a:r>
            <a:r>
              <a:rPr lang="ru-RU" sz="1600" i="1" dirty="0" smtClean="0"/>
              <a:t> Вероятно, в какой –то момент родители перехватили инициативу по одеванию- раздеванию в свои руки, не поддержали стремление к самостоятельности.</a:t>
            </a:r>
          </a:p>
          <a:p>
            <a:pPr marL="457200" indent="-457200" algn="ctr">
              <a:buNone/>
            </a:pPr>
            <a:endParaRPr lang="ru-RU" sz="1600" i="1" dirty="0"/>
          </a:p>
          <a:p>
            <a:pPr marL="457200" indent="-457200" algn="ctr">
              <a:buNone/>
            </a:pPr>
            <a:endParaRPr lang="ru-RU" sz="1600" i="1" dirty="0" smtClean="0"/>
          </a:p>
          <a:p>
            <a:pPr marL="457200" indent="-457200" algn="ctr">
              <a:buNone/>
            </a:pPr>
            <a:endParaRPr lang="ru-RU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0"/>
            <a:ext cx="6172200" cy="9036497"/>
          </a:xfrm>
        </p:spPr>
        <p:txBody>
          <a:bodyPr>
            <a:normAutofit/>
          </a:bodyPr>
          <a:lstStyle/>
          <a:p>
            <a:pPr marL="457200" indent="-457200" algn="just">
              <a:buNone/>
            </a:pPr>
            <a:r>
              <a:rPr lang="ru-RU" sz="1600" i="1" dirty="0" smtClean="0"/>
              <a:t>Можно данный процесс превратить в увлекательную игру </a:t>
            </a:r>
            <a:r>
              <a:rPr lang="en-US" sz="1600" i="1" dirty="0" smtClean="0"/>
              <a:t>:</a:t>
            </a:r>
            <a:r>
              <a:rPr lang="ru-RU" sz="1600" i="1" dirty="0" smtClean="0"/>
              <a:t> вот змея заползает в нору</a:t>
            </a:r>
            <a:r>
              <a:rPr lang="en-US" sz="1600" i="1" dirty="0" smtClean="0"/>
              <a:t>(</a:t>
            </a:r>
            <a:r>
              <a:rPr lang="ru-RU" sz="1600" i="1" dirty="0" smtClean="0"/>
              <a:t>одевание колгот, носок</a:t>
            </a:r>
            <a:r>
              <a:rPr lang="en-US" sz="1600" i="1" dirty="0" smtClean="0"/>
              <a:t>)</a:t>
            </a:r>
            <a:r>
              <a:rPr lang="ru-RU" sz="1600" i="1" dirty="0" smtClean="0"/>
              <a:t>, вот поезд едет через туннель</a:t>
            </a:r>
            <a:r>
              <a:rPr lang="en-US" sz="1600" i="1" dirty="0" smtClean="0"/>
              <a:t>(</a:t>
            </a:r>
            <a:r>
              <a:rPr lang="ru-RU" sz="1600" i="1" dirty="0" smtClean="0"/>
              <a:t> натягивание свитеров и футболок через голову</a:t>
            </a:r>
            <a:r>
              <a:rPr lang="en-US" sz="1600" i="1" dirty="0" smtClean="0"/>
              <a:t>)</a:t>
            </a:r>
            <a:r>
              <a:rPr lang="ru-RU" sz="1600" i="1" dirty="0" smtClean="0"/>
              <a:t>. Можно поиграть в прятки. Одежда закрыла лицо – где наш малыш</a:t>
            </a:r>
            <a:r>
              <a:rPr lang="en-US" sz="1600" i="1" dirty="0" smtClean="0"/>
              <a:t>?</a:t>
            </a:r>
            <a:r>
              <a:rPr lang="ru-RU" sz="1600" i="1" dirty="0" smtClean="0"/>
              <a:t> </a:t>
            </a:r>
          </a:p>
          <a:p>
            <a:pPr marL="457200" indent="-457200" algn="just">
              <a:buNone/>
            </a:pPr>
            <a:r>
              <a:rPr lang="ru-RU" sz="1600" i="1" dirty="0" smtClean="0"/>
              <a:t>В процессе игры ребенок сможет незаметно для самого себя перехватить инициативу, почувствовать желание одеваться самостоятельно.</a:t>
            </a:r>
            <a:r>
              <a:rPr lang="en-US" sz="1600" i="1" dirty="0" smtClean="0"/>
              <a:t>)</a:t>
            </a:r>
            <a:endParaRPr lang="ru-RU" sz="1600" i="1" dirty="0" smtClean="0"/>
          </a:p>
          <a:p>
            <a:pPr marL="457200" indent="-457200" algn="ctr">
              <a:buNone/>
            </a:pPr>
            <a:endParaRPr lang="ru-RU" sz="1600" i="1" u="sng" dirty="0"/>
          </a:p>
          <a:p>
            <a:pPr marL="457200" indent="-457200" algn="ctr">
              <a:buNone/>
            </a:pPr>
            <a:r>
              <a:rPr lang="ru-RU" sz="1600" i="1" u="sng" dirty="0" smtClean="0"/>
              <a:t>4. Работа с памятками.</a:t>
            </a:r>
          </a:p>
          <a:p>
            <a:pPr marL="457200" indent="-457200" algn="ctr">
              <a:buNone/>
            </a:pPr>
            <a:endParaRPr lang="ru-RU" sz="1600" i="1" dirty="0" smtClean="0"/>
          </a:p>
          <a:p>
            <a:pPr algn="ctr">
              <a:buNone/>
            </a:pPr>
            <a:r>
              <a:rPr lang="ru-RU" sz="1600" i="1" dirty="0" smtClean="0"/>
              <a:t>На ваших столах памятки.</a:t>
            </a:r>
          </a:p>
          <a:p>
            <a:pPr algn="ctr">
              <a:buNone/>
            </a:pPr>
            <a:r>
              <a:rPr lang="ru-RU" sz="1600" i="1" dirty="0" smtClean="0"/>
              <a:t>Прочитайте их пожалуйста. Что для вас явилось новым</a:t>
            </a:r>
            <a:r>
              <a:rPr lang="en-US" sz="1600" i="1" dirty="0" smtClean="0"/>
              <a:t>?</a:t>
            </a:r>
            <a:r>
              <a:rPr lang="ru-RU" sz="1600" i="1" dirty="0" smtClean="0"/>
              <a:t> С каким из выводов вы согласны</a:t>
            </a:r>
            <a:r>
              <a:rPr lang="en-US" sz="1600" i="1" dirty="0" smtClean="0"/>
              <a:t>?</a:t>
            </a:r>
            <a:r>
              <a:rPr lang="ru-RU" sz="1600" i="1" dirty="0" smtClean="0"/>
              <a:t> С каким из советов вы не согласны</a:t>
            </a:r>
            <a:r>
              <a:rPr lang="en-US" sz="1600" i="1" dirty="0" smtClean="0"/>
              <a:t>?</a:t>
            </a:r>
            <a:r>
              <a:rPr lang="ru-RU" sz="1600" i="1" dirty="0" smtClean="0"/>
              <a:t> Почему</a:t>
            </a:r>
            <a:r>
              <a:rPr lang="en-US" sz="1600" i="1" dirty="0" smtClean="0"/>
              <a:t>?</a:t>
            </a:r>
            <a:r>
              <a:rPr lang="ru-RU" sz="1600" i="1" dirty="0" smtClean="0"/>
              <a:t> </a:t>
            </a:r>
          </a:p>
          <a:p>
            <a:pPr algn="ctr">
              <a:buNone/>
            </a:pPr>
            <a:r>
              <a:rPr lang="ru-RU" sz="1600" b="1" i="1" dirty="0" smtClean="0"/>
              <a:t>Памятка по формированию навыков самообслуживания.</a:t>
            </a:r>
          </a:p>
          <a:p>
            <a:pPr algn="ctr">
              <a:buFont typeface="+mj-lt"/>
              <a:buAutoNum type="arabicPeriod"/>
            </a:pPr>
            <a:r>
              <a:rPr lang="ru-RU" sz="1600" i="1" dirty="0" smtClean="0"/>
              <a:t>Старайтесь поддерживать стремление к самостоятельности ребенка</a:t>
            </a:r>
          </a:p>
          <a:p>
            <a:pPr algn="ctr">
              <a:buFont typeface="+mj-lt"/>
              <a:buAutoNum type="arabicPeriod"/>
            </a:pPr>
            <a:r>
              <a:rPr lang="ru-RU" sz="1600" i="1" dirty="0" smtClean="0"/>
              <a:t>Поощряйте , хвалите своего ребенка даже за небольшие достижения.</a:t>
            </a:r>
          </a:p>
          <a:p>
            <a:pPr algn="ctr">
              <a:buFont typeface="+mj-lt"/>
              <a:buAutoNum type="arabicPeriod"/>
            </a:pPr>
            <a:r>
              <a:rPr lang="ru-RU" sz="1600" i="1" dirty="0" smtClean="0"/>
              <a:t>Необходимо правильно руководить действиями детей, проговаривать что, как и в каком порядке делать</a:t>
            </a:r>
          </a:p>
          <a:p>
            <a:pPr algn="ctr">
              <a:buFont typeface="+mj-lt"/>
              <a:buAutoNum type="arabicPeriod"/>
            </a:pPr>
            <a:r>
              <a:rPr lang="ru-RU" sz="1600" i="1" dirty="0" smtClean="0"/>
              <a:t>Нельзя торопить ребенка с выполнением какого-либо действия</a:t>
            </a:r>
          </a:p>
          <a:p>
            <a:pPr algn="ctr">
              <a:buFont typeface="+mj-lt"/>
              <a:buAutoNum type="arabicPeriod"/>
            </a:pPr>
            <a:r>
              <a:rPr lang="ru-RU" sz="1600" i="1" dirty="0" smtClean="0"/>
              <a:t>Если у малыша что-то не получается не спешите ему на помощь, пока он этого не попросит</a:t>
            </a:r>
          </a:p>
          <a:p>
            <a:pPr algn="ctr">
              <a:buFont typeface="+mj-lt"/>
              <a:buAutoNum type="arabicPeriod"/>
            </a:pPr>
            <a:r>
              <a:rPr lang="ru-RU" sz="1600" i="1" dirty="0" smtClean="0"/>
              <a:t>Старайтесь поддерживать активность и эмоциональный настрой ребенка</a:t>
            </a:r>
          </a:p>
          <a:p>
            <a:pPr algn="ctr">
              <a:buFont typeface="+mj-lt"/>
              <a:buAutoNum type="arabicPeriod"/>
            </a:pPr>
            <a:r>
              <a:rPr lang="ru-RU" sz="1600" i="1" dirty="0" smtClean="0"/>
              <a:t>Используйте игровые ситуации</a:t>
            </a:r>
          </a:p>
          <a:p>
            <a:pPr algn="ctr">
              <a:buFont typeface="+mj-lt"/>
              <a:buAutoNum type="arabicPeriod"/>
            </a:pPr>
            <a:r>
              <a:rPr lang="ru-RU" sz="1600" i="1" dirty="0" smtClean="0"/>
              <a:t>Всегда придерживайтесь доброжелательного эмоционального настроя</a:t>
            </a:r>
            <a:endParaRPr lang="ru-RU" sz="1600" i="1" dirty="0"/>
          </a:p>
          <a:p>
            <a:pPr marL="457200" indent="-457200" algn="just">
              <a:buNone/>
            </a:pPr>
            <a:endParaRPr lang="ru-RU" sz="1600" i="1" dirty="0" smtClean="0"/>
          </a:p>
          <a:p>
            <a:pPr marL="457200" indent="-457200" algn="just">
              <a:buNone/>
            </a:pPr>
            <a:endParaRPr lang="ru-RU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0"/>
            <a:ext cx="6172200" cy="9036497"/>
          </a:xfrm>
        </p:spPr>
        <p:txBody>
          <a:bodyPr>
            <a:normAutofit lnSpcReduction="10000"/>
          </a:bodyPr>
          <a:lstStyle/>
          <a:p>
            <a:pPr marL="457200" indent="-457200" algn="just">
              <a:buNone/>
            </a:pPr>
            <a:endParaRPr lang="ru-RU" sz="1600" b="1" i="1" dirty="0"/>
          </a:p>
          <a:p>
            <a:pPr marL="457200" indent="-457200" algn="ctr">
              <a:buNone/>
            </a:pPr>
            <a:r>
              <a:rPr lang="en-US" sz="1600" i="1" dirty="0" smtClean="0"/>
              <a:t>(</a:t>
            </a:r>
            <a:r>
              <a:rPr lang="ru-RU" sz="1600" i="1" u="sng" dirty="0" smtClean="0"/>
              <a:t>Комментарий к памятке по 4  пункту </a:t>
            </a:r>
            <a:r>
              <a:rPr lang="en-US" sz="1600" i="1" dirty="0" smtClean="0"/>
              <a:t>:</a:t>
            </a:r>
            <a:endParaRPr lang="ru-RU" sz="1600" i="1" dirty="0" smtClean="0"/>
          </a:p>
          <a:p>
            <a:pPr marL="457200" indent="-457200" algn="ctr">
              <a:buNone/>
            </a:pPr>
            <a:r>
              <a:rPr lang="ru-RU" sz="1600" i="1" dirty="0" smtClean="0"/>
              <a:t> нет смысла затевать самостоятельное одевание утром, если вы спешите на работу.</a:t>
            </a:r>
          </a:p>
          <a:p>
            <a:pPr marL="457200" indent="-457200" algn="ctr">
              <a:buNone/>
            </a:pPr>
            <a:r>
              <a:rPr lang="ru-RU" sz="1600" i="1" dirty="0" smtClean="0"/>
              <a:t> Ребенку необходимо успешно довести дело до конца, чтобы почувствовать гордость, а вам необходимо спокойствие, чтобы это ему позволить и без раздражения помочь</a:t>
            </a:r>
            <a:r>
              <a:rPr lang="en-US" sz="1600" i="1" dirty="0" smtClean="0"/>
              <a:t>)</a:t>
            </a:r>
            <a:r>
              <a:rPr lang="ru-RU" sz="1600" i="1" dirty="0" smtClean="0"/>
              <a:t>.</a:t>
            </a:r>
          </a:p>
          <a:p>
            <a:pPr marL="457200" indent="-457200" algn="ctr">
              <a:buNone/>
            </a:pPr>
            <a:r>
              <a:rPr lang="ru-RU" sz="1600" i="1" dirty="0" smtClean="0"/>
              <a:t>Надеемся, что памятка поможет вам в деле воспитания ваших детей.</a:t>
            </a:r>
          </a:p>
          <a:p>
            <a:pPr marL="457200" indent="-457200" algn="ctr">
              <a:buNone/>
            </a:pPr>
            <a:r>
              <a:rPr lang="ru-RU" sz="1600" i="1" dirty="0" smtClean="0"/>
              <a:t>А сейчас мы предлагаем вам поделиться с нами достижениями вашего ребенка. Предлагаем вам сыграть в игру</a:t>
            </a:r>
            <a:r>
              <a:rPr lang="en-US" sz="1600" i="1" dirty="0" smtClean="0"/>
              <a:t>:</a:t>
            </a:r>
            <a:endParaRPr lang="ru-RU" sz="1600" i="1" dirty="0"/>
          </a:p>
          <a:p>
            <a:pPr marL="457200" indent="-457200" algn="ctr">
              <a:buNone/>
            </a:pPr>
            <a:r>
              <a:rPr lang="ru-RU" sz="1600" i="1" u="sng" dirty="0" smtClean="0"/>
              <a:t>5. Слово-эстафета.</a:t>
            </a:r>
            <a:endParaRPr lang="ru-RU" sz="1600" i="1" dirty="0" smtClean="0"/>
          </a:p>
          <a:p>
            <a:pPr algn="ctr">
              <a:buNone/>
            </a:pPr>
            <a:r>
              <a:rPr lang="ru-RU" sz="1600" i="1" dirty="0" smtClean="0"/>
              <a:t>Родители должны продолжить начатое воспитателем предложение</a:t>
            </a:r>
            <a:r>
              <a:rPr lang="en-US" sz="1600" i="1" dirty="0" smtClean="0"/>
              <a:t>:</a:t>
            </a:r>
            <a:r>
              <a:rPr lang="ru-RU" sz="1600" i="1" dirty="0" smtClean="0"/>
              <a:t> </a:t>
            </a:r>
          </a:p>
          <a:p>
            <a:pPr algn="ctr">
              <a:buNone/>
            </a:pPr>
            <a:r>
              <a:rPr lang="en-US" sz="1600" i="1" dirty="0" smtClean="0"/>
              <a:t>“</a:t>
            </a:r>
            <a:r>
              <a:rPr lang="ru-RU" sz="1600" i="1" dirty="0" smtClean="0"/>
              <a:t> Мой ребенок умеет или делает…..</a:t>
            </a:r>
            <a:r>
              <a:rPr lang="en-US" sz="1600" i="1" dirty="0" smtClean="0"/>
              <a:t>”</a:t>
            </a:r>
            <a:endParaRPr lang="ru-RU" sz="1600" i="1" dirty="0" smtClean="0"/>
          </a:p>
          <a:p>
            <a:pPr algn="ctr">
              <a:buNone/>
            </a:pPr>
            <a:r>
              <a:rPr lang="ru-RU" sz="1600" i="1" dirty="0" smtClean="0"/>
              <a:t>Для большей организованности предложить родителям передавать друг другу небольшой предмет.</a:t>
            </a:r>
          </a:p>
          <a:p>
            <a:pPr algn="ctr">
              <a:buNone/>
            </a:pPr>
            <a:endParaRPr lang="ru-RU" sz="1600" i="1" dirty="0"/>
          </a:p>
          <a:p>
            <a:pPr algn="ctr">
              <a:buNone/>
            </a:pPr>
            <a:r>
              <a:rPr lang="ru-RU" sz="1600" i="1" dirty="0" smtClean="0"/>
              <a:t>Какие замечательные малыши! </a:t>
            </a:r>
          </a:p>
          <a:p>
            <a:pPr algn="ctr">
              <a:buNone/>
            </a:pPr>
            <a:endParaRPr lang="ru-RU" sz="1600" i="1" dirty="0" smtClean="0"/>
          </a:p>
          <a:p>
            <a:pPr algn="ctr">
              <a:buNone/>
            </a:pPr>
            <a:r>
              <a:rPr lang="ru-RU" sz="1600" i="1" u="sng" dirty="0" smtClean="0"/>
              <a:t>6. Острое блюдо.</a:t>
            </a:r>
          </a:p>
          <a:p>
            <a:pPr algn="ctr">
              <a:buNone/>
            </a:pPr>
            <a:r>
              <a:rPr lang="ru-RU" sz="1600" i="1" dirty="0" smtClean="0"/>
              <a:t>Короткие вопросы по теме собрания, вложенные в </a:t>
            </a:r>
            <a:r>
              <a:rPr lang="en-US" sz="1600" i="1" dirty="0" smtClean="0"/>
              <a:t>“</a:t>
            </a:r>
            <a:r>
              <a:rPr lang="ru-RU" sz="1600" i="1" dirty="0" smtClean="0"/>
              <a:t>Конфеты</a:t>
            </a:r>
            <a:r>
              <a:rPr lang="en-US" sz="1600" i="1" dirty="0" smtClean="0"/>
              <a:t>”</a:t>
            </a:r>
            <a:r>
              <a:rPr lang="ru-RU" sz="1600" i="1" dirty="0" smtClean="0"/>
              <a:t> раздаются родителям под музыку. Отвечают по желанию </a:t>
            </a:r>
            <a:r>
              <a:rPr lang="en-US" sz="1600" i="1" dirty="0" smtClean="0"/>
              <a:t>(</a:t>
            </a:r>
            <a:r>
              <a:rPr lang="ru-RU" sz="1600" i="1" dirty="0" smtClean="0"/>
              <a:t> на ответ 1-3 мин.</a:t>
            </a:r>
            <a:r>
              <a:rPr lang="en-US" sz="1600" i="1" dirty="0" smtClean="0"/>
              <a:t>)</a:t>
            </a:r>
            <a:r>
              <a:rPr lang="ru-RU" sz="1600" i="1" dirty="0" smtClean="0"/>
              <a:t> , если вопрос достался родителю, не желающему отвечать, то он вправе передать вопрос дальше.</a:t>
            </a:r>
          </a:p>
          <a:p>
            <a:pPr algn="ctr">
              <a:buNone/>
            </a:pPr>
            <a:endParaRPr lang="ru-RU" sz="1600" i="1" dirty="0" smtClean="0"/>
          </a:p>
          <a:p>
            <a:pPr algn="ctr" fontAlgn="t"/>
            <a:r>
              <a:rPr lang="ru-RU" sz="1600" dirty="0" smtClean="0"/>
              <a:t> Марину  забирает бабушка, которая очень любит помогать. Даже если Марина сама одевается,  бабушка так и рвется помогать. </a:t>
            </a:r>
          </a:p>
          <a:p>
            <a:pPr algn="ctr" fontAlgn="t">
              <a:buNone/>
            </a:pPr>
            <a:r>
              <a:rPr lang="ru-RU" sz="1600" dirty="0" smtClean="0"/>
              <a:t>В результате ребенок стал бегать за помощью по поводу каждой мелочи в одежде. </a:t>
            </a:r>
          </a:p>
          <a:p>
            <a:pPr algn="ctr" fontAlgn="t">
              <a:buNone/>
            </a:pPr>
            <a:endParaRPr lang="ru-RU" sz="1400" dirty="0" smtClean="0"/>
          </a:p>
          <a:p>
            <a:pPr>
              <a:buNone/>
            </a:pPr>
            <a:r>
              <a:rPr lang="en-US" sz="1400" dirty="0" smtClean="0"/>
              <a:t>(</a:t>
            </a:r>
            <a:r>
              <a:rPr lang="ru-RU" sz="1400" i="1" dirty="0" smtClean="0"/>
              <a:t> Попросить бабушку не делать этого, этим она не помогает, а развивает в ребенке неуверенность в своих силах.</a:t>
            </a:r>
            <a:r>
              <a:rPr lang="en-US" sz="1400" i="1" dirty="0" smtClean="0"/>
              <a:t>)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i="1" dirty="0" smtClean="0"/>
          </a:p>
          <a:p>
            <a:pPr algn="ctr">
              <a:buNone/>
            </a:pPr>
            <a:endParaRPr lang="ru-RU" sz="1600" i="1" dirty="0" smtClean="0"/>
          </a:p>
          <a:p>
            <a:pPr marL="457200" indent="-457200" algn="ctr">
              <a:buNone/>
            </a:pPr>
            <a:endParaRPr lang="ru-RU" sz="1600" i="1" dirty="0"/>
          </a:p>
          <a:p>
            <a:pPr marL="457200" indent="-457200" algn="ctr">
              <a:buNone/>
            </a:pPr>
            <a:endParaRPr lang="ru-RU" sz="1600" i="1" dirty="0" smtClean="0"/>
          </a:p>
          <a:p>
            <a:pPr marL="457200" indent="-457200" algn="ctr">
              <a:buNone/>
            </a:pPr>
            <a:endParaRPr lang="ru-RU" sz="1600" i="1" dirty="0"/>
          </a:p>
          <a:p>
            <a:pPr marL="457200" indent="-457200" algn="ctr">
              <a:buNone/>
            </a:pPr>
            <a:endParaRPr lang="ru-RU" sz="1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0"/>
            <a:ext cx="6172200" cy="9036497"/>
          </a:xfrm>
        </p:spPr>
        <p:txBody>
          <a:bodyPr>
            <a:normAutofit/>
          </a:bodyPr>
          <a:lstStyle/>
          <a:p>
            <a:pPr marL="457200" indent="-457200" algn="just">
              <a:buNone/>
            </a:pPr>
            <a:endParaRPr lang="ru-RU" sz="1600" b="1" i="1" dirty="0"/>
          </a:p>
          <a:p>
            <a:pPr marL="457200" indent="-457200" algn="ctr"/>
            <a:r>
              <a:rPr lang="ru-RU" sz="1600" dirty="0" smtClean="0"/>
              <a:t>Андрюше 2 года 10 месяцев, он умеет мыть руки, вытираться полотенцем – делает это с удовольствием, используя при этом стишки и потешки. </a:t>
            </a:r>
          </a:p>
          <a:p>
            <a:pPr marL="457200" indent="-457200" algn="ctr">
              <a:buNone/>
            </a:pPr>
            <a:r>
              <a:rPr lang="ru-RU" sz="1600" dirty="0" smtClean="0"/>
              <a:t>С одеванием возникают проблемы – как его заинтересовать</a:t>
            </a:r>
            <a:r>
              <a:rPr lang="en-US" sz="1600" dirty="0" smtClean="0"/>
              <a:t>?</a:t>
            </a:r>
            <a:endParaRPr lang="ru-RU" sz="1600" dirty="0" smtClean="0"/>
          </a:p>
          <a:p>
            <a:pPr marL="457200" indent="-457200" algn="ctr">
              <a:buNone/>
            </a:pPr>
            <a:endParaRPr lang="ru-RU" sz="1600" dirty="0" smtClean="0"/>
          </a:p>
          <a:p>
            <a:pPr marL="457200" indent="-457200" algn="ctr">
              <a:buNone/>
            </a:pPr>
            <a:r>
              <a:rPr lang="en-US" sz="1400" i="1" dirty="0" smtClean="0"/>
              <a:t>(</a:t>
            </a:r>
            <a:r>
              <a:rPr lang="ru-RU" sz="1400" i="1" dirty="0" smtClean="0"/>
              <a:t> Варианты игр мы рассматривали ранее. Возможен такой диалог</a:t>
            </a:r>
            <a:r>
              <a:rPr lang="en-US" sz="1400" i="1" dirty="0" smtClean="0"/>
              <a:t>:</a:t>
            </a:r>
            <a:endParaRPr lang="ru-RU" sz="1400" i="1" dirty="0" smtClean="0"/>
          </a:p>
          <a:p>
            <a:pPr marL="457200" indent="-457200" algn="ctr">
              <a:buNone/>
            </a:pPr>
            <a:r>
              <a:rPr lang="ru-RU" sz="1400" i="1" dirty="0" smtClean="0"/>
              <a:t>Что это такое?</a:t>
            </a:r>
            <a:br>
              <a:rPr lang="ru-RU" sz="1400" i="1" dirty="0" smtClean="0"/>
            </a:br>
            <a:r>
              <a:rPr lang="ru-RU" sz="1400" i="1" dirty="0" smtClean="0"/>
              <a:t>- Штаны! - отвечает ребенок.</a:t>
            </a:r>
            <a:br>
              <a:rPr lang="ru-RU" sz="1400" i="1" dirty="0" smtClean="0"/>
            </a:br>
            <a:r>
              <a:rPr lang="ru-RU" sz="1400" i="1" dirty="0" smtClean="0"/>
              <a:t>- Штаны? А для чего они?</a:t>
            </a:r>
            <a:br>
              <a:rPr lang="ru-RU" sz="1400" i="1" dirty="0" smtClean="0"/>
            </a:br>
            <a:r>
              <a:rPr lang="ru-RU" sz="1400" i="1" dirty="0" smtClean="0"/>
              <a:t>- Надевать.</a:t>
            </a:r>
            <a:br>
              <a:rPr lang="ru-RU" sz="1400" i="1" dirty="0" smtClean="0"/>
            </a:br>
            <a:r>
              <a:rPr lang="ru-RU" sz="1400" i="1" dirty="0" smtClean="0"/>
              <a:t>- Надевать??? А как это? </a:t>
            </a:r>
            <a:r>
              <a:rPr lang="en-US" sz="1400" i="1" dirty="0" smtClean="0"/>
              <a:t>)</a:t>
            </a:r>
            <a:endParaRPr lang="ru-RU" sz="1400" i="1" dirty="0" smtClean="0"/>
          </a:p>
          <a:p>
            <a:pPr marL="457200" indent="-457200" algn="ctr"/>
            <a:r>
              <a:rPr lang="ru-RU" sz="1600" dirty="0" smtClean="0"/>
              <a:t>На улице похолодало, стали одевать теплую одежду и начались капризы – колготки не одену, штаны не хочу и т.п. Когда одеваю сама – успокаивается. Что произошло</a:t>
            </a:r>
            <a:r>
              <a:rPr lang="en-US" sz="1600" dirty="0" smtClean="0"/>
              <a:t>?</a:t>
            </a:r>
            <a:endParaRPr lang="ru-RU" sz="1600" dirty="0" smtClean="0"/>
          </a:p>
          <a:p>
            <a:pPr marL="457200" indent="-457200" algn="ctr">
              <a:buNone/>
            </a:pPr>
            <a:endParaRPr lang="ru-RU" sz="1600" dirty="0" smtClean="0"/>
          </a:p>
          <a:p>
            <a:pPr marL="457200" indent="-457200" algn="ctr">
              <a:buNone/>
            </a:pPr>
            <a:r>
              <a:rPr lang="en-US" sz="1400" i="1" dirty="0" smtClean="0"/>
              <a:t>(</a:t>
            </a:r>
            <a:r>
              <a:rPr lang="ru-RU" sz="1400" i="1" dirty="0" smtClean="0"/>
              <a:t>Возможно, теплые вещи не подходят для самостоятельного одевания</a:t>
            </a:r>
            <a:r>
              <a:rPr lang="en-US" sz="1400" i="1" dirty="0" smtClean="0"/>
              <a:t>:</a:t>
            </a:r>
            <a:r>
              <a:rPr lang="ru-RU" sz="1400" i="1" dirty="0" smtClean="0"/>
              <a:t> штанишки маловаты, колготки сделаны из теплого, но неудобного материала. Ребенку просто физически трудно одеть эти вещи</a:t>
            </a:r>
            <a:r>
              <a:rPr lang="en-US" sz="1400" i="1" dirty="0" smtClean="0"/>
              <a:t>)</a:t>
            </a:r>
            <a:r>
              <a:rPr lang="ru-RU" sz="1400" i="1" dirty="0" smtClean="0"/>
              <a:t>.</a:t>
            </a:r>
          </a:p>
          <a:p>
            <a:pPr marL="457200" indent="-457200" algn="ctr">
              <a:buNone/>
            </a:pPr>
            <a:endParaRPr lang="ru-RU" sz="1400" i="1" dirty="0" smtClean="0"/>
          </a:p>
          <a:p>
            <a:pPr marL="457200" indent="-457200" algn="ctr"/>
            <a:r>
              <a:rPr lang="ru-RU" sz="1600" dirty="0" smtClean="0"/>
              <a:t>Собиралась с дочкой на улицу. Дала ей одежду. А сама пошла на кухню. Через 15 минут вернулась – она не только не оделась, но и все вещи перепутала. В саду одевается сама. Почему так получилось</a:t>
            </a:r>
            <a:r>
              <a:rPr lang="en-US" sz="1600" dirty="0" smtClean="0"/>
              <a:t>?</a:t>
            </a:r>
            <a:endParaRPr lang="ru-RU" sz="1600" dirty="0" smtClean="0"/>
          </a:p>
          <a:p>
            <a:pPr marL="457200" indent="-457200" algn="ctr">
              <a:buNone/>
            </a:pPr>
            <a:endParaRPr lang="ru-RU" sz="1600" dirty="0" smtClean="0"/>
          </a:p>
          <a:p>
            <a:pPr marL="457200" indent="-457200" algn="ctr">
              <a:buNone/>
            </a:pPr>
            <a:r>
              <a:rPr lang="en-US" sz="1500" dirty="0" smtClean="0"/>
              <a:t>(</a:t>
            </a:r>
            <a:r>
              <a:rPr lang="ru-RU" sz="1400" i="1" dirty="0" smtClean="0"/>
              <a:t>Ребенок нуждается в подробных словесных объяснениях, а возможно и  непосредственной помощи, воспитатель в саду проговаривает как, что и в каком порядке надевать. Оставшись один ребенок растерялся.</a:t>
            </a:r>
            <a:r>
              <a:rPr lang="en-US" sz="1400" i="1" dirty="0" smtClean="0"/>
              <a:t>)</a:t>
            </a:r>
            <a:endParaRPr lang="ru-RU" sz="1400" i="1" dirty="0" smtClean="0"/>
          </a:p>
          <a:p>
            <a:pPr marL="457200" indent="-457200" algn="ctr">
              <a:buNone/>
            </a:pPr>
            <a:endParaRPr lang="ru-RU" sz="1400" i="1" dirty="0" smtClean="0"/>
          </a:p>
          <a:p>
            <a:pPr marL="457200" indent="-457200" algn="ctr">
              <a:buNone/>
            </a:pPr>
            <a:endParaRPr lang="ru-RU" sz="1700" i="1" dirty="0" smtClean="0"/>
          </a:p>
          <a:p>
            <a:pPr marL="457200" indent="-457200" algn="ctr">
              <a:buNone/>
            </a:pPr>
            <a:r>
              <a:rPr lang="ru-RU" sz="1600" i="1" dirty="0" smtClean="0"/>
              <a:t/>
            </a:r>
            <a:br>
              <a:rPr lang="ru-RU" sz="1600" i="1" dirty="0" smtClean="0"/>
            </a:br>
            <a:endParaRPr lang="ru-RU" sz="1600" i="1" dirty="0" smtClean="0"/>
          </a:p>
          <a:p>
            <a:pPr marL="457200" indent="-457200" algn="ctr">
              <a:buNone/>
            </a:pPr>
            <a:endParaRPr lang="ru-RU" sz="1600" i="1" dirty="0"/>
          </a:p>
          <a:p>
            <a:pPr marL="457200" indent="-457200" algn="ctr">
              <a:buNone/>
            </a:pPr>
            <a:endParaRPr lang="ru-RU" sz="1600" i="1" dirty="0" smtClean="0"/>
          </a:p>
          <a:p>
            <a:pPr marL="457200" indent="-457200" algn="ctr">
              <a:buNone/>
            </a:pPr>
            <a:endParaRPr lang="ru-RU" sz="1600" i="1" dirty="0"/>
          </a:p>
          <a:p>
            <a:pPr marL="457200" indent="-457200" algn="ctr">
              <a:buNone/>
            </a:pPr>
            <a:endParaRPr lang="ru-RU" sz="1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1959</Words>
  <Application>Microsoft Office PowerPoint</Application>
  <PresentationFormat>Экран (4:3)</PresentationFormat>
  <Paragraphs>240</Paragraphs>
  <Slides>12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Конспект родительского собрания во второй младшей группе по теме : ” Формирование навыков самообслуживания в младшем возрасте”. </vt:lpstr>
      <vt:lpstr>Подготовка к собранию: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Конспект родительского собрания во второй младшей группе по теме : ” Формирование навыков самообслуживания в младшем возрасте”.</dc:title>
  <dc:creator>Tolik</dc:creator>
  <cp:lastModifiedBy>Tolik</cp:lastModifiedBy>
  <cp:revision>34</cp:revision>
  <dcterms:created xsi:type="dcterms:W3CDTF">2011-10-29T19:42:30Z</dcterms:created>
  <dcterms:modified xsi:type="dcterms:W3CDTF">2011-11-01T08:09:48Z</dcterms:modified>
</cp:coreProperties>
</file>