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702"/>
    <a:srgbClr val="E101D1"/>
    <a:srgbClr val="D31BBD"/>
    <a:srgbClr val="B62DC1"/>
    <a:srgbClr val="0033CC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117F784-932F-4EDF-AB9A-FEA49BB053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29570-A63A-4F31-925A-4BA3BD2364B3}" type="slidenum">
              <a:rPr lang="ru-RU"/>
              <a:pPr/>
              <a:t>1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B340F-2AC6-435A-B8CE-863DD65067F6}" type="slidenum">
              <a:rPr lang="ru-RU"/>
              <a:pPr/>
              <a:t>10</a:t>
            </a:fld>
            <a:endParaRPr lang="ru-RU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E5C05-7DCC-46EC-A66B-A51A398B22A8}" type="slidenum">
              <a:rPr lang="ru-RU"/>
              <a:pPr/>
              <a:t>11</a:t>
            </a:fld>
            <a:endParaRPr lang="ru-RU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BAA2E-5000-413A-9AE6-D67CCDFA206E}" type="slidenum">
              <a:rPr lang="ru-RU"/>
              <a:pPr/>
              <a:t>12</a:t>
            </a:fld>
            <a:endParaRPr lang="ru-RU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ADC4C-983B-45D9-B83D-6A3CFD2A3F1F}" type="slidenum">
              <a:rPr lang="ru-RU"/>
              <a:pPr/>
              <a:t>13</a:t>
            </a:fld>
            <a:endParaRPr lang="ru-RU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B741F-20E3-473D-8158-CDACCC302647}" type="slidenum">
              <a:rPr lang="ru-RU"/>
              <a:pPr/>
              <a:t>14</a:t>
            </a:fld>
            <a:endParaRPr lang="ru-RU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9DE9F-6F6F-43C7-8513-043861C01ECE}" type="slidenum">
              <a:rPr lang="ru-RU"/>
              <a:pPr/>
              <a:t>15</a:t>
            </a:fld>
            <a:endParaRPr 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42936-6EC0-4FAA-8E52-55EB2E71C54E}" type="slidenum">
              <a:rPr lang="ru-RU"/>
              <a:pPr/>
              <a:t>16</a:t>
            </a:fld>
            <a:endParaRPr lang="ru-RU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2BAA9-D28C-446F-B110-CFC3E0FD3115}" type="slidenum">
              <a:rPr lang="ru-RU"/>
              <a:pPr/>
              <a:t>17</a:t>
            </a:fld>
            <a:endParaRPr lang="ru-RU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0951B-1290-43D5-868B-5178AC7F9179}" type="slidenum">
              <a:rPr lang="ru-RU"/>
              <a:pPr/>
              <a:t>2</a:t>
            </a:fld>
            <a:endParaRPr lang="ru-RU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019FB-9BF2-4991-AF06-A150D9D911CD}" type="slidenum">
              <a:rPr lang="ru-RU"/>
              <a:pPr/>
              <a:t>3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5C748-FD8D-4851-B8F5-61B4B2F53BC2}" type="slidenum">
              <a:rPr lang="ru-RU"/>
              <a:pPr/>
              <a:t>4</a:t>
            </a:fld>
            <a:endParaRPr lang="ru-RU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1F9DF-1DB5-4EBF-B321-0DC73149A5ED}" type="slidenum">
              <a:rPr lang="ru-RU"/>
              <a:pPr/>
              <a:t>5</a:t>
            </a:fld>
            <a:endParaRPr lang="ru-RU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AC5E2-7C8F-4067-99A9-13ADD781B561}" type="slidenum">
              <a:rPr lang="ru-RU"/>
              <a:pPr/>
              <a:t>6</a:t>
            </a:fld>
            <a:endParaRPr lang="ru-RU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08C6A-001C-4239-B927-97D0BE7239D3}" type="slidenum">
              <a:rPr lang="ru-RU"/>
              <a:pPr/>
              <a:t>7</a:t>
            </a:fld>
            <a:endParaRPr lang="ru-RU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D49AD-9DC3-4F5A-993B-9A825EE135A6}" type="slidenum">
              <a:rPr lang="ru-RU"/>
              <a:pPr/>
              <a:t>8</a:t>
            </a:fld>
            <a:endParaRPr lang="ru-RU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2F8FF-9C9B-4ECC-82EF-21E5829BD2A1}" type="slidenum">
              <a:rPr lang="ru-RU"/>
              <a:pPr/>
              <a:t>9</a:t>
            </a:fld>
            <a:endParaRPr lang="ru-RU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3141A2-50FE-4008-A3F1-CFC9B3F6D1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5F62C-816E-4740-9F3E-0B585A616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D2573-D14E-48CF-AD87-8BC01BA6F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8BD1F-7CEA-4B07-86BA-98B28BDB7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E3C6F-1EED-4899-BEE1-7192312A8A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B68-BCC4-4C8A-9D59-FBD3E25967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E4796-FCD7-4EF0-BA0D-DC13A9ED96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92B3-72A3-41E2-BACD-E2B5B3D14C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6246-67A8-4413-998F-C090E4F29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53F4-D987-4E71-ACD6-0CF467D1EE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27646-04B4-4534-995D-FE07F1080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7F8CF2-92DF-470D-83FB-54F1DE720A4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aprom-image.s3.amazonaws.com/162753_w640_h640_5362.gif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aprom-image.s3.amazonaws.com/162765_w640_h640_5372.gi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hyperlink" Target="http://uaprom-image.s3.amazonaws.com/162753_w640_h640_5362.gif" TargetMode="External"/><Relationship Id="rId18" Type="http://schemas.openxmlformats.org/officeDocument/2006/relationships/image" Target="../media/image42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24.png"/><Relationship Id="rId5" Type="http://schemas.openxmlformats.org/officeDocument/2006/relationships/image" Target="../media/image33.jpe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dsigns.ru/sing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enagold.ru/fon/clipart/alf.html" TargetMode="External"/><Relationship Id="rId5" Type="http://schemas.openxmlformats.org/officeDocument/2006/relationships/hyperlink" Target="http://zanimatika.narod.ru/OBJ.htm" TargetMode="External"/><Relationship Id="rId4" Type="http://schemas.openxmlformats.org/officeDocument/2006/relationships/hyperlink" Target="http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ru-RU" sz="2400">
                <a:solidFill>
                  <a:srgbClr val="0033CC"/>
                </a:solidFill>
              </a:rPr>
              <a:t/>
            </a:r>
            <a:br>
              <a:rPr lang="ru-RU" sz="2400">
                <a:solidFill>
                  <a:srgbClr val="0033CC"/>
                </a:solidFill>
              </a:rPr>
            </a:br>
            <a:r>
              <a:rPr lang="ru-RU" sz="2400">
                <a:solidFill>
                  <a:srgbClr val="0033CC"/>
                </a:solidFill>
              </a:rPr>
              <a:t>Автор презентации: </a:t>
            </a:r>
            <a:br>
              <a:rPr lang="ru-RU" sz="2400">
                <a:solidFill>
                  <a:srgbClr val="0033CC"/>
                </a:solidFill>
              </a:rPr>
            </a:br>
            <a:r>
              <a:rPr lang="ru-RU" sz="2400">
                <a:solidFill>
                  <a:srgbClr val="0033CC"/>
                </a:solidFill>
              </a:rPr>
              <a:t>Балагина Марина Владимировна.</a:t>
            </a:r>
            <a:br>
              <a:rPr lang="ru-RU" sz="2400">
                <a:solidFill>
                  <a:srgbClr val="0033CC"/>
                </a:solidFill>
              </a:rPr>
            </a:br>
            <a:r>
              <a:rPr lang="ru-RU" sz="4000"/>
              <a:t>Обучение детей правилам безопасного поведения на улицах города.</a:t>
            </a:r>
          </a:p>
        </p:txBody>
      </p:sp>
      <p:pic>
        <p:nvPicPr>
          <p:cNvPr id="66565" name="Picture 5" descr="1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4538"/>
            <a:ext cx="2486025" cy="3313112"/>
          </a:xfrm>
          <a:prstGeom prst="rect">
            <a:avLst/>
          </a:prstGeom>
          <a:noFill/>
        </p:spPr>
      </p:pic>
      <p:pic>
        <p:nvPicPr>
          <p:cNvPr id="66566" name="Picture 6" descr="18414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357563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2135 -0.08323 C 0.09027 -0.08323 0.14635 -0.0548 0.14635 -0.01942 C 0.14635 0.01572 0.09027 0.04463 0.02135 0.04463 C -0.04775 0.04463 -0.10365 0.01572 -0.10365 -0.01942 C -0.10365 -0.0548 -0.04775 -0.08323 0.02135 -0.08323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997200"/>
            <a:ext cx="8229600" cy="1143000"/>
          </a:xfrm>
        </p:spPr>
        <p:txBody>
          <a:bodyPr/>
          <a:lstStyle/>
          <a:p>
            <a:r>
              <a:rPr lang="ru-RU" sz="4000"/>
              <a:t>Знакомство с дорожными знаками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Users\User\Desktop\ЦОР 2010Г\материал\ukazateli_035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1571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7164388" y="476250"/>
            <a:ext cx="1643062" cy="1584325"/>
            <a:chOff x="1285852" y="4214818"/>
            <a:chExt cx="1571636" cy="1571636"/>
          </a:xfrm>
        </p:grpSpPr>
        <p:sp>
          <p:nvSpPr>
            <p:cNvPr id="11" name="Овал 10"/>
            <p:cNvSpPr/>
            <p:nvPr/>
          </p:nvSpPr>
          <p:spPr>
            <a:xfrm>
              <a:off x="1357221" y="4285684"/>
              <a:ext cx="1428899" cy="14299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94222" name="Picture 8" descr="C:\Users\User\Desktop\ЦОР 2010Г\материал\predpisivaychie_012_big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5852" y="4214818"/>
              <a:ext cx="1571636" cy="15716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3563938" y="2565400"/>
            <a:ext cx="1571625" cy="1571625"/>
            <a:chOff x="3500430" y="4286256"/>
            <a:chExt cx="1571636" cy="1571636"/>
          </a:xfrm>
        </p:grpSpPr>
        <p:sp>
          <p:nvSpPr>
            <p:cNvPr id="15" name="Овал 14"/>
            <p:cNvSpPr/>
            <p:nvPr/>
          </p:nvSpPr>
          <p:spPr>
            <a:xfrm>
              <a:off x="3643306" y="4429132"/>
              <a:ext cx="1285884" cy="128588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pic>
          <p:nvPicPr>
            <p:cNvPr id="94226" name="Picture 11" descr="C:\Users\User\Desktop\ЦОР 2010Г\материал\zapreshaychie_014_big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4286256"/>
              <a:ext cx="1571636" cy="157163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28" name="Picture 20" descr="Картинка 3 из 267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3644900"/>
            <a:ext cx="1727200" cy="1717675"/>
          </a:xfrm>
          <a:prstGeom prst="rect">
            <a:avLst/>
          </a:prstGeom>
          <a:noFill/>
        </p:spPr>
      </p:pic>
      <p:pic>
        <p:nvPicPr>
          <p:cNvPr id="94231" name="Picture 23" descr="Картинка 1 из 418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716338"/>
            <a:ext cx="1728787" cy="1720850"/>
          </a:xfrm>
          <a:prstGeom prst="rect">
            <a:avLst/>
          </a:prstGeom>
          <a:noFill/>
        </p:spPr>
      </p:pic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250825" y="2276475"/>
            <a:ext cx="273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Пешеходный переход</a:t>
            </a:r>
            <a:r>
              <a:rPr lang="ru-RU"/>
              <a:t> 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7035800" y="2205038"/>
            <a:ext cx="210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Пешеходная дорожка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95288" y="5445125"/>
            <a:ext cx="2670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Подземный пешеходный переход</a:t>
            </a:r>
            <a:r>
              <a:rPr lang="ru-RU"/>
              <a:t>     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3492500" y="4292600"/>
            <a:ext cx="2520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Движение пешеходов запрещено</a:t>
            </a: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6804025" y="5445125"/>
            <a:ext cx="2089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Надземный пешеходный 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7092950" y="620713"/>
            <a:ext cx="1643063" cy="1428750"/>
            <a:chOff x="3214678" y="4071942"/>
            <a:chExt cx="2857500" cy="253365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3427266" y="4145136"/>
              <a:ext cx="2432324" cy="2283099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96265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0" name="Picture 9" descr="C:\Users\User\Desktop\ЦОР 2010Г\материал\Graphic01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620713"/>
            <a:ext cx="1214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C:\Users\User\Desktop\ЦОР 2010Г\материал\Graphic0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33375"/>
            <a:ext cx="1214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26035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6588125" y="3357563"/>
            <a:ext cx="1571625" cy="1571625"/>
            <a:chOff x="714348" y="4286256"/>
            <a:chExt cx="1571616" cy="1571616"/>
          </a:xfrm>
        </p:grpSpPr>
        <p:sp>
          <p:nvSpPr>
            <p:cNvPr id="14" name="Овал 13"/>
            <p:cNvSpPr/>
            <p:nvPr/>
          </p:nvSpPr>
          <p:spPr>
            <a:xfrm>
              <a:off x="857222" y="4429130"/>
              <a:ext cx="1285868" cy="12858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96277" name="Picture 12" descr="C:\Users\User\Desktop\ЦОР 2010Г\материал\zapreshaychie_013_big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4286256"/>
              <a:ext cx="1571616" cy="15716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323850" y="1989138"/>
            <a:ext cx="222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Пункт питания</a:t>
            </a: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4787900" y="2636838"/>
            <a:ext cx="217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Место отдыха</a:t>
            </a:r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2843213" y="2276475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Телефон</a:t>
            </a:r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7524750" y="2276475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Дети</a:t>
            </a:r>
          </a:p>
        </p:txBody>
      </p:sp>
      <p:pic>
        <p:nvPicPr>
          <p:cNvPr id="17413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2845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C:\Users\User\Desktop\ЦОР 2010Г\материал\ukazateli_038_big.gi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141663"/>
            <a:ext cx="164306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3059113" y="573405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Жилая зона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323850" y="5157788"/>
            <a:ext cx="157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Больница</a:t>
            </a:r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5724525" y="5157788"/>
            <a:ext cx="32099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</a:rPr>
              <a:t>Движение на велосипедах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ru-RU">
                <a:solidFill>
                  <a:schemeClr val="tx2"/>
                </a:solidFill>
              </a:rPr>
              <a:t> запрещено</a:t>
            </a:r>
          </a:p>
          <a:p>
            <a:pPr algn="ctr" eaLnBrk="0" hangingPunct="0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5" descr="F:\!CKAЧKA!\9b0a7a3fa41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412875"/>
            <a:ext cx="46434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Desktop\ЦОР 2010Г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836613"/>
            <a:ext cx="15478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User\Desktop\ЦОР 2010Г\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655323">
            <a:off x="611188" y="3933825"/>
            <a:ext cx="9794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765175"/>
            <a:ext cx="15716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User\Desktop\ЦОР 2010Г\44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076700"/>
            <a:ext cx="879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250825" y="333375"/>
            <a:ext cx="2643188" cy="1928813"/>
            <a:chOff x="142844" y="2357430"/>
            <a:chExt cx="2643206" cy="1928826"/>
          </a:xfrm>
        </p:grpSpPr>
        <p:pic>
          <p:nvPicPr>
            <p:cNvPr id="104453" name="Picture 15" descr="C:\Users\User\Desktop\ЦОР 2010Г\материал\3-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2357430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4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3071810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3276600" y="260350"/>
            <a:ext cx="2643188" cy="1928813"/>
            <a:chOff x="214283" y="4572008"/>
            <a:chExt cx="2643205" cy="1928826"/>
          </a:xfrm>
        </p:grpSpPr>
        <p:pic>
          <p:nvPicPr>
            <p:cNvPr id="104456" name="Picture 20" descr="C:\Users\User\Desktop\ЦОР 2010Г\материал\3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3" y="4572008"/>
              <a:ext cx="264320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7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4929198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323850" y="4652963"/>
            <a:ext cx="2571750" cy="1928812"/>
            <a:chOff x="5786446" y="142852"/>
            <a:chExt cx="2571768" cy="1928826"/>
          </a:xfrm>
        </p:grpSpPr>
        <p:pic>
          <p:nvPicPr>
            <p:cNvPr id="104459" name="Picture 18" descr="C:\Users\User\Desktop\ЦОР 2010Г\материал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86446" y="142852"/>
              <a:ext cx="257176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0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50004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31"/>
          <p:cNvGrpSpPr>
            <a:grpSpLocks/>
          </p:cNvGrpSpPr>
          <p:nvPr/>
        </p:nvGrpSpPr>
        <p:grpSpPr bwMode="auto">
          <a:xfrm>
            <a:off x="3203575" y="2565400"/>
            <a:ext cx="2643188" cy="1928813"/>
            <a:chOff x="3000364" y="4572008"/>
            <a:chExt cx="2643206" cy="1928826"/>
          </a:xfrm>
        </p:grpSpPr>
        <p:pic>
          <p:nvPicPr>
            <p:cNvPr id="104462" name="Picture 16" descr="C:\Users\User\Desktop\ЦОР 2010Г\материал\3-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00364" y="4572008"/>
              <a:ext cx="2643206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3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5000636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323850" y="2565400"/>
            <a:ext cx="2611438" cy="1928813"/>
            <a:chOff x="3000364" y="2357430"/>
            <a:chExt cx="2611438" cy="1928826"/>
          </a:xfrm>
        </p:grpSpPr>
        <p:pic>
          <p:nvPicPr>
            <p:cNvPr id="104465" name="Picture 17" descr="C:\Users\User\Desktop\ЦОР 2010Г\материал\3-7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00364" y="2357430"/>
              <a:ext cx="261143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6" name="Picture 12" descr="C:\Users\User\Desktop\ЦОР 2010Г\444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3000372"/>
              <a:ext cx="214314" cy="31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3492500" y="5516563"/>
            <a:ext cx="4929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D40702"/>
                </a:solidFill>
              </a:rPr>
              <a:t>Расставьте правильно знаки</a:t>
            </a:r>
          </a:p>
        </p:txBody>
      </p: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6300788" y="404813"/>
            <a:ext cx="928687" cy="819150"/>
            <a:chOff x="3214678" y="4071942"/>
            <a:chExt cx="2857500" cy="2533650"/>
          </a:xfrm>
        </p:grpSpPr>
        <p:sp>
          <p:nvSpPr>
            <p:cNvPr id="50" name="Равнобедренный треугольник 49"/>
            <p:cNvSpPr/>
            <p:nvPr/>
          </p:nvSpPr>
          <p:spPr>
            <a:xfrm>
              <a:off x="3429601" y="4145593"/>
              <a:ext cx="2427654" cy="228323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04470" name="Picture 16" descr="C:\Users\User\Desktop\ЦОР 2010Г\материал\preduprejdaychie_031_big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071942"/>
              <a:ext cx="2857500" cy="25336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24"/>
          <p:cNvGrpSpPr>
            <a:grpSpLocks/>
          </p:cNvGrpSpPr>
          <p:nvPr/>
        </p:nvGrpSpPr>
        <p:grpSpPr bwMode="auto">
          <a:xfrm>
            <a:off x="7451725" y="404813"/>
            <a:ext cx="785813" cy="785812"/>
            <a:chOff x="3643306" y="4214818"/>
            <a:chExt cx="1571636" cy="1571636"/>
          </a:xfrm>
        </p:grpSpPr>
        <p:sp>
          <p:nvSpPr>
            <p:cNvPr id="47" name="Овал 46"/>
            <p:cNvSpPr/>
            <p:nvPr/>
          </p:nvSpPr>
          <p:spPr>
            <a:xfrm>
              <a:off x="3716332" y="4284669"/>
              <a:ext cx="1428759" cy="14287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04473" name="Picture 7" descr="C:\Users\User\Desktop\ЦОР 2010Г\материал\predpisivaychie_011_big.gif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3306" y="421481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9" name="Picture 6" descr="C:\Users\User\Desktop\ЦОР 2010Г\материал\Graphic00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1412875"/>
            <a:ext cx="714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" descr="C:\Users\User\Desktop\ЦОР 2010Г\материал\ukazateli_032_big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1725" y="1412875"/>
            <a:ext cx="769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76" name="Picture 28" descr="Картинка 1 из 418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25" y="2852738"/>
            <a:ext cx="865188" cy="860425"/>
          </a:xfrm>
          <a:prstGeom prst="rect">
            <a:avLst/>
          </a:prstGeom>
          <a:noFill/>
        </p:spPr>
      </p:pic>
      <p:pic>
        <p:nvPicPr>
          <p:cNvPr id="22545" name="Picture 5" descr="C:\Users\User\Desktop\ЦОР 2010Г\материал\informacionie_007_big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188" y="29241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5" descr="C:\Users\User\Desktop\ЦОР 2010Г\материал\Graphic017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3933825"/>
            <a:ext cx="714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7380288" y="3860800"/>
            <a:ext cx="857250" cy="785813"/>
            <a:chOff x="428596" y="3857628"/>
            <a:chExt cx="1571636" cy="1571636"/>
          </a:xfrm>
        </p:grpSpPr>
        <p:pic>
          <p:nvPicPr>
            <p:cNvPr id="104480" name="Picture 6" descr="C:\Users\User\Desktop\ЦОР 2010Г\материал\003.pn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857628"/>
              <a:ext cx="157163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81" name="Picture 12" descr="C:\Users\User\Desktop\ЦОР 2010Г\материал\009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71472" y="4143380"/>
              <a:ext cx="1295429" cy="107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15"/>
          <p:cNvGrpSpPr>
            <a:grpSpLocks/>
          </p:cNvGrpSpPr>
          <p:nvPr/>
        </p:nvGrpSpPr>
        <p:grpSpPr bwMode="auto">
          <a:xfrm>
            <a:off x="7308850" y="4724400"/>
            <a:ext cx="1000125" cy="857250"/>
            <a:chOff x="4572000" y="3571876"/>
            <a:chExt cx="2857500" cy="2533650"/>
          </a:xfrm>
        </p:grpSpPr>
        <p:sp>
          <p:nvSpPr>
            <p:cNvPr id="53" name="Равнобедренный треугольник 52"/>
            <p:cNvSpPr/>
            <p:nvPr/>
          </p:nvSpPr>
          <p:spPr>
            <a:xfrm>
              <a:off x="4785180" y="3642257"/>
              <a:ext cx="2431143" cy="228497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104484" name="Picture 11" descr="C:\Users\User\Desktop\ЦОР 2010Г\материал\preduprejdaychie_030_big.gi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3571876"/>
              <a:ext cx="2857500" cy="25336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3.88889E-6 4.91329E-6 L -0.31493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44444E-6 2.89017E-7 L -0.78542 2.8901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11111E-6 4.85549E-6 L -0.65156 0.15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5.78035E-7 L -0.78211 0.47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77778E-6 -2.89017E-7 L -0.14167 -0.03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post-306294-1300012064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527425" cy="2728912"/>
          </a:xfrm>
          <a:prstGeom prst="rect">
            <a:avLst/>
          </a:prstGeom>
          <a:noFill/>
        </p:spPr>
      </p:pic>
      <p:pic>
        <p:nvPicPr>
          <p:cNvPr id="106501" name="Picture 5" descr="0035-035-Martyshki-ustali-ne-znaja-rezvjatsja-na-dverjakh-tramva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492375"/>
            <a:ext cx="5084763" cy="3813175"/>
          </a:xfrm>
          <a:prstGeom prst="rect">
            <a:avLst/>
          </a:prstGeom>
          <a:noFill/>
        </p:spPr>
      </p:pic>
      <p:pic>
        <p:nvPicPr>
          <p:cNvPr id="106502" name="Picture 6" descr="467579-bb8d60727b3a57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3314700" cy="2409825"/>
          </a:xfrm>
          <a:prstGeom prst="rect">
            <a:avLst/>
          </a:prstGeom>
          <a:noFill/>
        </p:spPr>
      </p:pic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600450" y="549275"/>
            <a:ext cx="554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D40702"/>
                </a:solidFill>
              </a:rPr>
              <a:t>Так себя на улице вести нельзя!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Задачи: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23850" y="1484313"/>
            <a:ext cx="76327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-Закрепление, уточнение, расширение ранее сформированных представлений о поведении на улице, о правилах перехода дороги.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-Формирование представлений о сенсорных эталонах на основе уточнения цветовых сигналах светофора, величины, цвета и формы знаков дорожного движения.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-Обучение познавательным действиям с материалами, необходимыми для организации игр по правилам дорожного движения и ориентировка в пространстве.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-Обучение игровым и речевым действиям в рамках образа, способствующим раскрытию различных представлений о правилах поведения на улице, правилах дорожного движения.</a:t>
            </a:r>
            <a:r>
              <a:rPr lang="ru-RU" sz="2000"/>
              <a:t> 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95288" y="5300663"/>
            <a:ext cx="8037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-Формирование представлений о труде взрослых: шафёр легкового автомобиля, водитель троллейбуса, автобуса, регулировщик регулирует движение автомобилей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Использованные ресурсы: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95288" y="1341438"/>
            <a:ext cx="5673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/>
          </a:p>
          <a:p>
            <a:pPr algn="ctr"/>
            <a:r>
              <a:rPr lang="en-US" sz="2000">
                <a:solidFill>
                  <a:srgbClr val="000000"/>
                </a:solidFill>
                <a:hlinkClick r:id="rId3"/>
              </a:rPr>
              <a:t>http</a:t>
            </a:r>
            <a:r>
              <a:rPr lang="ru-RU" sz="2000">
                <a:solidFill>
                  <a:srgbClr val="000000"/>
                </a:solidFill>
                <a:hlinkClick r:id="rId3"/>
              </a:rPr>
              <a:t>://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www</a:t>
            </a:r>
            <a:r>
              <a:rPr lang="ru-RU" sz="2000">
                <a:solidFill>
                  <a:srgbClr val="000000"/>
                </a:solidFill>
                <a:hlinkClick r:id="rId3"/>
              </a:rPr>
              <a:t>.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roadsigns</a:t>
            </a:r>
            <a:r>
              <a:rPr lang="ru-RU" sz="2000">
                <a:solidFill>
                  <a:srgbClr val="000000"/>
                </a:solidFill>
                <a:hlinkClick r:id="rId3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ru</a:t>
            </a:r>
            <a:r>
              <a:rPr lang="ru-RU" sz="2000">
                <a:solidFill>
                  <a:srgbClr val="000000"/>
                </a:solidFill>
                <a:hlinkClick r:id="rId3"/>
              </a:rPr>
              <a:t>/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sings</a:t>
            </a:r>
            <a:r>
              <a:rPr lang="ru-RU" sz="2000">
                <a:solidFill>
                  <a:srgbClr val="000000"/>
                </a:solidFill>
              </a:rPr>
              <a:t>  - дорожные знаки и правила дорожного движения.</a:t>
            </a:r>
          </a:p>
          <a:p>
            <a:pPr algn="ctr"/>
            <a:r>
              <a:rPr lang="en-US" sz="2000">
                <a:solidFill>
                  <a:srgbClr val="000000"/>
                </a:solidFill>
                <a:hlinkClick r:id="rId4"/>
              </a:rPr>
              <a:t>http</a:t>
            </a:r>
            <a:r>
              <a:rPr lang="ru-RU" sz="2000">
                <a:solidFill>
                  <a:srgbClr val="000000"/>
                </a:solidFill>
                <a:hlinkClick r:id="rId4"/>
              </a:rPr>
              <a:t>://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ru</a:t>
            </a:r>
            <a:r>
              <a:rPr lang="ru-RU" sz="2000">
                <a:solidFill>
                  <a:srgbClr val="000000"/>
                </a:solidFill>
                <a:hlinkClick r:id="rId4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wikipedia</a:t>
            </a:r>
            <a:r>
              <a:rPr lang="ru-RU" sz="2000">
                <a:solidFill>
                  <a:srgbClr val="000000"/>
                </a:solidFill>
                <a:hlinkClick r:id="rId4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org</a:t>
            </a:r>
            <a:r>
              <a:rPr lang="ru-RU" sz="2000">
                <a:solidFill>
                  <a:srgbClr val="000000"/>
                </a:solidFill>
                <a:hlinkClick r:id="rId4"/>
              </a:rPr>
              <a:t>/ 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wiki</a:t>
            </a:r>
            <a:r>
              <a:rPr lang="ru-RU" sz="2000">
                <a:solidFill>
                  <a:srgbClr val="000000"/>
                </a:solidFill>
              </a:rPr>
              <a:t> - Википедия свободная энциклопедия: дорожные знаки;</a:t>
            </a:r>
          </a:p>
          <a:p>
            <a:pPr algn="ctr"/>
            <a:r>
              <a:rPr lang="en-US" sz="2000">
                <a:solidFill>
                  <a:srgbClr val="000000"/>
                </a:solidFill>
                <a:hlinkClick r:id="rId5"/>
              </a:rPr>
              <a:t>http</a:t>
            </a:r>
            <a:r>
              <a:rPr lang="ru-RU" sz="2000">
                <a:solidFill>
                  <a:srgbClr val="000000"/>
                </a:solidFill>
                <a:hlinkClick r:id="rId5"/>
              </a:rPr>
              <a:t>://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zanimatika</a:t>
            </a:r>
            <a:r>
              <a:rPr lang="ru-RU" sz="2000">
                <a:solidFill>
                  <a:srgbClr val="000000"/>
                </a:solidFill>
                <a:hlinkClick r:id="rId5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narod</a:t>
            </a:r>
            <a:r>
              <a:rPr lang="ru-RU" sz="2000">
                <a:solidFill>
                  <a:srgbClr val="000000"/>
                </a:solidFill>
                <a:hlinkClick r:id="rId5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ru</a:t>
            </a:r>
            <a:r>
              <a:rPr lang="ru-RU" sz="2000">
                <a:solidFill>
                  <a:srgbClr val="000000"/>
                </a:solidFill>
                <a:hlinkClick r:id="rId5"/>
              </a:rPr>
              <a:t>/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OBJ</a:t>
            </a:r>
            <a:r>
              <a:rPr lang="ru-RU" sz="2000">
                <a:solidFill>
                  <a:srgbClr val="000000"/>
                </a:solidFill>
                <a:hlinkClick r:id="rId5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htm</a:t>
            </a:r>
            <a:r>
              <a:rPr lang="ru-RU" sz="2000">
                <a:solidFill>
                  <a:srgbClr val="000000"/>
                </a:solidFill>
              </a:rPr>
              <a:t> -  Методическая копилка «Школа безопасности» _ стихи про дорожные знаки;</a:t>
            </a:r>
          </a:p>
          <a:p>
            <a:pPr algn="ctr"/>
            <a:r>
              <a:rPr lang="en-US" sz="2000">
                <a:solidFill>
                  <a:srgbClr val="000000"/>
                </a:solidFill>
                <a:hlinkClick r:id="rId6"/>
              </a:rPr>
              <a:t>http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://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www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lenagold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.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ru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/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fon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 /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clipart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/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alf</a:t>
            </a:r>
            <a:r>
              <a:rPr lang="ru-RU" sz="2000">
                <a:solidFill>
                  <a:srgbClr val="000000"/>
                </a:solidFill>
                <a:hlinkClick r:id="rId6"/>
              </a:rPr>
              <a:t>.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html</a:t>
            </a:r>
            <a:r>
              <a:rPr lang="ru-RU" sz="2000">
                <a:solidFill>
                  <a:srgbClr val="000000"/>
                </a:solidFill>
              </a:rPr>
              <a:t>  -  коллекция фонов и клипартов;</a:t>
            </a:r>
            <a:r>
              <a:rPr lang="ru-RU" sz="2000"/>
              <a:t> 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39750" y="4437063"/>
            <a:ext cx="5408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Азбука дорожного движения. Л. Б. Баряева., В. Л. Жевнеров., Е. В. Загребаева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95288" y="5187950"/>
            <a:ext cx="583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Три сигнала светофора. Т. Ф. Саулина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23850" y="5661025"/>
            <a:ext cx="712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Правила дорожного движения. Н. А. Извекова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95288" y="692150"/>
            <a:ext cx="28797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>
                <a:solidFill>
                  <a:schemeClr val="tx2"/>
                </a:solidFill>
              </a:rPr>
              <a:t>Город, в котором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С тобой мы живем,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Можно по праву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Сравнить с букварем.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/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Азбукой улиц,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Проспектов, дорог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Город дает нам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Все время урок.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/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Вот она, азбука,—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Над головой: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Знаки развешаны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Вдоль мостовой.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/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Азбуку города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Помни всегда,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Чтоб не случилась 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>
                <a:solidFill>
                  <a:schemeClr val="tx2"/>
                </a:solidFill>
              </a:rPr>
              <a:t>С тобою беда.</a:t>
            </a:r>
            <a:br>
              <a:rPr lang="ru-RU" sz="1800">
                <a:solidFill>
                  <a:schemeClr val="tx2"/>
                </a:solidFill>
              </a:rPr>
            </a:br>
            <a:r>
              <a:rPr lang="ru-RU" sz="1800" i="1">
                <a:solidFill>
                  <a:srgbClr val="000000"/>
                </a:solidFill>
              </a:rPr>
              <a:t>Я. Пишумов</a:t>
            </a:r>
          </a:p>
        </p:txBody>
      </p:sp>
      <p:pic>
        <p:nvPicPr>
          <p:cNvPr id="70661" name="Picture 5" descr="skazki-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052513"/>
            <a:ext cx="5715000" cy="47910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50825" y="1484313"/>
            <a:ext cx="42497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800"/>
          </a:p>
          <a:p>
            <a:pPr algn="ctr"/>
            <a:r>
              <a:rPr lang="ru-RU" sz="2800"/>
              <a:t>     </a:t>
            </a:r>
            <a:r>
              <a:rPr lang="ru-RU" sz="2800">
                <a:solidFill>
                  <a:srgbClr val="E101D1"/>
                </a:solidFill>
              </a:rPr>
              <a:t>Я и вежливый и строгий,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      Я известен на весь мир!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        Я на улице широкой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   Самый главный командир.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476375" y="404813"/>
            <a:ext cx="603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400">
                <a:solidFill>
                  <a:schemeClr val="tx2"/>
                </a:solidFill>
              </a:rPr>
              <a:t>Здравствуйте ребята!</a:t>
            </a:r>
            <a:r>
              <a:rPr lang="ru-RU" sz="4400"/>
              <a:t> </a:t>
            </a:r>
          </a:p>
        </p:txBody>
      </p:sp>
      <p:pic>
        <p:nvPicPr>
          <p:cNvPr id="72713" name="Picture 9" descr="svetof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73238"/>
            <a:ext cx="21240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27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195513" y="692150"/>
            <a:ext cx="4140200" cy="35083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/>
              <a:t>Хоть у вас терпенья нет,</a:t>
            </a:r>
          </a:p>
          <a:p>
            <a:pPr algn="ctr"/>
            <a:r>
              <a:rPr lang="ru-RU" sz="2800" dirty="0"/>
              <a:t> Подождите: красный свет!</a:t>
            </a:r>
          </a:p>
          <a:p>
            <a:pPr algn="ctr"/>
            <a:r>
              <a:rPr lang="ru-RU" sz="2800"/>
              <a:t>  Красный свет нам говорит:</a:t>
            </a:r>
          </a:p>
          <a:p>
            <a:pPr algn="ctr"/>
            <a:r>
              <a:rPr lang="ru-RU" sz="2800" dirty="0"/>
              <a:t>    Стой! Опасно!</a:t>
            </a:r>
          </a:p>
          <a:p>
            <a:pPr algn="ctr"/>
            <a:r>
              <a:rPr lang="ru-RU" sz="2800" dirty="0"/>
              <a:t>   Путь закрыт!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581525"/>
            <a:ext cx="1828800" cy="194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79388" y="333375"/>
            <a:ext cx="5597525" cy="3508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rgbClr val="E101D1"/>
                </a:solidFill>
              </a:rPr>
              <a:t>Жёлтый свет – предупрежденье: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Жди сигнала на движенья.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Объявляю вам заранее: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Перехода больше нет!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Не спешите, посмотрите,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Посмотрите на меня!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Не спешите,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Подождите до зелёного огня.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773238"/>
            <a:ext cx="2592387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333875" y="558800"/>
            <a:ext cx="4502150" cy="3935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/>
              <a:t>Зеленый свет</a:t>
            </a:r>
          </a:p>
          <a:p>
            <a:pPr algn="ctr"/>
            <a:r>
              <a:rPr lang="ru-RU" sz="2800"/>
              <a:t>открыл дорогу:</a:t>
            </a:r>
          </a:p>
          <a:p>
            <a:pPr algn="ctr"/>
            <a:r>
              <a:rPr lang="ru-RU" sz="2800"/>
              <a:t>Переходить ребята могут.</a:t>
            </a:r>
          </a:p>
          <a:p>
            <a:pPr algn="ctr"/>
            <a:r>
              <a:rPr lang="ru-RU" sz="2800"/>
              <a:t>Вот теперь идите смело-</a:t>
            </a:r>
          </a:p>
          <a:p>
            <a:pPr algn="ctr"/>
            <a:r>
              <a:rPr lang="ru-RU" sz="2800"/>
              <a:t>Пешеходам путь открыт!</a:t>
            </a:r>
          </a:p>
          <a:p>
            <a:pPr algn="ctr"/>
            <a:r>
              <a:rPr lang="ru-RU" sz="2800"/>
              <a:t>Проходите, разрешаю,</a:t>
            </a:r>
          </a:p>
          <a:p>
            <a:pPr algn="ctr"/>
            <a:r>
              <a:rPr lang="ru-RU" sz="2800"/>
              <a:t>Не беда, что я один,</a:t>
            </a:r>
          </a:p>
          <a:p>
            <a:pPr algn="ctr"/>
            <a:r>
              <a:rPr lang="ru-RU" sz="2800"/>
              <a:t>Я надежно защищаю</a:t>
            </a:r>
          </a:p>
          <a:p>
            <a:pPr algn="ctr"/>
            <a:r>
              <a:rPr lang="ru-RU" sz="2800"/>
              <a:t>От трамваев и машин!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341438"/>
            <a:ext cx="3095625" cy="316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r>
              <a:rPr lang="ru-RU" sz="6000"/>
              <a:t>Поиграем!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08500"/>
            <a:ext cx="2305050" cy="2071688"/>
          </a:xfrm>
          <a:prstGeom prst="rect">
            <a:avLst/>
          </a:prstGeom>
          <a:noFill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04813"/>
            <a:ext cx="1778000" cy="2016125"/>
          </a:xfrm>
          <a:prstGeom prst="rect">
            <a:avLst/>
          </a:prstGeom>
          <a:noFill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349500"/>
            <a:ext cx="1824037" cy="2160588"/>
          </a:xfrm>
          <a:prstGeom prst="rect">
            <a:avLst/>
          </a:prstGeom>
          <a:noFill/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708400" y="1196975"/>
            <a:ext cx="405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>
                <a:solidFill>
                  <a:srgbClr val="000000"/>
                </a:solidFill>
              </a:rPr>
              <a:t>красный – молчим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779838" y="2997200"/>
            <a:ext cx="400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>
                <a:solidFill>
                  <a:srgbClr val="000000"/>
                </a:solidFill>
              </a:rPr>
              <a:t>желтый - хлопаем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851275" y="5013325"/>
            <a:ext cx="391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>
                <a:solidFill>
                  <a:srgbClr val="000000"/>
                </a:solidFill>
              </a:rPr>
              <a:t>зелёный - топаем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7" dur="2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5" presetClass="emph" presetSubtype="0" repeatCount="2000" fill="hold" nodeType="after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5" presetClass="emph" presetSubtype="0" repeatCount="500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5" presetClass="emph" presetSubtype="0" repeatCount="4000" fill="hold" nodeType="afterEffect">
                                  <p:stCondLst>
                                    <p:cond delay="2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6" dur="1925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500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600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700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800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1"/>
      <p:bldP spid="87048" grpId="0"/>
      <p:bldP spid="87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067175" y="404813"/>
            <a:ext cx="43767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>
                <a:solidFill>
                  <a:srgbClr val="E101D1"/>
                </a:solidFill>
              </a:rPr>
              <a:t>Пешеход, пешеход!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Помни ты про переход!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Подземный, надземный,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Похожий на зебру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Знай, что только переход</a:t>
            </a:r>
          </a:p>
          <a:p>
            <a:pPr algn="ctr"/>
            <a:r>
              <a:rPr lang="ru-RU" sz="2800">
                <a:solidFill>
                  <a:srgbClr val="E101D1"/>
                </a:solidFill>
              </a:rPr>
              <a:t>От машин тебя спасёт!</a:t>
            </a:r>
          </a:p>
        </p:txBody>
      </p:sp>
      <p:pic>
        <p:nvPicPr>
          <p:cNvPr id="89093" name="Picture 5" descr="full-592_12947986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3240088" cy="299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9094" name="Picture 6" descr="58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4752975" cy="2447925"/>
          </a:xfrm>
          <a:prstGeom prst="rect">
            <a:avLst/>
          </a:prstGeom>
          <a:noFill/>
        </p:spPr>
      </p:pic>
      <p:pic>
        <p:nvPicPr>
          <p:cNvPr id="89095" name="Picture 7" descr="11__Polzujsya_podzemnym_perehodom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429000"/>
            <a:ext cx="2951163" cy="319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theme/theme1.xml><?xml version="1.0" encoding="utf-8"?>
<a:theme xmlns:a="http://schemas.openxmlformats.org/drawingml/2006/main" name="Клен">
  <a:themeElements>
    <a:clrScheme name="Клен 13">
      <a:dk1>
        <a:srgbClr val="E9B651"/>
      </a:dk1>
      <a:lt1>
        <a:srgbClr val="FFFFFF"/>
      </a:lt1>
      <a:dk2>
        <a:srgbClr val="ECFA3C"/>
      </a:dk2>
      <a:lt2>
        <a:srgbClr val="D72517"/>
      </a:lt2>
      <a:accent1>
        <a:srgbClr val="009900"/>
      </a:accent1>
      <a:accent2>
        <a:srgbClr val="8CC107"/>
      </a:accent2>
      <a:accent3>
        <a:srgbClr val="F4FCAF"/>
      </a:accent3>
      <a:accent4>
        <a:srgbClr val="DADADA"/>
      </a:accent4>
      <a:accent5>
        <a:srgbClr val="AACAAA"/>
      </a:accent5>
      <a:accent6>
        <a:srgbClr val="7EAF06"/>
      </a:accent6>
      <a:hlink>
        <a:srgbClr val="FFFFFF"/>
      </a:hlink>
      <a:folHlink>
        <a:srgbClr val="CCFF66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0">
        <a:dk1>
          <a:srgbClr val="F3AC43"/>
        </a:dk1>
        <a:lt1>
          <a:srgbClr val="FFFFFF"/>
        </a:lt1>
        <a:dk2>
          <a:srgbClr val="FFFC04"/>
        </a:dk2>
        <a:lt2>
          <a:srgbClr val="D72517"/>
        </a:lt2>
        <a:accent1>
          <a:srgbClr val="009900"/>
        </a:accent1>
        <a:accent2>
          <a:srgbClr val="A5B109"/>
        </a:accent2>
        <a:accent3>
          <a:srgbClr val="FFFDAA"/>
        </a:accent3>
        <a:accent4>
          <a:srgbClr val="DADADA"/>
        </a:accent4>
        <a:accent5>
          <a:srgbClr val="AACAAA"/>
        </a:accent5>
        <a:accent6>
          <a:srgbClr val="95A007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1">
        <a:dk1>
          <a:srgbClr val="FF0000"/>
        </a:dk1>
        <a:lt1>
          <a:srgbClr val="FFFC04"/>
        </a:lt1>
        <a:dk2>
          <a:srgbClr val="D72517"/>
        </a:dk2>
        <a:lt2>
          <a:srgbClr val="F3AC43"/>
        </a:lt2>
        <a:accent1>
          <a:srgbClr val="009900"/>
        </a:accent1>
        <a:accent2>
          <a:srgbClr val="A5B109"/>
        </a:accent2>
        <a:accent3>
          <a:srgbClr val="FFFDAA"/>
        </a:accent3>
        <a:accent4>
          <a:srgbClr val="DA0000"/>
        </a:accent4>
        <a:accent5>
          <a:srgbClr val="AACAAA"/>
        </a:accent5>
        <a:accent6>
          <a:srgbClr val="95A007"/>
        </a:accent6>
        <a:hlink>
          <a:srgbClr val="FFFFCC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12">
        <a:dk1>
          <a:srgbClr val="F3AC43"/>
        </a:dk1>
        <a:lt1>
          <a:srgbClr val="FFFFFF"/>
        </a:lt1>
        <a:dk2>
          <a:srgbClr val="FFFC04"/>
        </a:dk2>
        <a:lt2>
          <a:srgbClr val="D72517"/>
        </a:lt2>
        <a:accent1>
          <a:srgbClr val="009900"/>
        </a:accent1>
        <a:accent2>
          <a:srgbClr val="A5B109"/>
        </a:accent2>
        <a:accent3>
          <a:srgbClr val="FFFDAA"/>
        </a:accent3>
        <a:accent4>
          <a:srgbClr val="DADADA"/>
        </a:accent4>
        <a:accent5>
          <a:srgbClr val="AACAAA"/>
        </a:accent5>
        <a:accent6>
          <a:srgbClr val="95A007"/>
        </a:accent6>
        <a:hlink>
          <a:srgbClr val="FF33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13">
        <a:dk1>
          <a:srgbClr val="E9B651"/>
        </a:dk1>
        <a:lt1>
          <a:srgbClr val="FFFFFF"/>
        </a:lt1>
        <a:dk2>
          <a:srgbClr val="ECFA3C"/>
        </a:dk2>
        <a:lt2>
          <a:srgbClr val="D72517"/>
        </a:lt2>
        <a:accent1>
          <a:srgbClr val="009900"/>
        </a:accent1>
        <a:accent2>
          <a:srgbClr val="8CC107"/>
        </a:accent2>
        <a:accent3>
          <a:srgbClr val="F4FCAF"/>
        </a:accent3>
        <a:accent4>
          <a:srgbClr val="DADADA"/>
        </a:accent4>
        <a:accent5>
          <a:srgbClr val="AACAAA"/>
        </a:accent5>
        <a:accent6>
          <a:srgbClr val="7EAF06"/>
        </a:accent6>
        <a:hlink>
          <a:srgbClr val="FFFFFF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455</Words>
  <Application>Microsoft Office PowerPoint</Application>
  <PresentationFormat>Экран (4:3)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Wingdings</vt:lpstr>
      <vt:lpstr>Calibri</vt:lpstr>
      <vt:lpstr>Клен</vt:lpstr>
      <vt:lpstr> Автор презентации:  Балагина Марина Владимировна. Обучение детей правилам безопасного поведения на улицах города.</vt:lpstr>
      <vt:lpstr>Слайд 2</vt:lpstr>
      <vt:lpstr>Слайд 3</vt:lpstr>
      <vt:lpstr>Слайд 4</vt:lpstr>
      <vt:lpstr>Слайд 5</vt:lpstr>
      <vt:lpstr>Слайд 6</vt:lpstr>
      <vt:lpstr>Поиграем!</vt:lpstr>
      <vt:lpstr>Слайд 8</vt:lpstr>
      <vt:lpstr>Слайд 9</vt:lpstr>
      <vt:lpstr>Знакомство с дорожными знаками</vt:lpstr>
      <vt:lpstr>Слайд 11</vt:lpstr>
      <vt:lpstr>Слайд 12</vt:lpstr>
      <vt:lpstr>Слайд 13</vt:lpstr>
      <vt:lpstr>Слайд 14</vt:lpstr>
      <vt:lpstr>Слайд 15</vt:lpstr>
      <vt:lpstr>Задачи: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правилам безопасного поведения на улицах города.</dc:title>
  <dc:creator>Марина</dc:creator>
  <cp:lastModifiedBy>пользователь</cp:lastModifiedBy>
  <cp:revision>4</cp:revision>
  <dcterms:created xsi:type="dcterms:W3CDTF">2011-11-13T09:07:34Z</dcterms:created>
  <dcterms:modified xsi:type="dcterms:W3CDTF">2013-09-20T08:38:10Z</dcterms:modified>
</cp:coreProperties>
</file>