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74" r:id="rId9"/>
    <p:sldId id="275" r:id="rId10"/>
    <p:sldId id="264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7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1EF"/>
    <a:srgbClr val="D21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4" autoAdjust="0"/>
  </p:normalViewPr>
  <p:slideViewPr>
    <p:cSldViewPr>
      <p:cViewPr varScale="1">
        <p:scale>
          <a:sx n="61" d="100"/>
          <a:sy n="61" d="100"/>
        </p:scale>
        <p:origin x="-134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6A0B0-1731-410F-BF1F-74BA730BE769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A3AA7-6675-43D2-B942-CB4303559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3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3AA7-6675-43D2-B942-CB4303559F6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8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4F36-0D51-4E10-9CFD-6C5E412F2352}" type="datetimeFigureOut">
              <a:rPr lang="ru-RU" smtClean="0"/>
              <a:t>20.10.2011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E8A9-5BF5-43B8-AF9C-0DF1F274ECF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4F36-0D51-4E10-9CFD-6C5E412F2352}" type="datetimeFigureOut">
              <a:rPr lang="ru-RU" smtClean="0"/>
              <a:t>20.10.2011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E8A9-5BF5-43B8-AF9C-0DF1F274ECF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4F36-0D51-4E10-9CFD-6C5E412F2352}" type="datetimeFigureOut">
              <a:rPr lang="ru-RU" smtClean="0"/>
              <a:t>20.10.2011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E8A9-5BF5-43B8-AF9C-0DF1F274ECF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4F36-0D51-4E10-9CFD-6C5E412F2352}" type="datetimeFigureOut">
              <a:rPr lang="ru-RU" smtClean="0"/>
              <a:t>20.10.2011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E8A9-5BF5-43B8-AF9C-0DF1F274ECF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4F36-0D51-4E10-9CFD-6C5E412F2352}" type="datetimeFigureOut">
              <a:rPr lang="ru-RU" smtClean="0"/>
              <a:t>20.10.2011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E8A9-5BF5-43B8-AF9C-0DF1F274ECF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4F36-0D51-4E10-9CFD-6C5E412F2352}" type="datetimeFigureOut">
              <a:rPr lang="ru-RU" smtClean="0"/>
              <a:t>20.10.2011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E8A9-5BF5-43B8-AF9C-0DF1F274ECF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4F36-0D51-4E10-9CFD-6C5E412F2352}" type="datetimeFigureOut">
              <a:rPr lang="ru-RU" smtClean="0"/>
              <a:t>20.10.2011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E8A9-5BF5-43B8-AF9C-0DF1F274ECF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4F36-0D51-4E10-9CFD-6C5E412F2352}" type="datetimeFigureOut">
              <a:rPr lang="ru-RU" smtClean="0"/>
              <a:t>20.10.2011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E8A9-5BF5-43B8-AF9C-0DF1F274ECF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4F36-0D51-4E10-9CFD-6C5E412F2352}" type="datetimeFigureOut">
              <a:rPr lang="ru-RU" smtClean="0"/>
              <a:t>20.10.2011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E8A9-5BF5-43B8-AF9C-0DF1F274ECF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4F36-0D51-4E10-9CFD-6C5E412F2352}" type="datetimeFigureOut">
              <a:rPr lang="ru-RU" smtClean="0"/>
              <a:t>20.10.2011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E8A9-5BF5-43B8-AF9C-0DF1F274ECF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4F36-0D51-4E10-9CFD-6C5E412F2352}" type="datetimeFigureOut">
              <a:rPr lang="ru-RU" smtClean="0"/>
              <a:t>20.10.2011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E8A9-5BF5-43B8-AF9C-0DF1F274ECF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584F36-0D51-4E10-9CFD-6C5E412F2352}" type="datetimeFigureOut">
              <a:rPr lang="ru-RU" smtClean="0"/>
              <a:t>20.10.2011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ED8E8A9-5BF5-43B8-AF9C-0DF1F274ECF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2132856"/>
            <a:ext cx="8147248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Опыт работы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тему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«Физкультурно-оздоровительная работа ГДОУ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летний период»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Подготовила: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руководитель физического воспитания Шнуренко Ольга Евгеньевна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1420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Государственное дошкольное образовательное учреждение комбинированного вида </a:t>
            </a:r>
            <a:br>
              <a:rPr lang="ru-RU" sz="2400" b="1" dirty="0" smtClean="0"/>
            </a:br>
            <a:r>
              <a:rPr lang="ru-RU" sz="2400" b="1" dirty="0" smtClean="0"/>
              <a:t>детский сад №103 Калининского района</a:t>
            </a:r>
            <a:br>
              <a:rPr lang="ru-RU" sz="2400" b="1" dirty="0" smtClean="0"/>
            </a:br>
            <a:r>
              <a:rPr lang="ru-RU" sz="2400" b="1" dirty="0" smtClean="0"/>
              <a:t> города Санкт-Петербурга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091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i="1" dirty="0"/>
              <a:t>Содержание образовательной области «Физическая культура»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784975" cy="475252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Непосредственно образовательная деятельность</a:t>
            </a:r>
            <a:endParaRPr lang="ru-RU" sz="2200" b="1" dirty="0">
              <a:solidFill>
                <a:srgbClr val="C00000"/>
              </a:solidFill>
            </a:endParaRPr>
          </a:p>
          <a:p>
            <a:pPr marL="301943" lvl="1" indent="0">
              <a:buNone/>
            </a:pPr>
            <a:r>
              <a:rPr lang="ru-RU" sz="2000" b="1" dirty="0" smtClean="0"/>
              <a:t>Традиционное </a:t>
            </a:r>
            <a:endParaRPr lang="ru-RU" sz="2000" b="1" dirty="0"/>
          </a:p>
          <a:p>
            <a:pPr marL="301943" lvl="1" indent="0">
              <a:buNone/>
            </a:pPr>
            <a:r>
              <a:rPr lang="ru-RU" sz="2000" b="1" dirty="0" smtClean="0"/>
              <a:t>В игровой форме</a:t>
            </a:r>
            <a:endParaRPr lang="ru-RU" sz="2000" b="1" dirty="0"/>
          </a:p>
          <a:p>
            <a:pPr marL="301943" lvl="1" indent="0">
              <a:buNone/>
            </a:pPr>
            <a:r>
              <a:rPr lang="ru-RU" sz="2000" b="1" dirty="0" smtClean="0"/>
              <a:t>Прогулки-походы</a:t>
            </a:r>
            <a:endParaRPr lang="ru-RU" sz="2000" b="1" dirty="0"/>
          </a:p>
          <a:p>
            <a:pPr marL="301943" lvl="1" indent="0">
              <a:buNone/>
            </a:pPr>
            <a:r>
              <a:rPr lang="ru-RU" sz="2000" b="1" dirty="0" smtClean="0"/>
              <a:t>Сюжетные</a:t>
            </a:r>
            <a:endParaRPr lang="ru-RU" sz="2000" b="1" dirty="0"/>
          </a:p>
          <a:p>
            <a:pPr marL="301943" lvl="1" indent="0">
              <a:buNone/>
            </a:pPr>
            <a:r>
              <a:rPr lang="ru-RU" sz="2000" b="1" dirty="0" smtClean="0"/>
              <a:t>Тематические</a:t>
            </a:r>
            <a:endParaRPr lang="ru-RU" sz="2000" b="1" dirty="0"/>
          </a:p>
          <a:p>
            <a:pPr marL="301943" lvl="1" indent="0">
              <a:buNone/>
            </a:pPr>
            <a:r>
              <a:rPr lang="ru-RU" sz="2000" b="1" dirty="0" smtClean="0"/>
              <a:t>Комплексные</a:t>
            </a:r>
            <a:endParaRPr lang="ru-RU" sz="2000" b="1" dirty="0"/>
          </a:p>
          <a:p>
            <a:pPr marL="301943" lvl="1" indent="0">
              <a:buNone/>
            </a:pPr>
            <a:r>
              <a:rPr lang="ru-RU" sz="2000" b="1" dirty="0" smtClean="0"/>
              <a:t>Контрольно-диагностические</a:t>
            </a:r>
            <a:endParaRPr lang="ru-RU" sz="2000" b="1" dirty="0"/>
          </a:p>
          <a:p>
            <a:pPr marL="301943" lvl="1" indent="0">
              <a:buNone/>
            </a:pPr>
            <a:r>
              <a:rPr lang="ru-RU" sz="2000" b="1" dirty="0" smtClean="0"/>
              <a:t>Ритмическая гимнастика</a:t>
            </a:r>
          </a:p>
          <a:p>
            <a:pPr marL="301943" lvl="1" indent="0">
              <a:buNone/>
            </a:pPr>
            <a:r>
              <a:rPr lang="ru-RU" sz="2000" b="1" dirty="0" smtClean="0"/>
              <a:t>С использованием нестандартного оборудования</a:t>
            </a:r>
            <a:endParaRPr lang="ru-RU" sz="2000" b="1" dirty="0"/>
          </a:p>
          <a:p>
            <a:pPr marL="301943" lvl="1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6108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solidFill>
                  <a:srgbClr val="C00000"/>
                </a:solidFill>
              </a:rPr>
              <a:t>Образовательная деятельность в режимных </a:t>
            </a:r>
            <a:r>
              <a:rPr lang="ru-RU" sz="2200" b="1" dirty="0" smtClean="0">
                <a:solidFill>
                  <a:srgbClr val="C00000"/>
                </a:solidFill>
              </a:rPr>
              <a:t>моментах</a:t>
            </a:r>
          </a:p>
          <a:p>
            <a:pPr marL="301943" lvl="1" indent="0">
              <a:buNone/>
            </a:pPr>
            <a:r>
              <a:rPr lang="ru-RU" sz="2000" b="1" dirty="0" smtClean="0"/>
              <a:t>Физкультминутки</a:t>
            </a:r>
            <a:endParaRPr lang="ru-RU" sz="2000" b="1" dirty="0"/>
          </a:p>
          <a:p>
            <a:pPr marL="301943" lvl="1" indent="0">
              <a:buNone/>
            </a:pPr>
            <a:r>
              <a:rPr lang="ru-RU" sz="2000" b="1" dirty="0"/>
              <a:t>Подвижные игры и игровые упражнения, организуемые в помещении и на улице (игры с элементами спортивных игр, народные, дидактические с элементами движения)</a:t>
            </a:r>
          </a:p>
          <a:p>
            <a:pPr marL="301943" lvl="1" indent="0">
              <a:buNone/>
            </a:pPr>
            <a:r>
              <a:rPr lang="ru-RU" sz="2000" b="1" dirty="0"/>
              <a:t>Разные виды гимнастик</a:t>
            </a:r>
          </a:p>
          <a:p>
            <a:pPr marL="301943" lvl="1" indent="0">
              <a:buNone/>
            </a:pPr>
            <a:r>
              <a:rPr lang="ru-RU" sz="2000" b="1" dirty="0"/>
              <a:t>Спортивные упражнения (катание на велосипеде, самокате)</a:t>
            </a:r>
          </a:p>
          <a:p>
            <a:pPr marL="301943" lvl="1" indent="0">
              <a:buNone/>
            </a:pPr>
            <a:r>
              <a:rPr lang="ru-RU" sz="2000" b="1" dirty="0"/>
              <a:t>Досуги</a:t>
            </a:r>
          </a:p>
          <a:p>
            <a:pPr marL="301943" lvl="1" indent="0">
              <a:buNone/>
            </a:pPr>
            <a:r>
              <a:rPr lang="ru-RU" sz="2000" b="1" dirty="0"/>
              <a:t>Походы </a:t>
            </a:r>
            <a:endParaRPr lang="ru-RU" sz="2000" b="1" dirty="0" smtClean="0"/>
          </a:p>
          <a:p>
            <a:pPr marL="301943" lvl="1" indent="0">
              <a:buNone/>
            </a:pPr>
            <a:endParaRPr lang="ru-RU" sz="2000" b="1" dirty="0"/>
          </a:p>
          <a:p>
            <a:pPr marL="301943" lvl="1" indent="0">
              <a:buNone/>
            </a:pPr>
            <a:endParaRPr lang="ru-RU" sz="2000" b="1" dirty="0" smtClean="0"/>
          </a:p>
          <a:p>
            <a:pPr lvl="0"/>
            <a:r>
              <a:rPr lang="ru-RU" sz="2200" b="1" dirty="0">
                <a:solidFill>
                  <a:srgbClr val="C00000"/>
                </a:solidFill>
              </a:rPr>
              <a:t>Самостоятельная деятельность </a:t>
            </a:r>
            <a:r>
              <a:rPr lang="ru-RU" sz="2200" b="1" dirty="0" smtClean="0">
                <a:solidFill>
                  <a:srgbClr val="C00000"/>
                </a:solidFill>
              </a:rPr>
              <a:t>детей</a:t>
            </a:r>
          </a:p>
          <a:p>
            <a:pPr marL="301943" lvl="1" indent="0">
              <a:buNone/>
            </a:pPr>
            <a:r>
              <a:rPr lang="ru-RU" sz="2000" b="1" dirty="0" smtClean="0"/>
              <a:t>Разнообразная </a:t>
            </a:r>
            <a:r>
              <a:rPr lang="ru-RU" sz="2000" b="1" dirty="0"/>
              <a:t>двигательная деятельность (самостоятельные подвижные игры, игры на свежем воздухе, игры с элементами спорта, спортивные упражнения)</a:t>
            </a:r>
          </a:p>
          <a:p>
            <a:pPr marL="301943" lvl="1" indent="0">
              <a:buNone/>
            </a:pPr>
            <a:endParaRPr lang="ru-RU" sz="2000" b="1" dirty="0"/>
          </a:p>
          <a:p>
            <a:pPr marL="301943" lvl="1" indent="0">
              <a:buNone/>
            </a:pPr>
            <a:endParaRPr lang="ru-RU" dirty="0" smtClean="0"/>
          </a:p>
          <a:p>
            <a:pPr marL="301943" lvl="1" indent="0">
              <a:buNone/>
            </a:pPr>
            <a:endParaRPr lang="ru-RU" dirty="0"/>
          </a:p>
          <a:p>
            <a:pPr marL="301943" lvl="1" indent="0">
              <a:buNone/>
            </a:pPr>
            <a:endParaRPr lang="ru-RU" dirty="0" smtClean="0"/>
          </a:p>
          <a:p>
            <a:pPr marL="301943" lvl="1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711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79512" y="332656"/>
            <a:ext cx="8713787" cy="6192688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Интеграция с другими образовательными областями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«ПОЗНАНИЕ»</a:t>
            </a:r>
          </a:p>
          <a:p>
            <a:pPr marL="0" indent="0">
              <a:buNone/>
            </a:pPr>
            <a:r>
              <a:rPr lang="ru-RU" sz="1600" b="1" dirty="0" smtClean="0"/>
              <a:t>формирование </a:t>
            </a:r>
            <a:r>
              <a:rPr lang="ru-RU" sz="1600" b="1" dirty="0"/>
              <a:t>у  детей интереса к физическому совершенствованию </a:t>
            </a:r>
          </a:p>
          <a:p>
            <a:pPr marL="0" indent="0">
              <a:buNone/>
            </a:pPr>
            <a:r>
              <a:rPr lang="ru-RU" sz="1600" b="1" dirty="0"/>
              <a:t>- активация мышления детей через самостоятельный выбор игры, оборудования, перерасчет мячей и т.д.</a:t>
            </a:r>
          </a:p>
          <a:p>
            <a:pPr marL="0" indent="0">
              <a:buNone/>
            </a:pPr>
            <a:r>
              <a:rPr lang="ru-RU" sz="1600" b="1" dirty="0"/>
              <a:t>- упражнения на ориентировку в пространстве, </a:t>
            </a:r>
          </a:p>
          <a:p>
            <a:pPr marL="0" indent="0">
              <a:buNone/>
            </a:pPr>
            <a:r>
              <a:rPr lang="ru-RU" sz="1600" b="1" dirty="0"/>
              <a:t>- подвижные игры и упражнения, закрепляющие знания об окружающем (имитация поведения животных и т.д.)</a:t>
            </a:r>
          </a:p>
          <a:p>
            <a:pPr marL="0" indent="0">
              <a:buNone/>
            </a:pPr>
            <a:r>
              <a:rPr lang="ru-RU" sz="1600" b="1" dirty="0"/>
              <a:t>- построение конструкций для подвижных игр и упражнений 9из мягких модулей, спортивного оборудования)</a:t>
            </a:r>
          </a:p>
          <a:p>
            <a:pPr marL="0" indent="0">
              <a:buNone/>
            </a:pPr>
            <a:r>
              <a:rPr lang="ru-RU" sz="1600" b="1" dirty="0"/>
              <a:t>- просмотр и обсуждение познавательных книг, фильмов о спорте, спортсменах, </a:t>
            </a:r>
            <a:r>
              <a:rPr lang="ru-RU" sz="1600" b="1" dirty="0" err="1"/>
              <a:t>зож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«СОЦИАЛИЗАЦИЯ»</a:t>
            </a:r>
          </a:p>
          <a:p>
            <a:pPr marL="0" indent="0">
              <a:buNone/>
            </a:pPr>
            <a:r>
              <a:rPr lang="ru-RU" sz="1600" b="1" dirty="0" smtClean="0"/>
              <a:t>Формирование </a:t>
            </a:r>
            <a:r>
              <a:rPr lang="ru-RU" sz="1600" b="1" dirty="0"/>
              <a:t>соответствующих форм поведения, на основании собственного опыта, вырабатывающиеся у ребенка как адекватные для конкретных условий </a:t>
            </a:r>
          </a:p>
          <a:p>
            <a:pPr marL="0" indent="0">
              <a:buNone/>
            </a:pPr>
            <a:r>
              <a:rPr lang="ru-RU" sz="1600" b="1" dirty="0"/>
              <a:t>- создание на физкультурных занятиях педагогических ситуаций и ситуаций морального выбора, развитие нравственных качеств</a:t>
            </a:r>
          </a:p>
          <a:p>
            <a:pPr marL="0" indent="0">
              <a:buNone/>
            </a:pPr>
            <a:r>
              <a:rPr lang="ru-RU" sz="1600" b="1" dirty="0"/>
              <a:t>- побуждение детей к самооценке и оценке действий и поведения сверстников</a:t>
            </a:r>
          </a:p>
          <a:p>
            <a:pPr marL="0" indent="0">
              <a:buNone/>
            </a:pPr>
            <a:r>
              <a:rPr lang="ru-RU" sz="1600" b="1" dirty="0"/>
              <a:t>- проведение подвижных игр</a:t>
            </a:r>
          </a:p>
          <a:p>
            <a:pPr marL="0" indent="0">
              <a:buNone/>
            </a:pPr>
            <a:r>
              <a:rPr lang="ru-RU" sz="1600" b="1" dirty="0"/>
              <a:t>- игр-соревнований</a:t>
            </a:r>
          </a:p>
          <a:p>
            <a:pPr marL="0" indent="0">
              <a:buNone/>
            </a:pPr>
            <a:r>
              <a:rPr lang="ru-RU" sz="1600" b="1" dirty="0"/>
              <a:t>- проведение соревнований в д/с</a:t>
            </a:r>
          </a:p>
          <a:p>
            <a:pPr marL="0" indent="0">
              <a:buNone/>
            </a:pPr>
            <a:r>
              <a:rPr lang="ru-RU" sz="1600" b="1" dirty="0"/>
              <a:t>- участие в районных соревнований</a:t>
            </a:r>
          </a:p>
          <a:p>
            <a:pPr marL="0" lvl="0" indent="0">
              <a:buNone/>
            </a:pPr>
            <a:r>
              <a:rPr lang="ru-RU" sz="1600" b="1" dirty="0"/>
              <a:t>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716210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251520" y="27732"/>
            <a:ext cx="8785225" cy="666750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«БЕЗОПАСНОСТЬ»</a:t>
            </a:r>
          </a:p>
          <a:p>
            <a:pPr marL="0" indent="0">
              <a:buNone/>
            </a:pPr>
            <a:r>
              <a:rPr lang="ru-RU" sz="1800" b="1" dirty="0" smtClean="0"/>
              <a:t>Формирование </a:t>
            </a:r>
            <a:r>
              <a:rPr lang="ru-RU" sz="1800" b="1" dirty="0"/>
              <a:t>навыков безопасного поведения в подвижных играх и играх с элементами спорта, при </a:t>
            </a:r>
            <a:r>
              <a:rPr lang="ru-RU" sz="1800" b="1" dirty="0" smtClean="0"/>
              <a:t>выполнении </a:t>
            </a:r>
            <a:r>
              <a:rPr lang="ru-RU" sz="1800" b="1" dirty="0"/>
              <a:t>основных движений, при пользовании  спортивным инвентарем</a:t>
            </a:r>
          </a:p>
          <a:p>
            <a:pPr marL="0" indent="0">
              <a:buNone/>
            </a:pPr>
            <a:r>
              <a:rPr lang="ru-RU" sz="1800" b="1" dirty="0"/>
              <a:t>- проведение инструктажа на тему «обеспечение безопасности при использовании спортивного оборудования», «правила поведения в спорт. зале» и т.д.</a:t>
            </a:r>
          </a:p>
          <a:p>
            <a:pPr marL="0" indent="0">
              <a:buNone/>
            </a:pPr>
            <a:r>
              <a:rPr lang="ru-RU" sz="1800" b="1" dirty="0"/>
              <a:t>- тематические досуги по правилам:  дорожного движения, поведения в </a:t>
            </a:r>
            <a:r>
              <a:rPr lang="ru-RU" sz="1800" b="1" dirty="0" smtClean="0"/>
              <a:t>природе </a:t>
            </a:r>
            <a:r>
              <a:rPr lang="ru-RU" sz="1800" b="1" dirty="0" err="1" smtClean="0"/>
              <a:t>т.д</a:t>
            </a:r>
            <a:endParaRPr lang="ru-RU" sz="1800" b="1" dirty="0"/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«КОММУНИКАЦИЯ»</a:t>
            </a: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b="1" dirty="0"/>
              <a:t>Развитие свободного общения со взрослыми и детьми на тему «физическая культура и спорт»</a:t>
            </a:r>
          </a:p>
          <a:p>
            <a:pPr marL="0" indent="0">
              <a:buNone/>
            </a:pPr>
            <a:r>
              <a:rPr lang="ru-RU" sz="1800" b="1" dirty="0"/>
              <a:t>- проговаривание действий и название упражнений</a:t>
            </a:r>
          </a:p>
          <a:p>
            <a:pPr marL="0" indent="0">
              <a:buNone/>
            </a:pPr>
            <a:r>
              <a:rPr lang="ru-RU" sz="1800" b="1" dirty="0"/>
              <a:t>- поощрение речевой активности детей в процессе двигательной деятельности</a:t>
            </a:r>
          </a:p>
          <a:p>
            <a:pPr marL="0" indent="0">
              <a:buNone/>
            </a:pPr>
            <a:r>
              <a:rPr lang="ru-RU" sz="1800" b="1" dirty="0"/>
              <a:t>- осуждение пользы закаливания и занятий физическими упражнениями</a:t>
            </a:r>
          </a:p>
          <a:p>
            <a:pPr marL="0" indent="0">
              <a:buNone/>
            </a:pPr>
            <a:r>
              <a:rPr lang="ru-RU" sz="1800" b="1" dirty="0"/>
              <a:t>- восприятие литературных произведений с последующим обсуждением</a:t>
            </a:r>
          </a:p>
          <a:p>
            <a:pPr marL="0" indent="0">
              <a:buNone/>
            </a:pPr>
            <a:r>
              <a:rPr lang="ru-RU" sz="1800" b="1" dirty="0"/>
              <a:t>- сочинение рассказов, например «Как я занимаюсь спортом»</a:t>
            </a:r>
          </a:p>
          <a:p>
            <a:pPr marL="0" indent="0">
              <a:buNone/>
            </a:pPr>
            <a:r>
              <a:rPr lang="ru-RU" sz="1800" b="1" dirty="0"/>
              <a:t>- сочинение загадок (про спортивный инвентарь, виды спорта)</a:t>
            </a:r>
          </a:p>
          <a:p>
            <a:pPr marL="0" indent="0">
              <a:buNone/>
            </a:pPr>
            <a:r>
              <a:rPr lang="ru-RU" sz="1800" b="1" dirty="0"/>
              <a:t>- подвижные (народные) игры </a:t>
            </a:r>
          </a:p>
          <a:p>
            <a:pPr marL="0" indent="0">
              <a:buNone/>
            </a:pPr>
            <a:r>
              <a:rPr lang="ru-RU" sz="1800" b="1" dirty="0"/>
              <a:t>- игр-соревнований</a:t>
            </a:r>
          </a:p>
          <a:p>
            <a:pPr marL="0" indent="0">
              <a:buNone/>
            </a:pPr>
            <a:r>
              <a:rPr lang="ru-RU" sz="1800" b="1" dirty="0"/>
              <a:t>- проведение соревнований в д/с</a:t>
            </a:r>
          </a:p>
          <a:p>
            <a:pPr marL="0" indent="0">
              <a:buNone/>
            </a:pPr>
            <a:r>
              <a:rPr lang="ru-RU" sz="1800" b="1" dirty="0"/>
              <a:t>- участие в районных соревнований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5227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художественное творчествоОбъект 1"/>
          <p:cNvSpPr>
            <a:spLocks noGrp="1"/>
          </p:cNvSpPr>
          <p:nvPr>
            <p:ph idx="4294967295"/>
          </p:nvPr>
        </p:nvSpPr>
        <p:spPr>
          <a:xfrm>
            <a:off x="251520" y="908720"/>
            <a:ext cx="8713787" cy="5832475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«ХУДОЖЕСТВЕННОЕ ТВОРЧЕСТВО»</a:t>
            </a:r>
          </a:p>
          <a:p>
            <a:pPr marL="0" indent="0">
              <a:buNone/>
            </a:pPr>
            <a:r>
              <a:rPr lang="ru-RU" sz="1800" b="1" dirty="0" smtClean="0"/>
              <a:t>Использование </a:t>
            </a:r>
            <a:r>
              <a:rPr lang="ru-RU" sz="1800" b="1" dirty="0"/>
              <a:t>средств продуктивных видов деятельности для обогащения и закрепления содержания в области «физическая культура»</a:t>
            </a:r>
          </a:p>
          <a:p>
            <a:pPr marL="0" indent="0">
              <a:buNone/>
            </a:pPr>
            <a:r>
              <a:rPr lang="ru-RU" sz="1800" b="1" dirty="0"/>
              <a:t>- привлечение внимания дошкольников к эстетической стороне внешнего вида</a:t>
            </a:r>
          </a:p>
          <a:p>
            <a:pPr marL="0" indent="0">
              <a:buNone/>
            </a:pPr>
            <a:r>
              <a:rPr lang="ru-RU" sz="1800" b="1" dirty="0"/>
              <a:t>- оформление спортивного зала к праздникам</a:t>
            </a:r>
          </a:p>
          <a:p>
            <a:pPr marL="0" indent="0">
              <a:buNone/>
            </a:pPr>
            <a:r>
              <a:rPr lang="ru-RU" sz="1800" b="1" dirty="0"/>
              <a:t>- использование на занятиях физкультурой изготовленных детьми элементарных физкультурных пособий (флажки, султанчики, мишени и т.д.)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«ТРУД»</a:t>
            </a: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b="1" dirty="0" smtClean="0"/>
              <a:t>- </a:t>
            </a:r>
            <a:r>
              <a:rPr lang="ru-RU" sz="1800" b="1" dirty="0"/>
              <a:t>участие детей в расстановке и уборке физкультурного инвентаря и оборудования</a:t>
            </a:r>
          </a:p>
          <a:p>
            <a:pPr marL="0" indent="0">
              <a:buNone/>
            </a:pPr>
            <a:r>
              <a:rPr lang="ru-RU" sz="1800" b="1" dirty="0"/>
              <a:t>- самообслуживание </a:t>
            </a:r>
          </a:p>
          <a:p>
            <a:pPr marL="0" lvl="0" indent="0">
              <a:buNone/>
            </a:pPr>
            <a:r>
              <a:rPr lang="ru-RU" sz="1800" b="1" dirty="0"/>
              <a:t>«Чтение художественной литературы»</a:t>
            </a:r>
          </a:p>
          <a:p>
            <a:pPr marL="0" indent="0">
              <a:buNone/>
            </a:pPr>
            <a:r>
              <a:rPr lang="ru-RU" sz="1800" b="1" dirty="0"/>
              <a:t>Использование  художественных произведений для обогащения содержания области «физическая культура»</a:t>
            </a:r>
          </a:p>
          <a:p>
            <a:pPr marL="0" indent="0">
              <a:buNone/>
            </a:pPr>
            <a:r>
              <a:rPr lang="ru-RU" sz="1800" b="1" dirty="0"/>
              <a:t>- игры и упражнения под тексты стихотворений, </a:t>
            </a:r>
            <a:r>
              <a:rPr lang="ru-RU" sz="1800" b="1" dirty="0" err="1"/>
              <a:t>потешек</a:t>
            </a:r>
            <a:r>
              <a:rPr lang="ru-RU" sz="1800" b="1" dirty="0"/>
              <a:t>, считалок</a:t>
            </a:r>
          </a:p>
          <a:p>
            <a:pPr marL="0" indent="0">
              <a:buNone/>
            </a:pPr>
            <a:r>
              <a:rPr lang="ru-RU" sz="1800" b="1" dirty="0"/>
              <a:t>- сюжетные физкультурные занятия на темы прочитанных сказок, </a:t>
            </a:r>
            <a:r>
              <a:rPr lang="ru-RU" sz="1800" b="1" dirty="0" err="1"/>
              <a:t>потешек</a:t>
            </a: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- восприятие литературных произведений с последующим обсуждением на тему «физическая культура и спорт»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80548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30213" y="1196975"/>
            <a:ext cx="8713787" cy="5434013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Вовлечение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родителей в образовательный процесс ДОУ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- индивидуальные и групповые консультации</a:t>
            </a:r>
          </a:p>
          <a:p>
            <a:pPr marL="0" indent="0">
              <a:buNone/>
            </a:pPr>
            <a:r>
              <a:rPr lang="ru-RU" b="1" dirty="0"/>
              <a:t>- родительские собрания</a:t>
            </a:r>
          </a:p>
          <a:p>
            <a:pPr marL="0" indent="0">
              <a:buNone/>
            </a:pPr>
            <a:r>
              <a:rPr lang="ru-RU" b="1" dirty="0"/>
              <a:t>- «День открытых дверей»</a:t>
            </a:r>
          </a:p>
          <a:p>
            <a:pPr marL="0" indent="0">
              <a:buNone/>
            </a:pPr>
            <a:r>
              <a:rPr lang="ru-RU" b="1" dirty="0"/>
              <a:t>- оформление информационных стендов</a:t>
            </a:r>
          </a:p>
          <a:p>
            <a:pPr marL="0" indent="0">
              <a:buNone/>
            </a:pPr>
            <a:r>
              <a:rPr lang="ru-RU" b="1" dirty="0"/>
              <a:t>- организация фотовыставок и детского творчества </a:t>
            </a:r>
          </a:p>
          <a:p>
            <a:pPr marL="0" lvl="0" indent="0">
              <a:buNone/>
            </a:pP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Образование родителей через проведение мастер - классов, лекций</a:t>
            </a:r>
            <a:r>
              <a:rPr lang="ru-RU" b="1" dirty="0"/>
              <a:t>, </a:t>
            </a:r>
          </a:p>
          <a:p>
            <a:pPr marL="0" indent="0">
              <a:buNone/>
            </a:pPr>
            <a:r>
              <a:rPr lang="ru-RU" b="1" dirty="0"/>
              <a:t>- привлечение родителей к организации спортивных соревнований</a:t>
            </a:r>
          </a:p>
          <a:p>
            <a:pPr marL="0" indent="0">
              <a:buNone/>
            </a:pPr>
            <a:r>
              <a:rPr lang="ru-RU" b="1" dirty="0"/>
              <a:t>- проведение совместных досугов, занятий, прогулок, походов</a:t>
            </a:r>
          </a:p>
          <a:p>
            <a:pPr marL="0" indent="0">
              <a:buNone/>
            </a:pPr>
            <a:r>
              <a:rPr lang="ru-RU" b="1" dirty="0"/>
              <a:t>- маршрутов выходного дня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8229600" cy="714597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Совместная деятельность с семьей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2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Работа с детьми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23528" y="4869160"/>
            <a:ext cx="3822192" cy="5760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Проведение подвижных игр на улице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3740233" cy="2952328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860032" y="5661248"/>
            <a:ext cx="3672408" cy="5299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Проведение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туристического слета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P10101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672408" cy="30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7833" y="3861048"/>
            <a:ext cx="3601392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Проведение досуга </a:t>
            </a:r>
          </a:p>
          <a:p>
            <a:pPr algn="l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совместно с родителями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98489" y="6093296"/>
            <a:ext cx="3672408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Проведение спортивного праздника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61047"/>
            <a:ext cx="3672408" cy="2860823"/>
          </a:xfrm>
          <a:prstGeom prst="rect">
            <a:avLst/>
          </a:prstGeom>
        </p:spPr>
      </p:pic>
      <p:pic>
        <p:nvPicPr>
          <p:cNvPr id="8" name="Picture 2" descr="C:\Users\1\Pictures\фото работа\IMG_1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836712"/>
            <a:ext cx="36004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G_1254_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56680"/>
            <a:ext cx="3774174" cy="300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60232" y="3869283"/>
            <a:ext cx="2483768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Спортивные развлечения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на улице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на основе подвижных игр</a:t>
            </a:r>
          </a:p>
        </p:txBody>
      </p:sp>
    </p:spTree>
    <p:extLst>
      <p:ext uri="{BB962C8B-B14F-4D97-AF65-F5344CB8AC3E}">
        <p14:creationId xmlns:p14="http://schemas.microsoft.com/office/powerpoint/2010/main" val="814324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/>
              <a:t>Работа с родителями</a:t>
            </a:r>
            <a:endParaRPr lang="ru-RU" sz="24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501008"/>
            <a:ext cx="3600400" cy="7837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algn="l"/>
            <a:r>
              <a:rPr lang="ru-RU" sz="6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Советы родителям по </a:t>
            </a:r>
          </a:p>
          <a:p>
            <a:pPr algn="l"/>
            <a:r>
              <a:rPr lang="ru-RU" sz="6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организации досуга с </a:t>
            </a:r>
          </a:p>
          <a:p>
            <a:pPr algn="l"/>
            <a:r>
              <a:rPr lang="ru-RU" sz="6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детьми на прогулке летом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76256" y="2492896"/>
            <a:ext cx="1800200" cy="115212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ru-RU" sz="1600" dirty="0" smtClean="0">
              <a:solidFill>
                <a:srgbClr val="00CCFF"/>
              </a:solidFill>
              <a:latin typeface="Book Antiqua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Изготовление 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пособий для игры с ветром,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песком, водой</a:t>
            </a:r>
          </a:p>
          <a:p>
            <a:endParaRPr lang="ru-RU" sz="1600" dirty="0"/>
          </a:p>
        </p:txBody>
      </p:sp>
      <p:pic>
        <p:nvPicPr>
          <p:cNvPr id="10" name="Picture 5" descr="P101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59621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P101002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1010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338437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67744" y="5617546"/>
            <a:ext cx="338437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Профилактика травматизма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летом (укусы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насекомых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Игры с песком</a:t>
            </a:r>
          </a:p>
        </p:txBody>
      </p:sp>
    </p:spTree>
    <p:extLst>
      <p:ext uri="{BB962C8B-B14F-4D97-AF65-F5344CB8AC3E}">
        <p14:creationId xmlns:p14="http://schemas.microsoft.com/office/powerpoint/2010/main" val="171267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267744" y="5589240"/>
            <a:ext cx="432048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Проведение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мастер-класса для родителей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8" name="Picture 6" descr="P101011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32048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9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AppData\Local\Microsoft\Windows\Temporary Internet Files\Content.IE5\33EC31ND\MC900432589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403244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Основная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летней оздоровитель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ной компании: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максимальное использование условий лета для укрепления здоровья детей.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96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7" cy="4713387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Autofit/>
          </a:bodyPr>
          <a:lstStyle/>
          <a:p>
            <a:pPr algn="r"/>
            <a:r>
              <a:rPr lang="ru-RU" sz="6600" b="1" i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6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5" cy="5112568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just">
              <a:buFont typeface="Wingdings" pitchFamily="2" charset="2"/>
              <a:buChar char="q"/>
            </a:pPr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just">
              <a:buFont typeface="Wingdings" pitchFamily="2" charset="2"/>
              <a:buChar char="q"/>
            </a:pP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Конвенция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о правах ребенка (одобрена Генеральной Ассамблеей ООН 20.11.89);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Конституция РФ от 12.12.93 (ст. 38, 41, 42, 43);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Федеральный закон от 24.07.98 № 124-ФЗ "Об основных гарантиях прав ребенка в Российской Федерации";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Закон Российской Федерации "Об образовании» N 3266-1 от 10 июля 1992 года  с изменениями.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Постановление Правительства Российской Федерации от 12 сентября 2008 г. N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677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г. Москва "Об утверждении Типового положения о дошкольном образовательном учреждении"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(с изм. И доп.)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Приказ Министерства образования и науки Российской Федерации (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Минобрнауки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России) от 23 ноября 2009 г. N 655 "Об утверждении и введении в действие федеральных государственных требований к структуре основной общеобразовательной программы дошкольного образования"  (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Вступил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в силу: 16 марта 2010 г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.)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</a:rPr>
              <a:t>Список нормативных документов регламентирующих деятельность ДОУ летом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3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Концепция содержания непрерывного образования (дошкольное и начальное звено) (Утверждена ФКС по общему образованию МО РФ 17.06.2003)</a:t>
            </a:r>
          </a:p>
          <a:p>
            <a:pPr marL="263525" indent="-263525" algn="just"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Концепция  Федеральной целевой программы развития образования на 2011-2015 годы (утверждена распоряжением Правительства Российской Федерации от 07 февраля  2011 г. № 163-р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263525" indent="-263525" algn="just"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Концепция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долгосрочного социально-экономического развития Российской Федерации на период до 2020 года (Утверждена распоряжением Правительства Российской Федерации от 17 ноября 2008 г. № 1662-р)</a:t>
            </a:r>
          </a:p>
          <a:p>
            <a:pPr marL="263525" lvl="0" indent="-263525"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Нормативы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СанПиН 2.4.1.2660-10 "Санитарно-эпидемиологические требования к устройству, содержанию и организации режима работы в дошкольных организациях» » и изменения к ним СанПиН 2.4.1.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2791-10</a:t>
            </a:r>
          </a:p>
          <a:p>
            <a:pPr marL="263525" lvl="0" indent="-263525"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Организация летней оздоровительной работы с детьми в дошкольных учреждениях. Методические рекомендации. Министерство здравоохранения СССР 20.06.86 №11-22/6-29</a:t>
            </a:r>
          </a:p>
          <a:p>
            <a:pPr marL="263525" lvl="0" indent="-263525"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Инструктивно-методическое письмо. «Об организации воспитательной работы с детьми на прогулке» № 295-М 17.07.1980</a:t>
            </a:r>
          </a:p>
          <a:p>
            <a:pPr marL="263525" lvl="0" indent="-263525"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Локальные акты ДОУ</a:t>
            </a:r>
          </a:p>
          <a:p>
            <a:pPr lvl="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82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1" y="1844824"/>
            <a:ext cx="8496944" cy="428133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Направлено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 достижение целей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формирования у детей интереса и ценностного отношения к занятиям физической культурой, гармоничное физическое развитие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через решение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следующих специфических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физических качеств</a:t>
            </a:r>
          </a:p>
          <a:p>
            <a:pPr algn="just">
              <a:buFont typeface="Wingdings" pitchFamily="2" charset="2"/>
              <a:buChar char="q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Накопление и обогащение двигательного опыта детей</a:t>
            </a:r>
          </a:p>
          <a:p>
            <a:pPr algn="just">
              <a:buFont typeface="Wingdings" pitchFamily="2" charset="2"/>
              <a:buChar char="q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у воспитанников потребности в двигательной активности и физическом совершенствовании </a:t>
            </a:r>
            <a:endParaRPr lang="ru-RU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i="1" dirty="0" smtClean="0"/>
              <a:t>Содержание образовательной области </a:t>
            </a:r>
            <a:br>
              <a:rPr lang="ru-RU" sz="2800" b="1" i="1" dirty="0" smtClean="0"/>
            </a:br>
            <a:r>
              <a:rPr lang="ru-RU" sz="2800" b="1" i="1" dirty="0" smtClean="0"/>
              <a:t>«Физическая культура»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48764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904656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100" b="1" u="sng" dirty="0" smtClean="0">
                <a:solidFill>
                  <a:schemeClr val="bg1"/>
                </a:solidFill>
              </a:rPr>
              <a:t/>
            </a:r>
            <a:br>
              <a:rPr lang="ru-RU" sz="3100" b="1" u="sng" dirty="0" smtClean="0">
                <a:solidFill>
                  <a:schemeClr val="bg1"/>
                </a:solidFill>
              </a:rPr>
            </a:br>
            <a:r>
              <a:rPr lang="ru-RU" sz="3100" b="1" i="1" dirty="0" smtClean="0">
                <a:solidFill>
                  <a:schemeClr val="bg1"/>
                </a:solidFill>
              </a:rPr>
              <a:t>Образовательный </a:t>
            </a:r>
            <a:r>
              <a:rPr lang="ru-RU" sz="3100" b="1" i="1" dirty="0">
                <a:solidFill>
                  <a:schemeClr val="bg1"/>
                </a:solidFill>
              </a:rPr>
              <a:t>процесс  </a:t>
            </a: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детском саду предусматривает решение 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программных образовательных </a:t>
            </a: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задач в рамках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непосредственно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образовательной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            деятельности,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- образовательной деятельности осуществляемой в ходе режимных моментов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- самостоятельной деятельности детей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- взаимодействие с семьями детей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включает 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в себя:</a:t>
            </a:r>
            <a:br>
              <a:rPr lang="ru-RU" sz="31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i="1" dirty="0">
                <a:solidFill>
                  <a:schemeClr val="tx2">
                    <a:lumMod val="75000"/>
                  </a:schemeClr>
                </a:solidFill>
              </a:rPr>
              <a:t>совместную взросло-детскую (партнерскую) деятельность; 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i="1" dirty="0">
                <a:solidFill>
                  <a:schemeClr val="tx2">
                    <a:lumMod val="75000"/>
                  </a:schemeClr>
                </a:solidFill>
              </a:rPr>
              <a:t>свободную самостоятельную деятельность детей.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1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8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1845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800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основываться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адекватных возрасту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формах работы с детьми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выбор форм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работы осуществляется педагогом самостоятельно и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зависит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от контингента воспитанников, оснащенности дошкольного учреждения, культурных и региональных особенностей, специфики дошкольного учреждения, от опыта и творческого подхода педагога.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Построение образовательного процесса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48807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59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Для достижения оздоровительно-воспитательного эффекта в летний период режим дня всех дошкольников должен предусматривать максимальное пребывание детей на воздухе.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Особое внимание следует уделять обеспечению достаточной </a:t>
            </a:r>
            <a:r>
              <a:rPr lang="ru-RU" sz="1800" b="1" i="1" dirty="0" smtClean="0">
                <a:solidFill>
                  <a:srgbClr val="D210B6"/>
                </a:solidFill>
              </a:rPr>
              <a:t>двигательной активности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детей в течение дня. </a:t>
            </a:r>
          </a:p>
          <a:p>
            <a:pPr marL="0" indent="0">
              <a:buNone/>
            </a:pPr>
            <a:r>
              <a:rPr lang="ru-RU" sz="1800" b="1" i="1" u="sng" dirty="0" smtClean="0">
                <a:solidFill>
                  <a:schemeClr val="tx2">
                    <a:lumMod val="75000"/>
                  </a:schemeClr>
                </a:solidFill>
              </a:rPr>
              <a:t>Эффективность </a:t>
            </a:r>
            <a:r>
              <a:rPr lang="ru-RU" sz="1800" b="1" i="1" u="sng" dirty="0" smtClean="0">
                <a:solidFill>
                  <a:schemeClr val="bg2">
                    <a:lumMod val="25000"/>
                  </a:schemeClr>
                </a:solidFill>
              </a:rPr>
              <a:t>двигательного режима </a:t>
            </a:r>
            <a:r>
              <a:rPr lang="ru-RU" sz="1800" b="1" i="1" u="sng" dirty="0" smtClean="0">
                <a:solidFill>
                  <a:schemeClr val="tx2">
                    <a:lumMod val="75000"/>
                  </a:schemeClr>
                </a:solidFill>
              </a:rPr>
              <a:t>зависит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от времени, объема и интенсивности двигательной деятельности детей. В режиме дня должны использоваться физические нагрузки различной интенсивности: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большой интенсивности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   должны занимать всего 10%-15% всего времени двигательной 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редней интенсивности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    проводятся в основном все физические упражнения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Необходимо следить за равномерным распределением ДА в первую и во вторую половину дня. В первой половине дня ДД детей более ограничена (из-за проведения занятий по программе), поэтому нужно шире использовать организованные формы ДД – подвижные игры, элементы спортивных игр, пешие прогулки. Интенсивность физических нагрузок можно повысить путём включения большего числа беговых упражнений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</a:rPr>
              <a:t>Специфика работы летом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0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1397000"/>
            <a:ext cx="6096000" cy="40640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640960" cy="5616624"/>
          </a:xfrm>
          <a:prstGeom prst="rect">
            <a:avLst/>
          </a:prstGeom>
        </p:spPr>
        <p:txBody>
          <a:bodyPr/>
          <a:lstStyle/>
          <a:p>
            <a:pPr lvl="1"/>
            <a:r>
              <a:rPr lang="ru-RU" b="1" i="1" dirty="0" smtClean="0">
                <a:solidFill>
                  <a:srgbClr val="F9B1EF"/>
                </a:solidFill>
              </a:rPr>
              <a:t>Утренняя гимнастика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проводится как и все виды физических упражнений на свежем воздухе) должна включать помимо ОРУ бег разной интенсивности в течении трех минут.</a:t>
            </a:r>
          </a:p>
          <a:p>
            <a:pPr lvl="1"/>
            <a:r>
              <a:rPr lang="ru-RU" b="1" i="1" dirty="0">
                <a:solidFill>
                  <a:srgbClr val="D210B6"/>
                </a:solidFill>
              </a:rPr>
              <a:t>Ф</a:t>
            </a:r>
            <a:r>
              <a:rPr lang="ru-RU" b="1" i="1" dirty="0" smtClean="0">
                <a:solidFill>
                  <a:srgbClr val="D210B6"/>
                </a:solidFill>
              </a:rPr>
              <a:t>изкультурные занятия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проводятся в первой половине дня до 11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часов. </a:t>
            </a:r>
          </a:p>
          <a:p>
            <a:pPr lvl="1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физкультурные занятия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необходимо включать до 50% беговых упражнений, упражнений для профилактики нарушений осанки и сводов стопы. Особое внимание обратить на совершенствование функций внешнего дыхания, для чего надо учить детей сочетать движение с вдохом и выдохом.</a:t>
            </a:r>
          </a:p>
          <a:p>
            <a:pPr lvl="1"/>
            <a:r>
              <a:rPr lang="ru-RU" b="1" i="1" dirty="0" smtClean="0">
                <a:solidFill>
                  <a:srgbClr val="D210B6"/>
                </a:solidFill>
              </a:rPr>
              <a:t>В утреннюю прогулку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дни, когда не проводятся физкультурные и музыкальные занятия, включаются подвижные игры большой интенсивности, игры-эстафеты, спортивные игры, игры-соревнования или бег в нарастающем темпе (дозировать в зависимости от возраста).</a:t>
            </a:r>
          </a:p>
          <a:p>
            <a:pPr lvl="1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Летние месяцы очень благоприятны для организации пеших прогулок , экскурсий, прогулок по маршруту (простейший туризм). </a:t>
            </a:r>
            <a:r>
              <a:rPr lang="ru-RU" b="1" i="1" u="sng" dirty="0" smtClean="0">
                <a:solidFill>
                  <a:schemeClr val="bg2">
                    <a:lumMod val="25000"/>
                  </a:schemeClr>
                </a:solidFill>
              </a:rPr>
              <a:t>Прогулки по маршруту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проводятся 1-2 раза в неделю. Продолжительность экскурсий или прогулок для детей старшего возраста не должна превышать 30-40 минут в один конец. Длина пути 6-7 летних детей 1,5 -2 км в один конец, для детей 4-5 лет не далее 1,5 км. А после каждых 10-15 минут пути следует устраивать отдых продолжительностью 5 минут. Для успешного проведения прогулок необходимо соблюдать требования к одежде и обуви (должна быть удобной) и соблюдать питьевой режим.</a:t>
            </a:r>
            <a:endParaRPr lang="ru-RU" b="1" dirty="0">
              <a:solidFill>
                <a:srgbClr val="D210B6"/>
              </a:solidFill>
            </a:endParaRPr>
          </a:p>
          <a:p>
            <a:pPr lvl="1"/>
            <a:r>
              <a:rPr lang="ru-RU" b="1" i="1" dirty="0">
                <a:solidFill>
                  <a:srgbClr val="D210B6"/>
                </a:solidFill>
              </a:rPr>
              <a:t>Самостоятельная двигательная деятельность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основном реализуется во вторую половину дня. Для обеспечения достаточной ДА детей следует более широко использовать оборудование спортивных площадок, пособия на участках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групп.</a:t>
            </a:r>
            <a:endParaRPr lang="ru-RU" dirty="0"/>
          </a:p>
          <a:p>
            <a:pPr lvl="1"/>
            <a:endParaRPr lang="ru-RU" dirty="0"/>
          </a:p>
          <a:p>
            <a:pPr lvl="1"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309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1350</Words>
  <Application>Microsoft Office PowerPoint</Application>
  <PresentationFormat>Экран (4:3)</PresentationFormat>
  <Paragraphs>161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Государственное дошкольное образовательное учреждение комбинированного вида  детский сад №103 Калининского района  города Санкт-Петербурга</vt:lpstr>
      <vt:lpstr>Основная цель летней оздоровительной компании: - максимальное использование условий лета для укрепления здоровья детей. </vt:lpstr>
      <vt:lpstr>Список нормативных документов регламентирующих деятельность ДОУ летом</vt:lpstr>
      <vt:lpstr>Презентация PowerPoint</vt:lpstr>
      <vt:lpstr>Содержание образовательной области  «Физическая культура»</vt:lpstr>
      <vt:lpstr> Образовательный процесс   в детском саду предусматривает решение программных образовательных задач в рамках  - непосредственно образовательной             деятельности, - образовательной деятельности осуществляемой в ходе режимных моментов - самостоятельной деятельности детей - взаимодействие с семьями детей включает в себя: совместную взросло-детскую (партнерскую) деятельность;  свободную самостоятельную деятельность детей. </vt:lpstr>
      <vt:lpstr>Построение образовательного процесса</vt:lpstr>
      <vt:lpstr>Специфика работы летом</vt:lpstr>
      <vt:lpstr>Презентация PowerPoint</vt:lpstr>
      <vt:lpstr>Содержание образовательной области «Физическая культура»</vt:lpstr>
      <vt:lpstr>Презентация PowerPoint</vt:lpstr>
      <vt:lpstr>Презентация PowerPoint</vt:lpstr>
      <vt:lpstr>Презентация PowerPoint</vt:lpstr>
      <vt:lpstr>Презентация PowerPoint</vt:lpstr>
      <vt:lpstr>Совместная деятельность с семьей</vt:lpstr>
      <vt:lpstr>Работа с детьми</vt:lpstr>
      <vt:lpstr>Презентация PowerPoint</vt:lpstr>
      <vt:lpstr>Работа с родителями</vt:lpstr>
      <vt:lpstr>Презентация PowerPoint</vt:lpstr>
      <vt:lpstr>Спасибо за внимание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дошкольное образовательное учреждение комбинированного вида  детский сад №103 Калининского района  города Санкт-Петербурга</dc:title>
  <dc:creator>шнуренко</dc:creator>
  <cp:lastModifiedBy>шнуренко</cp:lastModifiedBy>
  <cp:revision>63</cp:revision>
  <dcterms:created xsi:type="dcterms:W3CDTF">2011-04-18T11:51:25Z</dcterms:created>
  <dcterms:modified xsi:type="dcterms:W3CDTF">2011-10-20T19:02:11Z</dcterms:modified>
</cp:coreProperties>
</file>