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17ED"/>
    <a:srgbClr val="CA1C52"/>
    <a:srgbClr val="3441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980729"/>
            <a:ext cx="7488832" cy="3096343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  <a:t>Возрастные особенности </a:t>
            </a:r>
            <a:b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  <a:t>детей 4-5 лет</a:t>
            </a:r>
            <a:endParaRPr lang="ru-RU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409600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547664" y="476672"/>
            <a:ext cx="6912768" cy="46085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Возраст от четырех до пяти лет - период относительного затишья.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Ребенок в целом стал спокойнее, послушнее, покладистее.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Всё более сильной становится потребность в друзьях, резко возрастает интерес к окружающему миру.</a:t>
            </a:r>
            <a:endParaRPr lang="ru-RU" sz="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16824" cy="1152128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FF0000"/>
                </a:solidFill>
                <a:latin typeface="Comic Sans MS" pitchFamily="66" charset="0"/>
              </a:rPr>
              <a:t>В этом возрасте у вашего ребенка активно проявляются:</a:t>
            </a:r>
            <a:endParaRPr lang="ru-RU" sz="3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00201"/>
            <a:ext cx="7200800" cy="319695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Стремление к самостоятельности.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   Ребенку важно многое делать самому, он уже больше способен позаботиться о себе и меньше нуждается в опеке взрослых. Обратная сторона самостоятельности – заявление о своих правах, потребностях, попытки устанавливать свои правила в окружающем мире.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91681" y="549275"/>
            <a:ext cx="6840759" cy="388778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34411B"/>
                </a:solidFill>
                <a:latin typeface="Comic Sans MS" pitchFamily="66" charset="0"/>
              </a:rPr>
              <a:t>Этические представления.</a:t>
            </a:r>
          </a:p>
          <a:p>
            <a:pPr>
              <a:buNone/>
            </a:pPr>
            <a:r>
              <a:rPr lang="ru-RU" dirty="0" smtClean="0">
                <a:solidFill>
                  <a:srgbClr val="34411B"/>
                </a:solidFill>
                <a:latin typeface="Comic Sans MS" pitchFamily="66" charset="0"/>
              </a:rPr>
              <a:t>    Ребенок расширяет палитру осознаваемых эмоций, он начинает понимать чувства других людей, сопереживать. В этом возрасте начинают формироваться основные этические понятия, воспринимаемые ребенком не через то, что говорят ему взрослые, а исходя из того, как они поступают.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547664" y="620687"/>
            <a:ext cx="6753944" cy="4032449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3017ED"/>
                </a:solidFill>
                <a:latin typeface="Comic Sans MS" pitchFamily="66" charset="0"/>
              </a:rPr>
              <a:t>   Творческие способности.</a:t>
            </a:r>
          </a:p>
          <a:p>
            <a:pPr>
              <a:buNone/>
            </a:pPr>
            <a:r>
              <a:rPr lang="ru-RU" dirty="0" smtClean="0">
                <a:solidFill>
                  <a:srgbClr val="3017ED"/>
                </a:solidFill>
                <a:latin typeface="Comic Sans MS" pitchFamily="66" charset="0"/>
              </a:rPr>
              <a:t>   Развитие воображения входит в очень активную фазу. Ребенок живет в мире сказок, фантазий, он способен создавать целые миры на бумаге или в своей голове. В мечтах, разнообразных фантазиях ребенок получает возможность стать главным действующим лицом, добиться недостающего ему признания.</a:t>
            </a:r>
          </a:p>
          <a:p>
            <a:pPr>
              <a:buNone/>
            </a:pPr>
            <a:endParaRPr lang="ru-RU" dirty="0">
              <a:solidFill>
                <a:srgbClr val="3017ED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19672" y="692696"/>
            <a:ext cx="7056784" cy="374441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A1C52"/>
                </a:solidFill>
                <a:latin typeface="Comic Sans MS" pitchFamily="66" charset="0"/>
              </a:rPr>
              <a:t>Страхи как следствие развитого воображения.</a:t>
            </a:r>
          </a:p>
          <a:p>
            <a:pPr>
              <a:buNone/>
            </a:pPr>
            <a:r>
              <a:rPr lang="ru-RU" dirty="0" smtClean="0">
                <a:solidFill>
                  <a:srgbClr val="CA1C52"/>
                </a:solidFill>
                <a:latin typeface="Comic Sans MS" pitchFamily="66" charset="0"/>
              </a:rPr>
              <a:t>    Ребенок чувствует себя недостаточно защищенным перед большим миром. Он задействует своё магическое мышление для того, чтобы обрести ощущение безопасности. Но безудержность фантазий может порождать самые разнообразные страхи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332656"/>
            <a:ext cx="7560840" cy="41044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b="1" dirty="0" smtClean="0">
                <a:solidFill>
                  <a:srgbClr val="3017ED"/>
                </a:solidFill>
                <a:latin typeface="Comic Sans MS" pitchFamily="66" charset="0"/>
              </a:rPr>
              <a:t>Отношения со сверстниками</a:t>
            </a:r>
          </a:p>
          <a:p>
            <a:pPr>
              <a:buNone/>
            </a:pPr>
            <a:r>
              <a:rPr lang="ru-RU" sz="2200" dirty="0" smtClean="0">
                <a:solidFill>
                  <a:srgbClr val="3017ED"/>
                </a:solidFill>
                <a:latin typeface="Comic Sans MS" pitchFamily="66" charset="0"/>
              </a:rPr>
              <a:t>    У ребенка появляется большой интерес к ровесникам, и он от внутрисемейных отношений все больше переходит к более широким отношениям с миром. Совместная игра становится сложнее, у нее появляется разнообразное сюжетно-ролевое наполнение(игры в больницу, магазин, разыгрывание любимых сказок). Дети дружат, ссорятся, мирятся, обижаются, ревнуют, помогают друг другу. Общение со сверстниками занимает все большее место в жизни ребенка, все более выраженной становится потребность в признании и уважении со стороны ровесников</a:t>
            </a:r>
            <a:r>
              <a:rPr lang="ru-RU" sz="2250" dirty="0" smtClean="0">
                <a:latin typeface="Comic Sans MS" pitchFamily="66" charset="0"/>
              </a:rPr>
              <a:t>.</a:t>
            </a:r>
            <a:endParaRPr lang="ru-RU" sz="225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259632" y="476672"/>
            <a:ext cx="7344816" cy="424847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Активная любознательность,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которая заставляет детей постоянно задавать вопросы обо всем, что они видят. Они готовы все время говорить, обсуждать различные вопросы. Но у них еще недостаточно развита произвольность, то есть способность заниматься тем, что им неинтересно, и поэтому их познавательный интерес лучше всего утоляется в увлекательном разговоре или занимательной игре.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475656" y="476672"/>
            <a:ext cx="7128792" cy="604867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ru-RU" sz="4300" b="1" dirty="0" smtClean="0">
                <a:solidFill>
                  <a:srgbClr val="C00000"/>
                </a:solidFill>
                <a:latin typeface="Comic Sans MS" pitchFamily="66" charset="0"/>
              </a:rPr>
              <a:t>СПАСИБО ЗА ВНИМАНИЕ</a:t>
            </a: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Презентацию подготовила: </a:t>
            </a:r>
          </a:p>
          <a:p>
            <a:pPr algn="r">
              <a:buNone/>
            </a:pPr>
            <a:r>
              <a:rPr lang="ru-RU" sz="1800" b="1" dirty="0" err="1" smtClean="0">
                <a:solidFill>
                  <a:srgbClr val="C00000"/>
                </a:solidFill>
                <a:latin typeface="Comic Sans MS" pitchFamily="66" charset="0"/>
              </a:rPr>
              <a:t>Болдакова</a:t>
            </a: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 Ю.В.</a:t>
            </a: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ru-RU" sz="1700" b="1" dirty="0" smtClean="0">
                <a:solidFill>
                  <a:srgbClr val="C00000"/>
                </a:solidFill>
                <a:latin typeface="Comic Sans MS" pitchFamily="66" charset="0"/>
              </a:rPr>
              <a:t>По материалам: Ивлева И.А., </a:t>
            </a:r>
            <a:r>
              <a:rPr lang="ru-RU" sz="1700" b="1" dirty="0" err="1" smtClean="0">
                <a:solidFill>
                  <a:srgbClr val="C00000"/>
                </a:solidFill>
                <a:latin typeface="Comic Sans MS" pitchFamily="66" charset="0"/>
              </a:rPr>
              <a:t>Млодик</a:t>
            </a:r>
            <a:r>
              <a:rPr lang="ru-RU" sz="1700" b="1" dirty="0" smtClean="0">
                <a:solidFill>
                  <a:srgbClr val="C00000"/>
                </a:solidFill>
                <a:latin typeface="Comic Sans MS" pitchFamily="66" charset="0"/>
              </a:rPr>
              <a:t> И.Ю., </a:t>
            </a:r>
            <a:r>
              <a:rPr lang="ru-RU" sz="1700" b="1" dirty="0" err="1" smtClean="0">
                <a:solidFill>
                  <a:srgbClr val="C00000"/>
                </a:solidFill>
                <a:latin typeface="Comic Sans MS" pitchFamily="66" charset="0"/>
              </a:rPr>
              <a:t>Сафуонова</a:t>
            </a:r>
            <a:r>
              <a:rPr lang="ru-RU" sz="1700" b="1" dirty="0" smtClean="0">
                <a:solidFill>
                  <a:srgbClr val="C00000"/>
                </a:solidFill>
                <a:latin typeface="Comic Sans MS" pitchFamily="66" charset="0"/>
              </a:rPr>
              <a:t> О.В. Консультирование родителей в детском саду</a:t>
            </a:r>
            <a:endParaRPr lang="ru-RU" sz="1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402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Возрастные особенности  детей 4-5 лет</vt:lpstr>
      <vt:lpstr>Слайд 2</vt:lpstr>
      <vt:lpstr>В этом возрасте у вашего ребенка активно проявляются: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особенности  детей 4-5 лет</dc:title>
  <dc:creator>Julinika</dc:creator>
  <cp:lastModifiedBy>Julinika</cp:lastModifiedBy>
  <cp:revision>10</cp:revision>
  <dcterms:created xsi:type="dcterms:W3CDTF">2013-03-14T19:12:35Z</dcterms:created>
  <dcterms:modified xsi:type="dcterms:W3CDTF">2013-03-18T16:11:12Z</dcterms:modified>
</cp:coreProperties>
</file>