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</p:sldMasterIdLst>
  <p:notesMasterIdLst>
    <p:notesMasterId r:id="rId18"/>
  </p:notesMasterIdLst>
  <p:sldIdLst>
    <p:sldId id="256" r:id="rId6"/>
    <p:sldId id="258" r:id="rId7"/>
    <p:sldId id="259" r:id="rId8"/>
    <p:sldId id="270" r:id="rId9"/>
    <p:sldId id="272" r:id="rId10"/>
    <p:sldId id="271" r:id="rId11"/>
    <p:sldId id="277" r:id="rId12"/>
    <p:sldId id="274" r:id="rId13"/>
    <p:sldId id="260" r:id="rId14"/>
    <p:sldId id="273" r:id="rId15"/>
    <p:sldId id="262" r:id="rId16"/>
    <p:sldId id="265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rbel" pitchFamily="32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53437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E524CC-558F-4194-9575-DBF4C62592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99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7CE9DD-4AB8-4576-91E9-662D39DCE9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03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43D144-E248-4A32-9FAB-90FB6A4E38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3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8DEB8C-B7BF-4FD6-877C-F546C4DE9E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89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02A984-34D6-43BE-B32D-7391ED2120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46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B74016-6C63-45D3-A3D4-47A81C2300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6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2BC843-AA79-462C-A58F-F82FE57F03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72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5F418A-AF98-4C72-AD91-B08E010956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14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6B9034-9C64-4666-993F-43CEA8A02F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038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D28372-2B4B-4AEC-A8FB-B32F37551B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70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B5E185-9ED3-4EC2-B27D-CF6F6F34E1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7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4BEF33-C8CC-4B3A-9F85-EF81F7A7B6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05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839BE7-BB4B-4C83-8DCB-6310A07A0C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58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B99487-C78B-4A8E-810B-E2C472AF93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16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5F5E16-B46D-4D67-AB01-24FD6EFAF9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436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D56C26-6FE1-4923-8B85-78AD6D9CDB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189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75997C-FDA3-4E26-8840-0D6F8DB7AA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341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E3BD49-FDF9-4572-A09F-38AA7EF7F9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054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254424-B1BB-4D3B-834A-22FCC93996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83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A0B4D7-2A82-4557-84BD-D53A43011F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2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CA11C5-127E-40C2-9ECE-BA98B13063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504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8F6614-4A0B-4E6F-8D2B-3F080EAE33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93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080F85-0AC5-4D37-89AB-E161E1A2B6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640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A4BB30-3CEC-409D-90E3-9F279947DA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109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673740-6FEF-4DDE-8484-3A456E9C8A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327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DCA917-1D8C-4443-896C-4FD0E87FC2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2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7780DE-26A8-48E7-A2A9-04716E7CFE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608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ACAFF3-52BE-485A-BBBB-EC973BCE28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26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5B5F09-F646-42DA-8F94-0B6A353332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872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046044-A9DD-4E93-ADEF-7AFC5160F1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066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49B880-F210-456D-B075-BC4758578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198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E351D6-A62D-41D5-96D1-8010889908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930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DB912F-E207-4EA5-975E-92C7BDC7CD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D042AC-37D1-4433-863D-B6236B534E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53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B4B064-4C7D-4156-B09A-4A5930F207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320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CE91D5-4FC2-493F-8D11-C45DF54F93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489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A3A0FC-1B7E-437A-9A96-1336C4744C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988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0EA85A-0CA0-41FD-9915-72246942A2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833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1AF428-D0C2-49A2-9BF0-CCBAFAA5C1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113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E21B5E-1E70-429F-B5F6-A9924F20B5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385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354712-F18B-47D4-88EB-7997666D65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03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9FEA70-5B6B-4EDB-B6F3-C2B73587BB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289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004E4B-62CA-482E-B406-759B87B688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6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F2F013-5BB4-4A59-8F9F-4E950F7132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48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A41D09-4C67-41F8-8FFD-69C89035A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233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F538BA-89BB-4BD0-9BA9-4A82ABF8A1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964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47A4FE-F8C2-4789-AECE-0C93B273C4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519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B47690-D061-4B5A-9D7B-5CA2EC2399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07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9621EC-690D-4D22-B1F9-28583AFFCC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785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3EB552-2F24-4325-9C1D-BD906644DA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643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B227D6-BBED-4F06-A05E-3EB1892B90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0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4F37C7-8382-431A-8E89-6CC18A4A8A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45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82BC47-8E9C-40E1-8480-118167B5D3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53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AC67BD-D41A-4229-8028-08EA6E6F06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34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F128EE-1FBB-49D2-A3BC-7D344FC955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3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E3D0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E3D0F1"/>
          </a:solidFill>
          <a:ln>
            <a:noFill/>
          </a:ln>
          <a:effectLst>
            <a:outerShdw dist="38160" dir="10800000" algn="ctr" rotWithShape="0">
              <a:srgbClr val="6D6375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170113" y="2816225"/>
            <a:ext cx="217487" cy="211138"/>
            <a:chOff x="1367" y="1774"/>
            <a:chExt cx="137" cy="13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774"/>
              <a:ext cx="13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6229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993C87D-A43B-4469-873E-74B7C8E5C0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EE2F6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EE2F6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EE2F6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6453187-B290-49E2-8310-D9F623EA7CF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EE2F6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EE2F6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EE2F6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14413" y="0"/>
            <a:ext cx="8129587" cy="6858000"/>
          </a:xfrm>
          <a:prstGeom prst="rect">
            <a:avLst/>
          </a:prstGeom>
          <a:solidFill>
            <a:srgbClr val="E3D0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E3D0F1"/>
          </a:solidFill>
          <a:ln>
            <a:noFill/>
          </a:ln>
          <a:effectLst>
            <a:outerShdw dist="38160" dir="10800000" algn="ctr" rotWithShape="0">
              <a:srgbClr val="6D6375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A444F985-7C1D-4293-ACB4-1A0EC86DC7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EE2F6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EE2F6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EE2F6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E903FE8-BD07-48DA-84E1-8D9CB92028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EE2F6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EE2F6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EE2F6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652463" y="974725"/>
            <a:ext cx="4795837" cy="4795838"/>
            <a:chOff x="411" y="614"/>
            <a:chExt cx="3021" cy="302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614"/>
              <a:ext cx="3022" cy="3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AutoShape 4"/>
          <p:cNvSpPr>
            <a:spLocks noChangeArrowheads="1"/>
          </p:cNvSpPr>
          <p:nvPr/>
        </p:nvSpPr>
        <p:spPr bwMode="auto">
          <a:xfrm rot="1944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DBB7F6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3D0F1">
                <a:alpha val="2004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A88CBD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59356C3-1B52-4C0E-A42C-01084380DC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DFC2F4"/>
          </a:solidFill>
          <a:latin typeface="Corbel" pitchFamily="32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EE2F6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EE2F6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EE2F6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EE2F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116632"/>
            <a:ext cx="91440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200" b="1" i="1" dirty="0">
                <a:solidFill>
                  <a:srgbClr val="000000"/>
                </a:solidFill>
                <a:latin typeface="Georgia" pitchFamily="16" charset="0"/>
              </a:rPr>
              <a:t>« Здоровье в наших руках »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443" y="703589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Деловая игра </a:t>
            </a: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для родителей</a:t>
            </a:r>
            <a:endParaRPr lang="ru-RU" sz="2800" i="1" dirty="0">
              <a:solidFill>
                <a:srgbClr val="542378"/>
              </a:solidFill>
              <a:latin typeface="Georgia" pitchFamily="1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49" y="1628800"/>
            <a:ext cx="8845589" cy="482438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64793"/>
            <a:ext cx="8928991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3600" b="1" i="1" u="sng" dirty="0" smtClean="0">
                <a:solidFill>
                  <a:srgbClr val="000000"/>
                </a:solidFill>
                <a:latin typeface="Georgia" pitchFamily="16" charset="0"/>
              </a:rPr>
              <a:t>Ответы</a:t>
            </a:r>
          </a:p>
          <a:p>
            <a:pPr algn="ctr">
              <a:lnSpc>
                <a:spcPts val="2500"/>
              </a:lnSpc>
              <a:spcBef>
                <a:spcPts val="600"/>
              </a:spcBef>
              <a:buClrTx/>
              <a:buSzPct val="80000"/>
              <a:buFontTx/>
              <a:buNone/>
            </a:pPr>
            <a:endParaRPr lang="ru-RU" b="1" i="1" u="sng" dirty="0">
              <a:solidFill>
                <a:srgbClr val="000000"/>
              </a:solidFill>
              <a:latin typeface="Georgia" pitchFamily="16" charset="0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buClrTx/>
              <a:buSzPct val="80000"/>
              <a:buFontTx/>
              <a:buAutoNum type="arabicPeriod"/>
            </a:pPr>
            <a:endParaRPr lang="ru-RU" i="1" dirty="0">
              <a:solidFill>
                <a:srgbClr val="000000"/>
              </a:solidFill>
              <a:latin typeface="Georgia" pitchFamily="1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423270"/>
              </p:ext>
            </p:extLst>
          </p:nvPr>
        </p:nvGraphicFramePr>
        <p:xfrm>
          <a:off x="611560" y="1397000"/>
          <a:ext cx="806489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По горизонтали: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По вертикали:</a:t>
                      </a:r>
                      <a:endParaRPr lang="ru-RU" sz="2400" b="1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1. Хоккей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1. Спортсмен 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2.</a:t>
                      </a:r>
                      <a:r>
                        <a:rPr lang="ru-RU" sz="240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Финиш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2. Футбол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3.Шахматы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3. Штанга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4. Дзюдо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4. Керлинг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5. Тренировка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5. Юниор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6. Голкипер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6. Греция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7. Победитель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7. Пьедестал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8. Сочи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8. Стадион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9. Олимпиада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9. Бассейн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Georgia" pitchFamily="16" charset="0"/>
                        </a:rPr>
                        <a:t>10. Дистанция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10. Пенальти</a:t>
                      </a:r>
                      <a:endParaRPr lang="ru-RU" sz="2400" b="0" i="1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93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1pPr>
            <a:lvl2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2pPr>
            <a:lvl3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3pPr>
            <a:lvl4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4pPr>
            <a:lvl5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9pPr>
          </a:lstStyle>
          <a:p>
            <a:pPr algn="ctr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b="1" i="1" u="sng" dirty="0">
                <a:solidFill>
                  <a:srgbClr val="000000"/>
                </a:solidFill>
                <a:latin typeface="Georgia" pitchFamily="16" charset="0"/>
              </a:rPr>
              <a:t>Для капитанов  команд</a:t>
            </a:r>
          </a:p>
          <a:p>
            <a:pPr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b="1" i="1" u="sng" dirty="0" smtClean="0">
                <a:solidFill>
                  <a:srgbClr val="000000"/>
                </a:solidFill>
                <a:latin typeface="Georgia" pitchFamily="16" charset="0"/>
              </a:rPr>
              <a:t>Для </a:t>
            </a:r>
            <a:r>
              <a:rPr lang="en-US" sz="2800" b="1" i="1" u="sng" dirty="0">
                <a:solidFill>
                  <a:srgbClr val="000000"/>
                </a:solidFill>
                <a:latin typeface="Georgia" pitchFamily="16" charset="0"/>
              </a:rPr>
              <a:t>I</a:t>
            </a:r>
            <a:r>
              <a:rPr lang="ru-RU" sz="2800" b="1" i="1" u="sng" dirty="0">
                <a:solidFill>
                  <a:srgbClr val="000000"/>
                </a:solidFill>
                <a:latin typeface="Georgia" pitchFamily="16" charset="0"/>
              </a:rPr>
              <a:t> команды: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составить комплекс утренней гимнастики для детей </a:t>
            </a: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с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мячом из разных исходных положений.</a:t>
            </a:r>
          </a:p>
          <a:p>
            <a:pPr>
              <a:buClrTx/>
              <a:buSzPct val="80000"/>
              <a:buFontTx/>
              <a:buNone/>
            </a:pPr>
            <a:r>
              <a:rPr lang="ru-RU" sz="2800" b="1" i="1" u="sng" dirty="0" smtClean="0">
                <a:solidFill>
                  <a:srgbClr val="000000"/>
                </a:solidFill>
                <a:latin typeface="Georgia" pitchFamily="16" charset="0"/>
              </a:rPr>
              <a:t>Для </a:t>
            </a:r>
            <a:r>
              <a:rPr lang="en-US" sz="2800" b="1" i="1" u="sng" dirty="0" smtClean="0">
                <a:solidFill>
                  <a:srgbClr val="000000"/>
                </a:solidFill>
                <a:latin typeface="Georgia" pitchFamily="16" charset="0"/>
              </a:rPr>
              <a:t>II</a:t>
            </a:r>
            <a:r>
              <a:rPr lang="ru-RU" sz="2800" b="1" i="1" u="sng" dirty="0" smtClean="0">
                <a:solidFill>
                  <a:srgbClr val="000000"/>
                </a:solidFill>
                <a:latin typeface="Georgia" pitchFamily="16" charset="0"/>
              </a:rPr>
              <a:t> </a:t>
            </a:r>
            <a:r>
              <a:rPr lang="ru-RU" sz="2800" b="1" i="1" u="sng" dirty="0">
                <a:solidFill>
                  <a:srgbClr val="000000"/>
                </a:solidFill>
                <a:latin typeface="Georgia" pitchFamily="16" charset="0"/>
              </a:rPr>
              <a:t>команды: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составить комплекс утренней гимнастики для </a:t>
            </a: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детей с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обручем из разных исходных положений.</a:t>
            </a:r>
          </a:p>
        </p:txBody>
      </p:sp>
      <p:pic>
        <p:nvPicPr>
          <p:cNvPr id="4" name="Picture 2" descr="D:\Мои Документы!\Мои рисунки\спорт\a07a0088297ffe9971272963f103c8a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348090"/>
            <a:ext cx="7656512" cy="32540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32656"/>
            <a:ext cx="9144000" cy="6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1pPr>
            <a:lvl2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2pPr>
            <a:lvl3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3pPr>
            <a:lvl4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4pPr>
            <a:lvl5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9pPr>
          </a:lstStyle>
          <a:p>
            <a:pPr algn="ctr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3200" b="1" i="1" dirty="0">
                <a:solidFill>
                  <a:srgbClr val="000000"/>
                </a:solidFill>
                <a:latin typeface="Georgia" pitchFamily="16" charset="0"/>
              </a:rPr>
              <a:t>Вот настал момент прощанья.</a:t>
            </a:r>
          </a:p>
          <a:p>
            <a:pPr algn="ctr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3200" b="1" i="1" dirty="0">
                <a:solidFill>
                  <a:srgbClr val="000000"/>
                </a:solidFill>
                <a:latin typeface="Georgia" pitchFamily="16" charset="0"/>
              </a:rPr>
              <a:t>Будет краткой моя речь.</a:t>
            </a:r>
          </a:p>
          <a:p>
            <a:pPr algn="ctr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3200" b="1" i="1" dirty="0">
                <a:solidFill>
                  <a:srgbClr val="000000"/>
                </a:solidFill>
                <a:latin typeface="Georgia" pitchFamily="16" charset="0"/>
              </a:rPr>
              <a:t>Говорю всем : «До свидания!</a:t>
            </a:r>
          </a:p>
          <a:p>
            <a:pPr algn="ctr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3200" b="1" i="1" dirty="0">
                <a:solidFill>
                  <a:srgbClr val="000000"/>
                </a:solidFill>
                <a:latin typeface="Georgia" pitchFamily="16" charset="0"/>
              </a:rPr>
              <a:t>До счастливых новых встреч!»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176464" cy="41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0" y="115888"/>
            <a:ext cx="9144000" cy="714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1pPr>
            <a:lvl2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2pPr>
            <a:lvl3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3pPr>
            <a:lvl4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4pPr>
            <a:lvl5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3200" b="1" i="1" u="sng" dirty="0">
                <a:solidFill>
                  <a:srgbClr val="000000"/>
                </a:solidFill>
                <a:latin typeface="Georgia" pitchFamily="16" charset="0"/>
              </a:rPr>
              <a:t>Разминка.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endParaRPr lang="ru-RU" sz="1500" b="1" i="1" dirty="0" smtClean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Georgia" pitchFamily="16" charset="0"/>
              </a:rPr>
              <a:t>Вопросы </a:t>
            </a:r>
            <a:r>
              <a:rPr lang="ru-RU" sz="2800" b="1" i="1" dirty="0">
                <a:solidFill>
                  <a:srgbClr val="000000"/>
                </a:solidFill>
                <a:latin typeface="Georgia" pitchFamily="16" charset="0"/>
              </a:rPr>
              <a:t>для </a:t>
            </a:r>
            <a:r>
              <a:rPr lang="en-US" sz="2800" b="1" i="1" dirty="0">
                <a:solidFill>
                  <a:srgbClr val="000000"/>
                </a:solidFill>
                <a:latin typeface="Georgia" pitchFamily="16" charset="0"/>
              </a:rPr>
              <a:t>I</a:t>
            </a:r>
            <a:r>
              <a:rPr lang="ru-RU" sz="2800" b="1" i="1" dirty="0">
                <a:solidFill>
                  <a:srgbClr val="000000"/>
                </a:solidFill>
                <a:latin typeface="Georgia" pitchFamily="16" charset="0"/>
              </a:rPr>
              <a:t> команды : «Бодрячки</a:t>
            </a:r>
            <a:r>
              <a:rPr lang="ru-RU" sz="2800" b="1" i="1" dirty="0" smtClean="0">
                <a:solidFill>
                  <a:srgbClr val="000000"/>
                </a:solidFill>
                <a:latin typeface="Georgia" pitchFamily="16" charset="0"/>
              </a:rPr>
              <a:t>».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endParaRPr lang="ru-RU" sz="2800" b="1" i="1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7030A0"/>
              </a:buClr>
              <a:buSzPct val="80000"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1. Отец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и мать ребёнка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                                      (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родители</a:t>
            </a: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).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2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. </a:t>
            </a: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Руки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, ноги, голова, туловище – это….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                                      (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тело).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3.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Распорядок жизнедеятельности </a:t>
            </a:r>
            <a:endParaRPr lang="ru-RU" sz="2800" i="1" dirty="0" smtClean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ребёнка 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на протяжении суток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                                     (режим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дня</a:t>
            </a: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).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4. Перерыв в занятиях для отдыха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                                    (физкультминутка).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endParaRPr lang="ru-RU" sz="2800" i="1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7030A0"/>
              </a:buClr>
              <a:buSzPct val="80000"/>
            </a:pPr>
            <a:endParaRPr lang="ru-RU" sz="1400" i="1" dirty="0">
              <a:solidFill>
                <a:srgbClr val="800080"/>
              </a:solidFill>
              <a:latin typeface="Georgia" pitchFamily="16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7030A0"/>
              </a:buClr>
              <a:buSzPct val="80000"/>
            </a:pPr>
            <a:endParaRPr lang="ru-RU" sz="1400" i="1" dirty="0">
              <a:solidFill>
                <a:srgbClr val="800080"/>
              </a:solidFill>
              <a:latin typeface="Georgia" pitchFamily="16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endParaRPr lang="ru-RU" sz="1400" i="1" dirty="0">
              <a:solidFill>
                <a:srgbClr val="800080"/>
              </a:solidFill>
              <a:latin typeface="Georgia" pitchFamily="1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522" y="3068960"/>
            <a:ext cx="2555142" cy="348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90837"/>
            <a:ext cx="9144000" cy="494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>
                <a:solidFill>
                  <a:srgbClr val="000000"/>
                </a:solidFill>
                <a:latin typeface="Georgia" pitchFamily="16" charset="0"/>
              </a:rPr>
              <a:t>Вопросы для </a:t>
            </a:r>
            <a:r>
              <a:rPr lang="en-US" sz="2800" b="1" i="1" dirty="0" smtClean="0">
                <a:solidFill>
                  <a:srgbClr val="000000"/>
                </a:solidFill>
                <a:latin typeface="Georgia" pitchFamily="16" charset="0"/>
              </a:rPr>
              <a:t>II </a:t>
            </a:r>
            <a:r>
              <a:rPr lang="ru-RU" sz="2800" b="1" i="1" dirty="0" smtClean="0">
                <a:solidFill>
                  <a:srgbClr val="000000"/>
                </a:solidFill>
                <a:latin typeface="Georgia" pitchFamily="16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Georgia" pitchFamily="16" charset="0"/>
              </a:rPr>
              <a:t>команды : «</a:t>
            </a:r>
            <a:r>
              <a:rPr lang="ru-RU" sz="2800" b="1" i="1" dirty="0" err="1">
                <a:solidFill>
                  <a:srgbClr val="000000"/>
                </a:solidFill>
                <a:latin typeface="Georgia" pitchFamily="16" charset="0"/>
              </a:rPr>
              <a:t>Здоровейки</a:t>
            </a:r>
            <a:r>
              <a:rPr lang="ru-RU" sz="2800" b="1" i="1" dirty="0" smtClean="0">
                <a:solidFill>
                  <a:srgbClr val="000000"/>
                </a:solidFill>
                <a:latin typeface="Georgia" pitchFamily="16" charset="0"/>
              </a:rPr>
              <a:t>»</a:t>
            </a:r>
          </a:p>
          <a:p>
            <a:pPr algn="ctr"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 i="1" dirty="0" smtClean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 i="1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ts val="2088"/>
              </a:lnSpc>
              <a:buClr>
                <a:srgbClr val="54237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1. 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Женщина по отношению к своему ребёнку 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                                        (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мать</a:t>
            </a: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).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i="1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2. Привычное 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положение тела человека </a:t>
            </a:r>
            <a:endParaRPr lang="ru-RU" sz="2800" i="1" dirty="0" smtClean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в </a:t>
            </a:r>
            <a:r>
              <a:rPr lang="ru-RU" sz="2800" i="1" dirty="0">
                <a:solidFill>
                  <a:srgbClr val="000000"/>
                </a:solidFill>
                <a:latin typeface="Georgia" pitchFamily="16" charset="0"/>
              </a:rPr>
              <a:t>покое и при движении 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                                        (осанка).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i="1" dirty="0" smtClean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3. На основе культурно-гигиенических 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навыков у детей  формируются 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                                        (привычки).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i="1" dirty="0" smtClean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4. Цель обливания холодной водой 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Georgia" pitchFamily="16" charset="0"/>
              </a:rPr>
              <a:t>                                             (закаливание).</a:t>
            </a: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i="1" dirty="0" smtClean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ts val="20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i="1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512" y="3914798"/>
            <a:ext cx="3115796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00"/>
                </a:solidFill>
                <a:latin typeface="Georgia" pitchFamily="16" charset="0"/>
              </a:rPr>
              <a:t>Спортивные загадки</a:t>
            </a:r>
            <a:endParaRPr lang="ru-RU" sz="36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42918"/>
            <a:ext cx="43576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Соберем команду в школе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найдем большое поле.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Пробиваем угловой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Забиваем головой!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в воротах пятый гол!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Очень любим мы...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(футбол)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4509397" y="642918"/>
            <a:ext cx="46009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Здесь команда побеждает,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мячик не роняет.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 летит с подачи метко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 в ворота - через сетку.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площадка, а не поле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 спортсменов в...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(волейбол)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G:\ЧАСЫ\2301444-a7faccf160331586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622" y="36605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ЧАСЫ\2301444-a7faccf160331586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95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email"/>
          <a:srcRect l="14576" t="12153" r="11218" b="13194"/>
          <a:stretch>
            <a:fillRect/>
          </a:stretch>
        </p:blipFill>
        <p:spPr bwMode="auto">
          <a:xfrm>
            <a:off x="4663825" y="3455790"/>
            <a:ext cx="437267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Мои Документы!\Мои рисунки\спорт\0_1bab1_45926e19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267" y="3410496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20419" y="142852"/>
            <a:ext cx="409439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этом спорте игроки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Все ловки и высоки.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Любят в мяч они играть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в кольцо его кидать.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Мячик звонко бьет об пол,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Значит, это...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(баскетбол)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29124" y="142852"/>
            <a:ext cx="466826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Мы не только летом рады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Встретиться с олимпиадой.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Можем видеть лишь зимой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Слалом, биатлон, бобслей,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площадке ледяной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Увлекательный...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(хоккей)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pic>
        <p:nvPicPr>
          <p:cNvPr id="8" name="Picture 2" descr="G:\ЧАСЫ\2301444-a7faccf160331586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26" y="34989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ЧАСЫ\2301444-a7faccf160331586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88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 descr="D:\Мои Документы!\Мои рисунки\спорт\0_1ba9e_72b738c4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7" y="3212976"/>
            <a:ext cx="4500593" cy="34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6" name="Picture 4" descr="D:\Мои Документы!\Мои рисунки\спорт\0_1baa5_53687c5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266575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0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0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0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-59325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Закончи пословицу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en-US" sz="2800" b="1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команды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Кто спортом занимается,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тот силы набирается.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  <a:p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 Отдай спорту время,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а взамен получи здоровье.</a:t>
            </a:r>
            <a:r>
              <a:rPr lang="ru-RU" sz="2800" i="1" dirty="0" smtClean="0"/>
              <a:t> 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</a:rPr>
              <a:t>3. В здоровом теле – 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</a:rPr>
              <a:t>                                                    здоровый дух.</a:t>
            </a: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en-US" sz="2800" b="1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команды</a:t>
            </a:r>
            <a:endParaRPr lang="ru-RU" sz="28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</a:rPr>
              <a:t>Пешком ходить — </a:t>
            </a:r>
          </a:p>
          <a:p>
            <a:pPr marL="514350" indent="-514350"/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</a:rPr>
              <a:t>                                                  долго жить.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</a:rPr>
              <a:t>2. Закаляй свое тело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</a:rPr>
              <a:t>                                                  с пользой для дела.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</a:rPr>
              <a:t>3. Солнце, воздух и вода — 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Georgia" pitchFamily="18" charset="0"/>
              </a:rPr>
              <a:t>                                                  наши лучшие друзья…</a:t>
            </a:r>
            <a:endParaRPr lang="ru-RU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2636912"/>
            <a:ext cx="1925960" cy="244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21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8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8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8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8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8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80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80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880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0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80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88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80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80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880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115888"/>
            <a:ext cx="8964613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1pPr>
            <a:lvl2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2pPr>
            <a:lvl3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3pPr>
            <a:lvl4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4pPr>
            <a:lvl5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9pPr>
          </a:lstStyle>
          <a:p>
            <a:pPr algn="ctr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800" b="1" i="1" u="sng" dirty="0">
                <a:solidFill>
                  <a:srgbClr val="000000"/>
                </a:solidFill>
                <a:latin typeface="Georgia" pitchFamily="16" charset="0"/>
              </a:rPr>
              <a:t>Музыкальная разминка</a:t>
            </a:r>
          </a:p>
          <a:p>
            <a:pPr>
              <a:spcBef>
                <a:spcPts val="600"/>
              </a:spcBef>
              <a:buClrTx/>
              <a:buSzPct val="80000"/>
              <a:buFontTx/>
              <a:buNone/>
            </a:pPr>
            <a:endParaRPr lang="ru-RU" sz="2800" i="1" u="sng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spcBef>
                <a:spcPts val="600"/>
              </a:spcBef>
              <a:buClrTx/>
              <a:buSzPct val="80000"/>
              <a:buFontTx/>
              <a:buNone/>
            </a:pPr>
            <a:endParaRPr lang="ru-RU" sz="2800" i="1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spcBef>
                <a:spcPts val="600"/>
              </a:spcBef>
              <a:buClrTx/>
              <a:buSzPct val="80000"/>
              <a:buFontTx/>
              <a:buNone/>
            </a:pPr>
            <a:endParaRPr lang="ru-RU" sz="2800" dirty="0">
              <a:solidFill>
                <a:srgbClr val="542378"/>
              </a:solidFill>
            </a:endParaRPr>
          </a:p>
          <a:p>
            <a:pPr>
              <a:spcBef>
                <a:spcPts val="600"/>
              </a:spcBef>
              <a:buClr>
                <a:srgbClr val="7030A0"/>
              </a:buClr>
              <a:buSzPct val="80000"/>
              <a:buFont typeface="Wingdings 2" pitchFamily="16" charset="2"/>
              <a:buNone/>
            </a:pPr>
            <a:endParaRPr lang="ru-RU" sz="2800" dirty="0">
              <a:solidFill>
                <a:srgbClr val="542378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52" y="528626"/>
            <a:ext cx="8093096" cy="60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0385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8070" y="116632"/>
            <a:ext cx="7416338" cy="664380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26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1pPr>
            <a:lvl2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2pPr>
            <a:lvl3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3pPr>
            <a:lvl4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4pPr>
            <a:lvl5pPr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rgbClr val="EEE2F6"/>
                </a:solidFill>
                <a:latin typeface="Corbel" pitchFamily="32" charset="0"/>
                <a:ea typeface="SimSun" charset="-122"/>
              </a:defRPr>
            </a:lvl9pPr>
          </a:lstStyle>
          <a:p>
            <a:pPr algn="ctr">
              <a:lnSpc>
                <a:spcPts val="25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400" b="1" i="1" u="sng" dirty="0" smtClean="0">
                <a:solidFill>
                  <a:srgbClr val="000000"/>
                </a:solidFill>
                <a:latin typeface="Georgia" pitchFamily="16" charset="0"/>
              </a:rPr>
              <a:t>Проверь  себя</a:t>
            </a:r>
            <a:endParaRPr lang="ru-RU" sz="2400" b="1" i="1" u="sng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ClrTx/>
              <a:buSzPct val="80000"/>
              <a:buFontTx/>
              <a:buNone/>
            </a:pPr>
            <a:endParaRPr lang="ru-RU" sz="2400" i="1" dirty="0">
              <a:solidFill>
                <a:srgbClr val="542378"/>
              </a:solidFill>
              <a:latin typeface="Georgia" pitchFamily="1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126" y="40167"/>
            <a:ext cx="1557386" cy="154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89" y="5309021"/>
            <a:ext cx="1557386" cy="154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Tx/>
              <a:buSzTx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По горизонтали:</a:t>
            </a:r>
          </a:p>
          <a:p>
            <a:pPr lvl="0" defTabSz="914400">
              <a:buClrTx/>
              <a:buSzTx/>
            </a:pPr>
            <a:endParaRPr lang="ru-RU" sz="1200" i="1" dirty="0" smtClean="0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Спортивная командная игра на льду или траве.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Конечный пункт дистанции.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Игра между двумя соперниками по определенным правилам, 32-мя специальными фигурами.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Вид национальной японской спортивной борьбы.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Занятие с целью совершенствования каких-либо навыков, умений.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Член футбольной или хоккейной команды, непосредственно защищающий ворота от противника.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Тот, кто одержал победу.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Столица зимних олимпийских игр в 2014 году.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Международное спортивное соревнование, устраиваемое по образцу древнегреческих олимпийских игр.</a:t>
            </a:r>
          </a:p>
          <a:p>
            <a:pPr marL="342900" lvl="0" indent="-3429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Расстояние между начальной и конечной точками движения ( бег, прыжки и т.п.).</a:t>
            </a:r>
          </a:p>
          <a:p>
            <a:pPr marL="342900" lvl="0" indent="-342900" defTabSz="914400">
              <a:buClrTx/>
              <a:buSzTx/>
              <a:buAutoNum type="arabicPeriod"/>
            </a:pPr>
            <a:endParaRPr lang="ru-RU" i="1" dirty="0" smtClean="0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>
              <a:buClrTx/>
              <a:buSzTx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По вертикали:</a:t>
            </a:r>
          </a:p>
          <a:p>
            <a:pPr lvl="0" algn="ctr" defTabSz="914400">
              <a:buClrTx/>
              <a:buSzTx/>
            </a:pPr>
            <a:endParaRPr lang="ru-RU" sz="1200" i="1" dirty="0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Человек, систематически занимающийся спортом.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Спортивная командная игра с мячом на специальной площадке.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Спортивный снаряд, состоящий из металлического стержня и дисков.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Спортивная игра на льду, цель которой попасть битой по диску с рукояткой.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Участник спортивных соревнований в одной из юношеских возрастных групп.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Государство в Южной Европе, основательница олимпийских игр.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Возвышение, на которое поднимается победитель спортивных состязаний.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Сооружение для спортивных занятий и состязаний.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Искусственный водоём.</a:t>
            </a:r>
          </a:p>
          <a:p>
            <a:pPr marL="228600" lvl="0" indent="-228600" defTabSz="914400">
              <a:buClrTx/>
              <a:buSzTx/>
              <a:buAutoNum type="arabicPeriod"/>
            </a:pPr>
            <a:r>
              <a:rPr lang="ru-RU" sz="1200" i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Одиннадцатиметровый штрафной удар по воротам соперника.</a:t>
            </a:r>
          </a:p>
          <a:p>
            <a:pPr marL="228600" lvl="0" indent="-228600" defTabSz="914400">
              <a:buClrTx/>
              <a:buSzTx/>
              <a:buAutoNum type="arabicPeriod"/>
            </a:pPr>
            <a:endParaRPr lang="ru-RU" sz="1200" i="1" dirty="0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 descr="G:\ЧАСЫ\2301444-a7faccf160331586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30216"/>
            <a:ext cx="2627784" cy="262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SimSun"/>
        <a:cs typeface=""/>
      </a:majorFont>
      <a:minorFont>
        <a:latin typeface="Corbe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Другая 9">
      <a:dk1>
        <a:srgbClr val="00F4B7"/>
      </a:dk1>
      <a:lt1>
        <a:srgbClr val="00F4B7"/>
      </a:lt1>
      <a:dk2>
        <a:srgbClr val="00F4B7"/>
      </a:dk2>
      <a:lt2>
        <a:srgbClr val="00F4B7"/>
      </a:lt2>
      <a:accent1>
        <a:srgbClr val="47FFD1"/>
      </a:accent1>
      <a:accent2>
        <a:srgbClr val="47FFD1"/>
      </a:accent2>
      <a:accent3>
        <a:srgbClr val="47FFD1"/>
      </a:accent3>
      <a:accent4>
        <a:srgbClr val="47FFD1"/>
      </a:accent4>
      <a:accent5>
        <a:srgbClr val="47FFD1"/>
      </a:accent5>
      <a:accent6>
        <a:srgbClr val="47FFD1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SimSun"/>
        <a:cs typeface=""/>
      </a:majorFont>
      <a:minorFont>
        <a:latin typeface="Corbe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SimSun"/>
        <a:cs typeface=""/>
      </a:majorFont>
      <a:minorFont>
        <a:latin typeface="Corbe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SimSun"/>
        <a:cs typeface=""/>
      </a:majorFont>
      <a:minorFont>
        <a:latin typeface="Corbe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SimSun"/>
        <a:cs typeface=""/>
      </a:majorFont>
      <a:minorFont>
        <a:latin typeface="Corbe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644</Words>
  <Application>Microsoft Office PowerPoint</Application>
  <PresentationFormat>Экран (4:3)</PresentationFormat>
  <Paragraphs>136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Ксюшечка</cp:lastModifiedBy>
  <cp:revision>136</cp:revision>
  <cp:lastPrinted>1601-01-01T00:00:00Z</cp:lastPrinted>
  <dcterms:created xsi:type="dcterms:W3CDTF">2012-03-29T07:03:06Z</dcterms:created>
  <dcterms:modified xsi:type="dcterms:W3CDTF">2014-01-18T11:48:31Z</dcterms:modified>
</cp:coreProperties>
</file>