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59" r:id="rId3"/>
    <p:sldId id="260" r:id="rId4"/>
    <p:sldId id="262" r:id="rId5"/>
  </p:sldIdLst>
  <p:sldSz cx="9906000" cy="6858000" type="A4"/>
  <p:notesSz cx="9931400" cy="6797675"/>
  <p:defaultTextStyle>
    <a:defPPr>
      <a:defRPr lang="ru-RU"/>
    </a:defPPr>
    <a:lvl1pPr marL="0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985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7970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6955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5941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4925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3910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2895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1880" algn="l" defTabSz="101797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>
        <p:scale>
          <a:sx n="71" d="100"/>
          <a:sy n="71" d="100"/>
        </p:scale>
        <p:origin x="-1242" y="-48"/>
      </p:cViewPr>
      <p:guideLst>
        <p:guide orient="horz" pos="2161"/>
        <p:guide pos="312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890" y="-84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6070" y="0"/>
            <a:ext cx="4303607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D6618-C429-4DA1-87FC-940A8CB2AE2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3607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6070" y="6456218"/>
            <a:ext cx="4303607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2283F-2154-420C-98C2-F911A6393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13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538288" y="509588"/>
            <a:ext cx="8105775" cy="5611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69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08985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17970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26955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35941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44925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53910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62895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71880" algn="l" defTabSz="10179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0925" y="401638"/>
            <a:ext cx="8104188" cy="5610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140" y="3228896"/>
            <a:ext cx="7945120" cy="305895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81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3" y="2130428"/>
            <a:ext cx="842010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3" y="3886201"/>
            <a:ext cx="6934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6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5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4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1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2" y="274641"/>
            <a:ext cx="222884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2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8" y="4406902"/>
            <a:ext cx="8420101" cy="136207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8" y="2906714"/>
            <a:ext cx="8420101" cy="150018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9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79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69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59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49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39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28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18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3" y="1600202"/>
            <a:ext cx="4375150" cy="452596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2" y="1600202"/>
            <a:ext cx="4375150" cy="452596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4"/>
            <a:ext cx="4376870" cy="6397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8985" indent="0">
              <a:buNone/>
              <a:defRPr sz="2200" b="1"/>
            </a:lvl2pPr>
            <a:lvl3pPr marL="1017970" indent="0">
              <a:buNone/>
              <a:defRPr sz="2000" b="1"/>
            </a:lvl3pPr>
            <a:lvl4pPr marL="1526955" indent="0">
              <a:buNone/>
              <a:defRPr sz="1800" b="1"/>
            </a:lvl4pPr>
            <a:lvl5pPr marL="2035941" indent="0">
              <a:buNone/>
              <a:defRPr sz="1800" b="1"/>
            </a:lvl5pPr>
            <a:lvl6pPr marL="2544925" indent="0">
              <a:buNone/>
              <a:defRPr sz="1800" b="1"/>
            </a:lvl6pPr>
            <a:lvl7pPr marL="3053910" indent="0">
              <a:buNone/>
              <a:defRPr sz="1800" b="1"/>
            </a:lvl7pPr>
            <a:lvl8pPr marL="3562895" indent="0">
              <a:buNone/>
              <a:defRPr sz="1800" b="1"/>
            </a:lvl8pPr>
            <a:lvl9pPr marL="407188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89" cy="6397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8985" indent="0">
              <a:buNone/>
              <a:defRPr sz="2200" b="1"/>
            </a:lvl2pPr>
            <a:lvl3pPr marL="1017970" indent="0">
              <a:buNone/>
              <a:defRPr sz="2000" b="1"/>
            </a:lvl3pPr>
            <a:lvl4pPr marL="1526955" indent="0">
              <a:buNone/>
              <a:defRPr sz="1800" b="1"/>
            </a:lvl4pPr>
            <a:lvl5pPr marL="2035941" indent="0">
              <a:buNone/>
              <a:defRPr sz="1800" b="1"/>
            </a:lvl5pPr>
            <a:lvl6pPr marL="2544925" indent="0">
              <a:buNone/>
              <a:defRPr sz="1800" b="1"/>
            </a:lvl6pPr>
            <a:lvl7pPr marL="3053910" indent="0">
              <a:buNone/>
              <a:defRPr sz="1800" b="1"/>
            </a:lvl7pPr>
            <a:lvl8pPr marL="3562895" indent="0">
              <a:buNone/>
              <a:defRPr sz="1800" b="1"/>
            </a:lvl8pPr>
            <a:lvl9pPr marL="407188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7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7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08985" indent="0">
              <a:buNone/>
              <a:defRPr sz="1400"/>
            </a:lvl2pPr>
            <a:lvl3pPr marL="1017970" indent="0">
              <a:buNone/>
              <a:defRPr sz="1200"/>
            </a:lvl3pPr>
            <a:lvl4pPr marL="1526955" indent="0">
              <a:buNone/>
              <a:defRPr sz="1000"/>
            </a:lvl4pPr>
            <a:lvl5pPr marL="2035941" indent="0">
              <a:buNone/>
              <a:defRPr sz="1000"/>
            </a:lvl5pPr>
            <a:lvl6pPr marL="2544925" indent="0">
              <a:buNone/>
              <a:defRPr sz="1000"/>
            </a:lvl6pPr>
            <a:lvl7pPr marL="3053910" indent="0">
              <a:buNone/>
              <a:defRPr sz="1000"/>
            </a:lvl7pPr>
            <a:lvl8pPr marL="3562895" indent="0">
              <a:buNone/>
              <a:defRPr sz="1000"/>
            </a:lvl8pPr>
            <a:lvl9pPr marL="407188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8" y="4800601"/>
            <a:ext cx="59436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8" y="612776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08985" indent="0">
              <a:buNone/>
              <a:defRPr sz="3100"/>
            </a:lvl2pPr>
            <a:lvl3pPr marL="1017970" indent="0">
              <a:buNone/>
              <a:defRPr sz="2600"/>
            </a:lvl3pPr>
            <a:lvl4pPr marL="1526955" indent="0">
              <a:buNone/>
              <a:defRPr sz="2200"/>
            </a:lvl4pPr>
            <a:lvl5pPr marL="2035941" indent="0">
              <a:buNone/>
              <a:defRPr sz="2200"/>
            </a:lvl5pPr>
            <a:lvl6pPr marL="2544925" indent="0">
              <a:buNone/>
              <a:defRPr sz="2200"/>
            </a:lvl6pPr>
            <a:lvl7pPr marL="3053910" indent="0">
              <a:buNone/>
              <a:defRPr sz="2200"/>
            </a:lvl7pPr>
            <a:lvl8pPr marL="3562895" indent="0">
              <a:buNone/>
              <a:defRPr sz="2200"/>
            </a:lvl8pPr>
            <a:lvl9pPr marL="4071880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8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08985" indent="0">
              <a:buNone/>
              <a:defRPr sz="1400"/>
            </a:lvl2pPr>
            <a:lvl3pPr marL="1017970" indent="0">
              <a:buNone/>
              <a:defRPr sz="1200"/>
            </a:lvl3pPr>
            <a:lvl4pPr marL="1526955" indent="0">
              <a:buNone/>
              <a:defRPr sz="1000"/>
            </a:lvl4pPr>
            <a:lvl5pPr marL="2035941" indent="0">
              <a:buNone/>
              <a:defRPr sz="1000"/>
            </a:lvl5pPr>
            <a:lvl6pPr marL="2544925" indent="0">
              <a:buNone/>
              <a:defRPr sz="1000"/>
            </a:lvl6pPr>
            <a:lvl7pPr marL="3053910" indent="0">
              <a:buNone/>
              <a:defRPr sz="1000"/>
            </a:lvl7pPr>
            <a:lvl8pPr marL="3562895" indent="0">
              <a:buNone/>
              <a:defRPr sz="1000"/>
            </a:lvl8pPr>
            <a:lvl9pPr marL="407188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4640"/>
            <a:ext cx="8915401" cy="1142999"/>
          </a:xfrm>
          <a:prstGeom prst="rect">
            <a:avLst/>
          </a:prstGeom>
        </p:spPr>
        <p:txBody>
          <a:bodyPr vert="horz" lIns="101796" tIns="50899" rIns="101796" bIns="5089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3" y="1600202"/>
            <a:ext cx="8915401" cy="4525963"/>
          </a:xfrm>
          <a:prstGeom prst="rect">
            <a:avLst/>
          </a:prstGeom>
        </p:spPr>
        <p:txBody>
          <a:bodyPr vert="horz" lIns="101796" tIns="50899" rIns="101796" bIns="508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2" y="6356354"/>
            <a:ext cx="2311400" cy="365125"/>
          </a:xfrm>
          <a:prstGeom prst="rect">
            <a:avLst/>
          </a:prstGeom>
        </p:spPr>
        <p:txBody>
          <a:bodyPr vert="horz" lIns="101796" tIns="50899" rIns="101796" bIns="5089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3" y="6356354"/>
            <a:ext cx="3136900" cy="365125"/>
          </a:xfrm>
          <a:prstGeom prst="rect">
            <a:avLst/>
          </a:prstGeom>
        </p:spPr>
        <p:txBody>
          <a:bodyPr vert="horz" lIns="101796" tIns="50899" rIns="101796" bIns="5089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2" y="6356354"/>
            <a:ext cx="2311400" cy="365125"/>
          </a:xfrm>
          <a:prstGeom prst="rect">
            <a:avLst/>
          </a:prstGeom>
        </p:spPr>
        <p:txBody>
          <a:bodyPr vert="horz" lIns="101796" tIns="50899" rIns="101796" bIns="5089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97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739" indent="-381739" algn="l" defTabSz="101797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101" indent="-318116" algn="l" defTabSz="101797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463" indent="-254493" algn="l" defTabSz="10179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449" indent="-254493" algn="l" defTabSz="101797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433" indent="-254493" algn="l" defTabSz="101797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9418" indent="-254493" algn="l" defTabSz="1017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8403" indent="-254493" algn="l" defTabSz="1017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7388" indent="-254493" algn="l" defTabSz="1017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6373" indent="-254493" algn="l" defTabSz="1017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985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7970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955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5941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4925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910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2895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880" algn="l" defTabSz="1017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482" y="1124746"/>
            <a:ext cx="9283033" cy="4488608"/>
          </a:xfrm>
          <a:prstGeom prst="rect">
            <a:avLst/>
          </a:prstGeom>
          <a:noFill/>
        </p:spPr>
        <p:txBody>
          <a:bodyPr wrap="square" lIns="101796" tIns="50899" rIns="101796" bIns="50899" rtlCol="0">
            <a:spAutoFit/>
          </a:bodyPr>
          <a:lstStyle/>
          <a:p>
            <a:pPr algn="ctr"/>
            <a:r>
              <a:rPr lang="ru-RU" sz="3100" b="1" dirty="0" smtClean="0">
                <a:solidFill>
                  <a:srgbClr val="7030A0"/>
                </a:solidFill>
              </a:rPr>
              <a:t>Непосредственно </a:t>
            </a:r>
            <a:r>
              <a:rPr lang="ru-RU" sz="3100" b="1" dirty="0">
                <a:solidFill>
                  <a:srgbClr val="7030A0"/>
                </a:solidFill>
              </a:rPr>
              <a:t>образовательная деятельность </a:t>
            </a:r>
          </a:p>
          <a:p>
            <a:pPr algn="ctr"/>
            <a:r>
              <a:rPr lang="ru-RU" sz="3100" b="1" dirty="0">
                <a:solidFill>
                  <a:srgbClr val="7030A0"/>
                </a:solidFill>
              </a:rPr>
              <a:t>с детьми подготовительной группы </a:t>
            </a:r>
          </a:p>
          <a:p>
            <a:pPr algn="ctr"/>
            <a:r>
              <a:rPr lang="ru-RU" sz="3100" b="1" dirty="0">
                <a:solidFill>
                  <a:srgbClr val="7030A0"/>
                </a:solidFill>
              </a:rPr>
              <a:t>по физической культуре</a:t>
            </a:r>
          </a:p>
          <a:p>
            <a:pPr algn="ctr"/>
            <a:r>
              <a:rPr lang="ru-RU" sz="3100" b="1" dirty="0">
                <a:solidFill>
                  <a:srgbClr val="7030A0"/>
                </a:solidFill>
              </a:rPr>
              <a:t>«Космическое путешествие»</a:t>
            </a:r>
          </a:p>
          <a:p>
            <a:pPr algn="ctr"/>
            <a:endParaRPr lang="ru-RU" sz="3100" b="1" dirty="0"/>
          </a:p>
          <a:p>
            <a:pPr algn="ctr"/>
            <a:r>
              <a:rPr lang="ru-RU" sz="2600" dirty="0"/>
              <a:t>с</a:t>
            </a:r>
            <a:r>
              <a:rPr lang="ru-RU" sz="2600" dirty="0"/>
              <a:t> использованием здоровьесберегающих технологий</a:t>
            </a:r>
          </a:p>
          <a:p>
            <a:pPr algn="ctr"/>
            <a:r>
              <a:rPr lang="ru-RU" sz="2600" dirty="0"/>
              <a:t>№1</a:t>
            </a:r>
          </a:p>
          <a:p>
            <a:pPr algn="ctr"/>
            <a:endParaRPr lang="ru-RU" sz="2600" dirty="0"/>
          </a:p>
          <a:p>
            <a:pPr algn="ctr"/>
            <a:r>
              <a:rPr lang="ru-RU" sz="2600" dirty="0"/>
              <a:t>Инструктор по физической культуре</a:t>
            </a:r>
          </a:p>
          <a:p>
            <a:pPr algn="ctr"/>
            <a:r>
              <a:rPr lang="ru-RU" sz="2600" dirty="0"/>
              <a:t>Сумарокова Ж.А.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6251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794" y="476672"/>
            <a:ext cx="9439049" cy="6135213"/>
          </a:xfrm>
          <a:prstGeom prst="rect">
            <a:avLst/>
          </a:prstGeom>
        </p:spPr>
        <p:txBody>
          <a:bodyPr wrap="square" lIns="101796" tIns="50899" rIns="101796" bIns="50899">
            <a:spAutoFit/>
          </a:bodyPr>
          <a:lstStyle/>
          <a:p>
            <a:pPr algn="just"/>
            <a:r>
              <a:rPr lang="ru-RU" sz="1400" b="1" u="sng" dirty="0" smtClean="0">
                <a:solidFill>
                  <a:srgbClr val="7030A0"/>
                </a:solidFill>
              </a:rPr>
              <a:t>Виды </a:t>
            </a:r>
            <a:r>
              <a:rPr lang="ru-RU" sz="1400" b="1" u="sng" dirty="0">
                <a:solidFill>
                  <a:srgbClr val="7030A0"/>
                </a:solidFill>
              </a:rPr>
              <a:t>интеграции образовательных </a:t>
            </a:r>
            <a:r>
              <a:rPr lang="ru-RU" sz="1400" b="1" u="sng" dirty="0" smtClean="0">
                <a:solidFill>
                  <a:srgbClr val="7030A0"/>
                </a:solidFill>
              </a:rPr>
              <a:t>областей:</a:t>
            </a:r>
          </a:p>
          <a:p>
            <a:pPr algn="just"/>
            <a:r>
              <a:rPr lang="ru-RU" sz="1400" u="sng" dirty="0" smtClean="0"/>
              <a:t>Здоровье</a:t>
            </a:r>
            <a:r>
              <a:rPr lang="ru-RU" sz="1400" u="sng" dirty="0"/>
              <a:t>:</a:t>
            </a:r>
            <a:r>
              <a:rPr lang="ru-RU" sz="1400" dirty="0"/>
              <a:t> следить за осанкой при ходьбе</a:t>
            </a:r>
            <a:endParaRPr lang="ru-RU" sz="1400" dirty="0" smtClean="0"/>
          </a:p>
          <a:p>
            <a:pPr algn="just"/>
            <a:r>
              <a:rPr lang="ru-RU" sz="1400" u="sng" dirty="0" smtClean="0"/>
              <a:t>Социализация</a:t>
            </a:r>
            <a:r>
              <a:rPr lang="ru-RU" sz="1400" u="sng" dirty="0"/>
              <a:t>:</a:t>
            </a:r>
            <a:r>
              <a:rPr lang="ru-RU" sz="1400" dirty="0"/>
              <a:t> побуждать детей к самооценке и оценке действий и поведения сверстников во время </a:t>
            </a:r>
            <a:r>
              <a:rPr lang="ru-RU" sz="1400" dirty="0" smtClean="0"/>
              <a:t>проведения игр</a:t>
            </a:r>
            <a:endParaRPr lang="ru-RU" sz="1400" dirty="0"/>
          </a:p>
          <a:p>
            <a:pPr algn="just"/>
            <a:r>
              <a:rPr lang="ru-RU" sz="1400" u="sng" dirty="0"/>
              <a:t>Труд:</a:t>
            </a:r>
            <a:r>
              <a:rPr lang="ru-RU" sz="1400" dirty="0"/>
              <a:t> убирать физкультурный инвентарь и </a:t>
            </a:r>
            <a:r>
              <a:rPr lang="ru-RU" sz="1400" dirty="0" smtClean="0"/>
              <a:t>оборудование </a:t>
            </a:r>
            <a:r>
              <a:rPr lang="ru-RU" sz="1400" dirty="0"/>
              <a:t>при проведении физкультурных </a:t>
            </a:r>
            <a:r>
              <a:rPr lang="ru-RU" sz="1400" dirty="0" smtClean="0"/>
              <a:t>упражнений</a:t>
            </a:r>
          </a:p>
          <a:p>
            <a:pPr algn="just"/>
            <a:r>
              <a:rPr lang="ru-RU" sz="1400" u="sng" dirty="0" smtClean="0"/>
              <a:t>Безопасность</a:t>
            </a:r>
            <a:r>
              <a:rPr lang="ru-RU" sz="1400" u="sng" dirty="0"/>
              <a:t>:</a:t>
            </a:r>
            <a:r>
              <a:rPr lang="ru-RU" sz="1400" dirty="0"/>
              <a:t> формировать навыки безопасного </a:t>
            </a:r>
            <a:r>
              <a:rPr lang="ru-RU" sz="1400" dirty="0" smtClean="0"/>
              <a:t>поведения </a:t>
            </a:r>
            <a:r>
              <a:rPr lang="ru-RU" sz="1400" dirty="0"/>
              <a:t>в спортивном зале и во время проведения </a:t>
            </a:r>
            <a:r>
              <a:rPr lang="ru-RU" sz="1400" dirty="0" smtClean="0"/>
              <a:t>прыжков, </a:t>
            </a:r>
            <a:r>
              <a:rPr lang="ru-RU" sz="1400" dirty="0"/>
              <a:t>подвижной игры.</a:t>
            </a:r>
          </a:p>
          <a:p>
            <a:pPr algn="just"/>
            <a:r>
              <a:rPr lang="ru-RU" sz="1400" u="sng" dirty="0"/>
              <a:t>Познание:</a:t>
            </a:r>
            <a:r>
              <a:rPr lang="ru-RU" sz="1400" dirty="0"/>
              <a:t> формировать пространственные представления (лево, право);</a:t>
            </a:r>
            <a:endParaRPr lang="ru-RU" sz="1400" dirty="0" smtClean="0"/>
          </a:p>
          <a:p>
            <a:pPr algn="just"/>
            <a:r>
              <a:rPr lang="ru-RU" sz="1400" u="sng" dirty="0" smtClean="0"/>
              <a:t>Коммуникация</a:t>
            </a:r>
            <a:r>
              <a:rPr lang="ru-RU" sz="1400" u="sng" dirty="0"/>
              <a:t>:</a:t>
            </a:r>
            <a:r>
              <a:rPr lang="ru-RU" sz="1400" dirty="0"/>
              <a:t> поощрять речевую активность детей в процессе двигательной </a:t>
            </a:r>
            <a:r>
              <a:rPr lang="ru-RU" sz="1400" dirty="0" smtClean="0"/>
              <a:t>деятельности</a:t>
            </a:r>
          </a:p>
          <a:p>
            <a:pPr algn="just"/>
            <a:r>
              <a:rPr lang="ru-RU" sz="1400" u="sng" dirty="0" smtClean="0"/>
              <a:t>Музыка</a:t>
            </a:r>
            <a:r>
              <a:rPr lang="ru-RU" sz="1400" u="sng" dirty="0"/>
              <a:t>:</a:t>
            </a:r>
            <a:r>
              <a:rPr lang="ru-RU" sz="1400" dirty="0"/>
              <a:t> вводить элементы ритмической </a:t>
            </a:r>
            <a:r>
              <a:rPr lang="ru-RU" sz="1400" dirty="0" smtClean="0"/>
              <a:t>гимнастики, развивать </a:t>
            </a:r>
            <a:r>
              <a:rPr lang="ru-RU" sz="1400" dirty="0"/>
              <a:t>умение выполнять движения в соответствии с темпом </a:t>
            </a:r>
            <a:r>
              <a:rPr lang="ru-RU" sz="1400" dirty="0" smtClean="0"/>
              <a:t>музыки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b="1" u="sng" dirty="0" smtClean="0">
                <a:solidFill>
                  <a:srgbClr val="7030A0"/>
                </a:solidFill>
              </a:rPr>
              <a:t>Программное </a:t>
            </a:r>
            <a:r>
              <a:rPr lang="ru-RU" sz="1400" b="1" u="sng" dirty="0">
                <a:solidFill>
                  <a:srgbClr val="7030A0"/>
                </a:solidFill>
              </a:rPr>
              <a:t>содержание:</a:t>
            </a: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dirty="0" smtClean="0"/>
              <a:t>учить </a:t>
            </a:r>
            <a:r>
              <a:rPr lang="ru-RU" sz="1400" dirty="0"/>
              <a:t>выполнять прыжок в высоту с места (на батут), выполняя энергичный толчок от пола двумя стопами; упражнять в прыжках в длину с места; закреплять умение проползать под </a:t>
            </a:r>
            <a:r>
              <a:rPr lang="ru-RU" sz="1400" dirty="0" smtClean="0"/>
              <a:t>дугу; воспитывать </a:t>
            </a:r>
            <a:r>
              <a:rPr lang="ru-RU" sz="1400" dirty="0"/>
              <a:t>собранность и внимательность на физкультурном занятии.</a:t>
            </a:r>
          </a:p>
          <a:p>
            <a:pPr algn="just"/>
            <a:r>
              <a:rPr lang="ru-RU" sz="1400" dirty="0"/>
              <a:t> </a:t>
            </a:r>
          </a:p>
          <a:p>
            <a:pPr algn="just"/>
            <a:r>
              <a:rPr lang="ru-RU" sz="1400" b="1" u="sng" dirty="0">
                <a:solidFill>
                  <a:srgbClr val="7030A0"/>
                </a:solidFill>
              </a:rPr>
              <a:t>Оборудование:</a:t>
            </a: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dirty="0"/>
              <a:t>магнитофон с современными записями, модули мягкие «ракета», конусы сигнальные 6 шт., коррекционная дорожка «следы» 2 шт., дуги для </a:t>
            </a:r>
            <a:r>
              <a:rPr lang="ru-RU" sz="1400" dirty="0" err="1"/>
              <a:t>подлезания</a:t>
            </a:r>
            <a:r>
              <a:rPr lang="ru-RU" sz="1400" dirty="0"/>
              <a:t> 2 шт., батуты детские 2 шт</a:t>
            </a:r>
            <a:r>
              <a:rPr lang="ru-RU" sz="1400" dirty="0" smtClean="0"/>
              <a:t>.</a:t>
            </a:r>
            <a:r>
              <a:rPr lang="ru-RU" sz="1400" dirty="0"/>
              <a:t> </a:t>
            </a:r>
            <a:endParaRPr lang="ru-RU" sz="1400" dirty="0" smtClean="0"/>
          </a:p>
          <a:p>
            <a:pPr algn="just"/>
            <a:r>
              <a:rPr lang="ru-RU" sz="1400" b="1" u="sng" dirty="0">
                <a:solidFill>
                  <a:srgbClr val="7030A0"/>
                </a:solidFill>
              </a:rPr>
              <a:t>Ход занятия:</a:t>
            </a:r>
            <a:endParaRPr lang="ru-RU" sz="1400" b="1" dirty="0">
              <a:solidFill>
                <a:srgbClr val="7030A0"/>
              </a:solidFill>
            </a:endParaRPr>
          </a:p>
          <a:p>
            <a:pPr lvl="0" algn="just"/>
            <a:r>
              <a:rPr lang="ru-RU" sz="1400" i="1" dirty="0"/>
              <a:t>Дети входят в зал, строятся в одну шеренгу.</a:t>
            </a:r>
            <a:endParaRPr lang="ru-RU" sz="1400" dirty="0"/>
          </a:p>
          <a:p>
            <a:pPr algn="just"/>
            <a:r>
              <a:rPr lang="ru-RU" sz="1400" dirty="0"/>
              <a:t>Ребята, сегодня мы будем космонавтами и отправимся в космическое путешествие.</a:t>
            </a:r>
          </a:p>
          <a:p>
            <a:pPr algn="just"/>
            <a:r>
              <a:rPr lang="ru-RU" sz="1400" dirty="0"/>
              <a:t>Мы с вами живем на прекрасной планете</a:t>
            </a:r>
          </a:p>
          <a:p>
            <a:pPr algn="just"/>
            <a:r>
              <a:rPr lang="ru-RU" sz="1400" dirty="0"/>
              <a:t>С названьем чудесным Земля.</a:t>
            </a:r>
          </a:p>
          <a:p>
            <a:pPr algn="just"/>
            <a:r>
              <a:rPr lang="ru-RU" sz="1400" dirty="0"/>
              <a:t>Но в космосе есть и другие планеты:</a:t>
            </a:r>
          </a:p>
          <a:p>
            <a:pPr algn="just"/>
            <a:r>
              <a:rPr lang="ru-RU" sz="1400" dirty="0"/>
              <a:t>Марс, Юпитер, Сатурн и Уран.</a:t>
            </a:r>
          </a:p>
          <a:p>
            <a:pPr algn="just"/>
            <a:r>
              <a:rPr lang="ru-RU" sz="1400" dirty="0"/>
              <a:t>Для прогулок по планетам</a:t>
            </a:r>
          </a:p>
          <a:p>
            <a:pPr algn="just"/>
            <a:r>
              <a:rPr lang="ru-RU" sz="1400" dirty="0"/>
              <a:t>Ждет нас быстрая ракета.</a:t>
            </a:r>
          </a:p>
          <a:p>
            <a:pPr algn="just"/>
            <a:r>
              <a:rPr lang="ru-RU" sz="1400" dirty="0"/>
              <a:t>Чтобы занять места в ракете, направо! </a:t>
            </a:r>
            <a:r>
              <a:rPr lang="ru-RU" sz="1400" i="1" dirty="0"/>
              <a:t>(поворот)</a:t>
            </a:r>
            <a:r>
              <a:rPr lang="ru-RU" sz="1400" dirty="0"/>
              <a:t> 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59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037" y="260648"/>
            <a:ext cx="9517057" cy="6196768"/>
          </a:xfrm>
          <a:prstGeom prst="rect">
            <a:avLst/>
          </a:prstGeom>
        </p:spPr>
        <p:txBody>
          <a:bodyPr wrap="square" lIns="101796" tIns="50899" rIns="101796" bIns="50899">
            <a:spAutoFit/>
          </a:bodyPr>
          <a:lstStyle/>
          <a:p>
            <a:pPr algn="just"/>
            <a:r>
              <a:rPr lang="ru-RU" sz="1800" dirty="0"/>
              <a:t> </a:t>
            </a:r>
          </a:p>
          <a:p>
            <a:pPr algn="just"/>
            <a:r>
              <a:rPr lang="ru-RU" sz="1400" dirty="0"/>
              <a:t>Мы скафандры надеваем, </a:t>
            </a:r>
            <a:r>
              <a:rPr lang="ru-RU" sz="1400" i="1" dirty="0"/>
              <a:t>(погладить голову от макушки к затылку)</a:t>
            </a:r>
            <a:endParaRPr lang="ru-RU" sz="1400" dirty="0"/>
          </a:p>
          <a:p>
            <a:pPr algn="just"/>
            <a:r>
              <a:rPr lang="ru-RU" sz="1400" dirty="0"/>
              <a:t>Мы моторы запускаем.      (</a:t>
            </a:r>
            <a:r>
              <a:rPr lang="ru-RU" sz="1400" i="1" dirty="0"/>
              <a:t>выполнять моторчик руками со звуком Р-р-р)</a:t>
            </a:r>
            <a:endParaRPr lang="ru-RU" sz="1400" dirty="0"/>
          </a:p>
          <a:p>
            <a:pPr algn="just"/>
            <a:r>
              <a:rPr lang="ru-RU" sz="1400" dirty="0"/>
              <a:t>Отправляемся в полет!</a:t>
            </a:r>
          </a:p>
          <a:p>
            <a:pPr algn="just"/>
            <a:r>
              <a:rPr lang="ru-RU" sz="1400" dirty="0"/>
              <a:t>5,4,3,2,1 – взлет!                 </a:t>
            </a:r>
            <a:r>
              <a:rPr lang="ru-RU" sz="1400" i="1" dirty="0"/>
              <a:t>(присесть)</a:t>
            </a:r>
            <a:endParaRPr lang="ru-RU" sz="1400" dirty="0"/>
          </a:p>
          <a:p>
            <a:pPr algn="just"/>
            <a:r>
              <a:rPr lang="ru-RU" sz="1400" dirty="0"/>
              <a:t>В обход по залу марш!       </a:t>
            </a:r>
            <a:r>
              <a:rPr lang="ru-RU" sz="1400" i="1" dirty="0"/>
              <a:t>(дети выполняют в чередовании ходьбу и </a:t>
            </a:r>
            <a:r>
              <a:rPr lang="ru-RU" sz="1400" i="1" dirty="0" smtClean="0"/>
              <a:t>бег, под музыку)</a:t>
            </a:r>
            <a:endParaRPr lang="ru-RU" sz="1400" dirty="0"/>
          </a:p>
          <a:p>
            <a:pPr algn="just"/>
            <a:r>
              <a:rPr lang="ru-RU" sz="1400" dirty="0"/>
              <a:t> </a:t>
            </a:r>
          </a:p>
          <a:p>
            <a:pPr algn="just"/>
            <a:r>
              <a:rPr lang="ru-RU" sz="1400" dirty="0"/>
              <a:t>  Ходьба:    - марш в колонне по одному</a:t>
            </a:r>
          </a:p>
          <a:p>
            <a:pPr algn="just"/>
            <a:r>
              <a:rPr lang="ru-RU" sz="1400" dirty="0"/>
              <a:t>                    - на носках, руки вверх</a:t>
            </a:r>
          </a:p>
          <a:p>
            <a:pPr algn="just"/>
            <a:r>
              <a:rPr lang="ru-RU" sz="1400" dirty="0"/>
              <a:t>                    - между конусами, руки к плечам</a:t>
            </a:r>
          </a:p>
          <a:p>
            <a:pPr algn="just"/>
            <a:r>
              <a:rPr lang="ru-RU" sz="1400" dirty="0"/>
              <a:t>   Бег:          - обычный в колонне</a:t>
            </a:r>
          </a:p>
          <a:p>
            <a:pPr algn="just"/>
            <a:r>
              <a:rPr lang="ru-RU" sz="1400" dirty="0"/>
              <a:t>                    - </a:t>
            </a:r>
            <a:r>
              <a:rPr lang="ru-RU" sz="1400" dirty="0" smtClean="0"/>
              <a:t>подскоки   </a:t>
            </a:r>
          </a:p>
          <a:p>
            <a:pPr algn="just"/>
            <a:r>
              <a:rPr lang="ru-RU" sz="1400" dirty="0"/>
              <a:t>Ходьба:   - с высоким подниманием колен, руки в стороны</a:t>
            </a:r>
          </a:p>
          <a:p>
            <a:pPr algn="just"/>
            <a:r>
              <a:rPr lang="ru-RU" sz="1400" dirty="0"/>
              <a:t>   Бег:          -  обычный в колонне по одному</a:t>
            </a:r>
          </a:p>
          <a:p>
            <a:pPr algn="just"/>
            <a:r>
              <a:rPr lang="ru-RU" sz="1400" dirty="0"/>
              <a:t>                    - с захлестыванием голени назад, руки на поясе</a:t>
            </a:r>
          </a:p>
          <a:p>
            <a:pPr algn="just"/>
            <a:r>
              <a:rPr lang="ru-RU" sz="1400" dirty="0"/>
              <a:t>   Ходьба :   - в колонне обычная с восстановлением дыхания в движении</a:t>
            </a:r>
          </a:p>
          <a:p>
            <a:endParaRPr lang="ru-RU" sz="1400" dirty="0"/>
          </a:p>
          <a:p>
            <a:r>
              <a:rPr lang="ru-RU" sz="1400" dirty="0"/>
              <a:t>Мы приближаемся к планете Марс. </a:t>
            </a:r>
          </a:p>
          <a:p>
            <a:r>
              <a:rPr lang="ru-RU" sz="1400" dirty="0"/>
              <a:t>Я верю, что на Марсе есть друзья,</a:t>
            </a:r>
          </a:p>
          <a:p>
            <a:r>
              <a:rPr lang="ru-RU" sz="1400" dirty="0"/>
              <a:t>Они, как и мы, любят резвиться, петь, шутить и танцевать.</a:t>
            </a:r>
          </a:p>
          <a:p>
            <a:r>
              <a:rPr lang="ru-RU" sz="1400" dirty="0"/>
              <a:t>Потанцуем и мы. В колонну по два марш! </a:t>
            </a:r>
            <a:r>
              <a:rPr lang="ru-RU" sz="1400" i="1" dirty="0"/>
              <a:t>(перестроение)</a:t>
            </a:r>
            <a:endParaRPr lang="ru-RU" sz="1400" dirty="0"/>
          </a:p>
          <a:p>
            <a:pPr lvl="0"/>
            <a:r>
              <a:rPr lang="ru-RU" sz="1400" i="1" dirty="0"/>
              <a:t>Ритмическая гимнастика + упр. на дыхание «Руки к солнцу поднимаю…»</a:t>
            </a:r>
            <a:endParaRPr lang="ru-RU" sz="1400" dirty="0"/>
          </a:p>
          <a:p>
            <a:r>
              <a:rPr lang="ru-RU" sz="1400" i="1" dirty="0"/>
              <a:t> </a:t>
            </a:r>
            <a:endParaRPr lang="ru-RU" sz="1400" dirty="0"/>
          </a:p>
          <a:p>
            <a:r>
              <a:rPr lang="ru-RU" sz="1400" dirty="0"/>
              <a:t>2.    Продолжаем наш полет! Приготовиться к выходу в открытый космос!</a:t>
            </a:r>
          </a:p>
          <a:p>
            <a:r>
              <a:rPr lang="ru-RU" sz="1400" dirty="0"/>
              <a:t>       В обход по залу марш! </a:t>
            </a:r>
            <a:r>
              <a:rPr lang="ru-RU" sz="1400" i="1" dirty="0"/>
              <a:t>(дети перестраиваются, идут по кругу)</a:t>
            </a:r>
            <a:endParaRPr lang="ru-RU" sz="1400" dirty="0"/>
          </a:p>
          <a:p>
            <a:r>
              <a:rPr lang="ru-RU" sz="1400" dirty="0"/>
              <a:t> </a:t>
            </a:r>
          </a:p>
          <a:p>
            <a:r>
              <a:rPr lang="ru-RU" sz="1400" dirty="0"/>
              <a:t>       Девочкам построиться возле красного модуля, мальчикам возле – зеленого.</a:t>
            </a:r>
          </a:p>
          <a:p>
            <a:r>
              <a:rPr lang="ru-RU" sz="1400" dirty="0"/>
              <a:t>       Чтобы оказаться в открытом космосе, нужно</a:t>
            </a:r>
            <a:r>
              <a:rPr lang="ru-RU" sz="1400" dirty="0" smtClean="0"/>
              <a:t>: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519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481" y="116634"/>
            <a:ext cx="9439049" cy="6658433"/>
          </a:xfrm>
          <a:prstGeom prst="rect">
            <a:avLst/>
          </a:prstGeom>
        </p:spPr>
        <p:txBody>
          <a:bodyPr wrap="square" lIns="101796" tIns="50899" rIns="101796" bIns="50899">
            <a:spAutoFit/>
          </a:bodyPr>
          <a:lstStyle/>
          <a:p>
            <a:endParaRPr lang="ru-RU" dirty="0" smtClean="0"/>
          </a:p>
          <a:p>
            <a:r>
              <a:rPr lang="ru-RU" sz="1400" dirty="0"/>
              <a:t>ОД: - перепрыгнуть через модуль</a:t>
            </a:r>
          </a:p>
          <a:p>
            <a:r>
              <a:rPr lang="ru-RU" sz="1400" dirty="0"/>
              <a:t>               - пролезть под дугу</a:t>
            </a:r>
          </a:p>
          <a:p>
            <a:r>
              <a:rPr lang="ru-RU" sz="1400" dirty="0"/>
              <a:t>               - запрыгнуть на батут двумя ногами</a:t>
            </a:r>
          </a:p>
          <a:p>
            <a:r>
              <a:rPr lang="ru-RU" sz="1400" dirty="0"/>
              <a:t>               - спрыгнуть на мат</a:t>
            </a:r>
          </a:p>
          <a:p>
            <a:r>
              <a:rPr lang="ru-RU" sz="1400" dirty="0"/>
              <a:t>               - обратно вернуться «След в след» по космическим следам</a:t>
            </a:r>
          </a:p>
          <a:p>
            <a:pPr algn="just"/>
            <a:endParaRPr lang="ru-RU" sz="1400" dirty="0"/>
          </a:p>
          <a:p>
            <a:r>
              <a:rPr lang="ru-RU" sz="1400" dirty="0" smtClean="0"/>
              <a:t>Итак</a:t>
            </a:r>
            <a:r>
              <a:rPr lang="ru-RU" sz="1400" dirty="0"/>
              <a:t>, мы в открытом космосе. Космонавтам собраться возле ракеты.</a:t>
            </a:r>
          </a:p>
          <a:p>
            <a:r>
              <a:rPr lang="ru-RU" sz="1400" dirty="0"/>
              <a:t>  В космосе мы можем встретиться с инопланетянами,</a:t>
            </a:r>
          </a:p>
          <a:p>
            <a:r>
              <a:rPr lang="ru-RU" sz="1400" dirty="0"/>
              <a:t>  Их тогда мы приглашаем поиграть с землянами.</a:t>
            </a:r>
          </a:p>
          <a:p>
            <a:r>
              <a:rPr lang="ru-RU" sz="1400" dirty="0"/>
              <a:t> </a:t>
            </a:r>
          </a:p>
          <a:p>
            <a:r>
              <a:rPr lang="ru-RU" sz="1400" i="1" dirty="0"/>
              <a:t> П/игра «Космонавты»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  А теперь, юные космонавты, приложите старание,</a:t>
            </a:r>
          </a:p>
          <a:p>
            <a:r>
              <a:rPr lang="ru-RU" sz="1400" dirty="0"/>
              <a:t>  Будет сейчас тренировка  дыхания.</a:t>
            </a:r>
          </a:p>
          <a:p>
            <a:r>
              <a:rPr lang="ru-RU" sz="1400" i="1" dirty="0"/>
              <a:t>  Упражнение «Ладошки» (по методике Стрельниковой)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i="1" dirty="0"/>
              <a:t>  А теперь игра такая… Самомассаж «Ладошки»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3. Время движется вперед.</a:t>
            </a:r>
          </a:p>
          <a:p>
            <a:r>
              <a:rPr lang="ru-RU" sz="1400" dirty="0"/>
              <a:t> Пора возвращаться на планету Земля.</a:t>
            </a:r>
          </a:p>
          <a:p>
            <a:r>
              <a:rPr lang="ru-RU" sz="1400" dirty="0"/>
              <a:t> Занять места в ракете! </a:t>
            </a:r>
            <a:r>
              <a:rPr lang="ru-RU" sz="1400" i="1" dirty="0"/>
              <a:t>(построение в колонну по одному)</a:t>
            </a:r>
            <a:endParaRPr lang="ru-RU" sz="1400" dirty="0"/>
          </a:p>
          <a:p>
            <a:r>
              <a:rPr lang="ru-RU" sz="1400" dirty="0"/>
              <a:t> Завести моторы! (</a:t>
            </a:r>
            <a:r>
              <a:rPr lang="ru-RU" sz="1400" i="1" dirty="0"/>
              <a:t>выполнять моторчик руками со звуком Р-р-р)</a:t>
            </a:r>
            <a:endParaRPr lang="ru-RU" sz="1400" dirty="0"/>
          </a:p>
          <a:p>
            <a:r>
              <a:rPr lang="ru-RU" sz="1400" dirty="0"/>
              <a:t> 5,4,3,2,1 – взлет!  </a:t>
            </a:r>
            <a:r>
              <a:rPr lang="ru-RU" sz="1400" i="1" dirty="0"/>
              <a:t>(присесть)</a:t>
            </a:r>
            <a:endParaRPr lang="ru-RU" sz="1400" dirty="0"/>
          </a:p>
          <a:p>
            <a:r>
              <a:rPr lang="ru-RU" sz="1400" dirty="0"/>
              <a:t> В обход по залу марш! </a:t>
            </a:r>
            <a:r>
              <a:rPr lang="ru-RU" sz="1400" i="1" dirty="0"/>
              <a:t>(дети проходят маршем 1 круг)</a:t>
            </a:r>
            <a:endParaRPr lang="ru-RU" sz="1400" dirty="0"/>
          </a:p>
          <a:p>
            <a:r>
              <a:rPr lang="ru-RU" sz="1400" i="1" dirty="0"/>
              <a:t> </a:t>
            </a:r>
            <a:endParaRPr lang="ru-RU" sz="1400" dirty="0"/>
          </a:p>
          <a:p>
            <a:r>
              <a:rPr lang="ru-RU" sz="1400" dirty="0"/>
              <a:t> Наше космическое путешествие завершилось. </a:t>
            </a:r>
          </a:p>
          <a:p>
            <a:r>
              <a:rPr lang="ru-RU" sz="1400" dirty="0"/>
              <a:t> Мы на планете Земля! </a:t>
            </a:r>
            <a:endParaRPr lang="ru-RU" sz="1400" dirty="0" smtClean="0"/>
          </a:p>
          <a:p>
            <a:r>
              <a:rPr lang="ru-RU" sz="1400" dirty="0" smtClean="0"/>
              <a:t>Спасибо </a:t>
            </a:r>
            <a:r>
              <a:rPr lang="ru-RU" sz="1400" dirty="0"/>
              <a:t>за занятие.</a:t>
            </a:r>
          </a:p>
        </p:txBody>
      </p:sp>
    </p:spTree>
    <p:extLst>
      <p:ext uri="{BB962C8B-B14F-4D97-AF65-F5344CB8AC3E}">
        <p14:creationId xmlns:p14="http://schemas.microsoft.com/office/powerpoint/2010/main" val="21286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229</Words>
  <Application>Microsoft Office PowerPoint</Application>
  <PresentationFormat>Лист A4 (210x297 мм)</PresentationFormat>
  <Paragraphs>89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12</cp:revision>
  <cp:lastPrinted>2013-11-24T11:22:46Z</cp:lastPrinted>
  <dcterms:created xsi:type="dcterms:W3CDTF">2013-11-19T19:18:23Z</dcterms:created>
  <dcterms:modified xsi:type="dcterms:W3CDTF">2013-11-24T11:23:34Z</dcterms:modified>
</cp:coreProperties>
</file>