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4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B06D95D-B49C-4442-91DC-06E9143D20C1}" type="datetimeFigureOut">
              <a:rPr lang="ru-RU" smtClean="0"/>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06D95D-B49C-4442-91DC-06E9143D20C1}" type="datetimeFigureOut">
              <a:rPr lang="ru-RU" smtClean="0"/>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06D95D-B49C-4442-91DC-06E9143D20C1}" type="datetimeFigureOut">
              <a:rPr lang="ru-RU" smtClean="0"/>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06D95D-B49C-4442-91DC-06E9143D20C1}" type="datetimeFigureOut">
              <a:rPr lang="ru-RU" smtClean="0"/>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06D95D-B49C-4442-91DC-06E9143D20C1}" type="datetimeFigureOut">
              <a:rPr lang="ru-RU" smtClean="0"/>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B06D95D-B49C-4442-91DC-06E9143D20C1}" type="datetimeFigureOut">
              <a:rPr lang="ru-RU" smtClean="0"/>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B06D95D-B49C-4442-91DC-06E9143D20C1}" type="datetimeFigureOut">
              <a:rPr lang="ru-RU" smtClean="0"/>
              <a:t>12.03.2013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06D95D-B49C-4442-91DC-06E9143D20C1}" type="datetimeFigureOut">
              <a:rPr lang="ru-RU" smtClean="0"/>
              <a:t>12.03.2013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B06D95D-B49C-4442-91DC-06E9143D20C1}" type="datetimeFigureOut">
              <a:rPr lang="ru-RU" smtClean="0"/>
              <a:t>12.03.2013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06D95D-B49C-4442-91DC-06E9143D20C1}" type="datetimeFigureOut">
              <a:rPr lang="ru-RU" smtClean="0"/>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06D95D-B49C-4442-91DC-06E9143D20C1}" type="datetimeFigureOut">
              <a:rPr lang="ru-RU" smtClean="0"/>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0F17EA-0CA4-41A6-B406-77F613AE896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6D95D-B49C-4442-91DC-06E9143D20C1}" type="datetimeFigureOut">
              <a:rPr lang="ru-RU" smtClean="0"/>
              <a:t>12.03.2013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F17EA-0CA4-41A6-B406-77F613AE896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14480" y="357166"/>
            <a:ext cx="6400800" cy="1752600"/>
          </a:xfrm>
        </p:spPr>
        <p:txBody>
          <a:bodyPr>
            <a:normAutofit fontScale="25000" lnSpcReduction="20000"/>
          </a:bodyPr>
          <a:lstStyle/>
          <a:p>
            <a:r>
              <a:rPr lang="ru-RU" dirty="0" smtClean="0">
                <a:solidFill>
                  <a:schemeClr val="tx1"/>
                </a:solidFill>
                <a:latin typeface="Times New Roman" pitchFamily="18" charset="0"/>
                <a:cs typeface="Times New Roman" pitchFamily="18" charset="0"/>
              </a:rPr>
              <a:t>Поздравления с Масленицей</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Масленица 11 марта - 17 марта</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Неделя перед Великим постом по времени совпадает с языческим праздником проводов зимы и встречи весны. У восточных славян этот праздник получил название «</a:t>
            </a:r>
            <a:r>
              <a:rPr lang="ru-RU" b="1" dirty="0" smtClean="0">
                <a:solidFill>
                  <a:schemeClr val="tx1"/>
                </a:solidFill>
                <a:latin typeface="Times New Roman" pitchFamily="18" charset="0"/>
                <a:cs typeface="Times New Roman" pitchFamily="18" charset="0"/>
              </a:rPr>
              <a:t>Масленица</a:t>
            </a:r>
            <a:r>
              <a:rPr lang="ru-RU" dirty="0" smtClean="0">
                <a:solidFill>
                  <a:schemeClr val="tx1"/>
                </a:solidFill>
                <a:latin typeface="Times New Roman" pitchFamily="18" charset="0"/>
                <a:cs typeface="Times New Roman" pitchFamily="18" charset="0"/>
              </a:rPr>
              <a:t>». Хорош этот древний славянский праздник - проводы зимы - со столами, которые ломятся от блинов и других яств и пития. В эти дни славянская душа - нараспашку, человек гуляет вовсю. Я желаю, чтобы у вас Масленица прошла как по маслу. Последнюю неделю перед Великим постом надо провести весело, ведь впереди целых 7 недель всяческих ограничений.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Каждый день этой недели имеет определенные особенности и интересные обычаи.</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Понедельник - встреча</a:t>
            </a:r>
            <a:r>
              <a:rPr lang="ru-RU" dirty="0" smtClean="0">
                <a:solidFill>
                  <a:schemeClr val="tx1"/>
                </a:solidFill>
                <a:latin typeface="Times New Roman" pitchFamily="18" charset="0"/>
                <a:cs typeface="Times New Roman" pitchFamily="18" charset="0"/>
              </a:rPr>
              <a:t>. В этот день из соломы делали чучело, надевали на него старую женскую одежду, насаживали это чучело на шест и с пением возили на санях по деревне. Затем Масленицу ставили на снежной горе, где начиналось катание на санях.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Вторник - </a:t>
            </a:r>
            <a:r>
              <a:rPr lang="ru-RU" b="1" dirty="0" err="1" smtClean="0">
                <a:solidFill>
                  <a:schemeClr val="tx1"/>
                </a:solidFill>
                <a:latin typeface="Times New Roman" pitchFamily="18" charset="0"/>
                <a:cs typeface="Times New Roman" pitchFamily="18" charset="0"/>
              </a:rPr>
              <a:t>заигрыш</a:t>
            </a:r>
            <a:r>
              <a:rPr lang="ru-RU" dirty="0" smtClean="0">
                <a:solidFill>
                  <a:schemeClr val="tx1"/>
                </a:solidFill>
                <a:latin typeface="Times New Roman" pitchFamily="18" charset="0"/>
                <a:cs typeface="Times New Roman" pitchFamily="18" charset="0"/>
              </a:rPr>
              <a:t>. С этого дня начинались разного рода развлечения: катания на санях, народные гулянья, представления. В больших деревянных балаганах давали представления во главе с Петрушкой и масленичным дедом. На улицах попадались большие группы ряженых, в масках, разъезжавших по знакомым домам, где экспромтом устраивались веселые домашние концерты.</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Среда - лакомка</a:t>
            </a:r>
            <a:r>
              <a:rPr lang="ru-RU" dirty="0" smtClean="0">
                <a:solidFill>
                  <a:schemeClr val="tx1"/>
                </a:solidFill>
                <a:latin typeface="Times New Roman" pitchFamily="18" charset="0"/>
                <a:cs typeface="Times New Roman" pitchFamily="18" charset="0"/>
              </a:rPr>
              <a:t>. Она открывала угощение во всех домах блинами и другими яствами. В каждой семье накрывали столы с вкусной едой, пекли блины, в деревнях вскладчину варили пиво. Повсюду появлялись театры, торговые палатки. В них продавались горячие сбитни (напитки из воды, меда и пряностей), каленые орехи, медовые пряники. Здесь же, прямо под открытым небом, из кипящего самовара можно было выпить чаю.</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Четверг - разгул (перелом, широкий четверг)</a:t>
            </a:r>
            <a:r>
              <a:rPr lang="ru-RU" dirty="0" smtClean="0">
                <a:solidFill>
                  <a:schemeClr val="tx1"/>
                </a:solidFill>
                <a:latin typeface="Times New Roman" pitchFamily="18" charset="0"/>
                <a:cs typeface="Times New Roman" pitchFamily="18" charset="0"/>
              </a:rPr>
              <a:t>. На этот день приходилась середина игр и веселья. Возможно, именно тогда проходили и жаркие масленичные кулачные бои, кулачки, ведущие свое начало из Древней Руси. Были в них и свои строгие правила. Нельзя было, например, бить лежачего, вдвоем нападать на одного, бить ниже пояса или бить по затылку. За нарушение этих правил грозило наказание. Биться можно было "стенка на стенку" (опять поговорка) или "один на один".</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Пятница - тещины вечера</a:t>
            </a:r>
            <a:r>
              <a:rPr lang="ru-RU" dirty="0" smtClean="0">
                <a:solidFill>
                  <a:schemeClr val="tx1"/>
                </a:solidFill>
                <a:latin typeface="Times New Roman" pitchFamily="18" charset="0"/>
                <a:cs typeface="Times New Roman" pitchFamily="18" charset="0"/>
              </a:rPr>
              <a:t>. Целый ряд масленичных обычаев был направлен на то, чтобы ускорить свадьбы, содействовать молодежи в нахождении себе пары. Однако самым главным событием, связанным с молодоженами и справляемым по всей Руси, было посещение тещи зятьями, для которых она пекла блины и устраивала настоящий пир (если, конечно, зять был ей по душе).</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Суббота - </a:t>
            </a:r>
            <a:r>
              <a:rPr lang="ru-RU" b="1" dirty="0" err="1" smtClean="0">
                <a:solidFill>
                  <a:schemeClr val="tx1"/>
                </a:solidFill>
                <a:latin typeface="Times New Roman" pitchFamily="18" charset="0"/>
                <a:cs typeface="Times New Roman" pitchFamily="18" charset="0"/>
              </a:rPr>
              <a:t>золовкины</a:t>
            </a:r>
            <a:r>
              <a:rPr lang="ru-RU" b="1" dirty="0" smtClean="0">
                <a:solidFill>
                  <a:schemeClr val="tx1"/>
                </a:solidFill>
                <a:latin typeface="Times New Roman" pitchFamily="18" charset="0"/>
                <a:cs typeface="Times New Roman" pitchFamily="18" charset="0"/>
              </a:rPr>
              <a:t> посиделки</a:t>
            </a:r>
            <a:r>
              <a:rPr lang="ru-RU" dirty="0" smtClean="0">
                <a:solidFill>
                  <a:schemeClr val="tx1"/>
                </a:solidFill>
                <a:latin typeface="Times New Roman" pitchFamily="18" charset="0"/>
                <a:cs typeface="Times New Roman" pitchFamily="18" charset="0"/>
              </a:rPr>
              <a:t>. Золовка - это сестра мужа. В этот субботний день молодые невестки принимали у себя родных (жены сыновей для матери их мужей были невестками, т.е. пришедшими не отсюда, с их деревни, например, а невесть откуда, - так было принято кое-где раньше: "Не брать в жены своих, местных").</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Воскресенье - проводы, целовальник, прощенный день</a:t>
            </a:r>
            <a:r>
              <a:rPr lang="ru-RU" dirty="0" smtClean="0">
                <a:solidFill>
                  <a:schemeClr val="tx1"/>
                </a:solidFill>
                <a:latin typeface="Times New Roman" pitchFamily="18" charset="0"/>
                <a:cs typeface="Times New Roman" pitchFamily="18" charset="0"/>
              </a:rPr>
              <a:t>. Если в течение года русские чем-то оскорбили друг друга, то, встретившись в "прощенное воскресенье", они непременно приветствовали друг друга поцелуем, и один из них говорил: "Прости меня, пожалуй". Второй же отвечал: "Бог тебя простит". Обида была забыта. С той же целью в прощенное воскресенье ходили на кладбище, оставляли на могилах блины, молились и поклонялись праху родных.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Со щедрой веселой Масленицей!</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Пословицы и поговорки на масленицу.</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С масленицей связано очень много пословиц и поговорок.</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"Без блина не </a:t>
            </a:r>
            <a:r>
              <a:rPr lang="ru-RU" dirty="0" err="1" smtClean="0">
                <a:solidFill>
                  <a:schemeClr val="tx1"/>
                </a:solidFill>
                <a:latin typeface="Times New Roman" pitchFamily="18" charset="0"/>
                <a:cs typeface="Times New Roman" pitchFamily="18" charset="0"/>
              </a:rPr>
              <a:t>масляна</a:t>
            </a:r>
            <a:r>
              <a:rPr lang="ru-RU" dirty="0" smtClean="0">
                <a:solidFill>
                  <a:schemeClr val="tx1"/>
                </a:solidFill>
                <a:latin typeface="Times New Roman" pitchFamily="18" charset="0"/>
                <a:cs typeface="Times New Roman" pitchFamily="18" charset="0"/>
              </a:rPr>
              <a:t>"</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"На горах покататься, в блинах поваляться"</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"Не житье, а масленица"</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"Масленица </a:t>
            </a:r>
            <a:r>
              <a:rPr lang="ru-RU" dirty="0" err="1" smtClean="0">
                <a:solidFill>
                  <a:schemeClr val="tx1"/>
                </a:solidFill>
                <a:latin typeface="Times New Roman" pitchFamily="18" charset="0"/>
                <a:cs typeface="Times New Roman" pitchFamily="18" charset="0"/>
              </a:rPr>
              <a:t>объедуха</a:t>
            </a:r>
            <a:r>
              <a:rPr lang="ru-RU" dirty="0" smtClean="0">
                <a:solidFill>
                  <a:schemeClr val="tx1"/>
                </a:solidFill>
                <a:latin typeface="Times New Roman" pitchFamily="18" charset="0"/>
                <a:cs typeface="Times New Roman" pitchFamily="18" charset="0"/>
              </a:rPr>
              <a:t>, деньги </a:t>
            </a:r>
            <a:r>
              <a:rPr lang="ru-RU" dirty="0" err="1" smtClean="0">
                <a:solidFill>
                  <a:schemeClr val="tx1"/>
                </a:solidFill>
                <a:latin typeface="Times New Roman" pitchFamily="18" charset="0"/>
                <a:cs typeface="Times New Roman" pitchFamily="18" charset="0"/>
              </a:rPr>
              <a:t>приберуха</a:t>
            </a:r>
            <a:r>
              <a:rPr lang="ru-RU" dirty="0" smtClean="0">
                <a:solidFill>
                  <a:schemeClr val="tx1"/>
                </a:solidFill>
                <a:latin typeface="Times New Roman" pitchFamily="18" charset="0"/>
                <a:cs typeface="Times New Roman" pitchFamily="18" charset="0"/>
              </a:rPr>
              <a:t>"</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"Хоть с себя все заложить, а масленицу проводить"</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"Не все коту масленица, а будет и Великий Пост"</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Words>
  <Application>Microsoft Office PowerPoint</Application>
  <PresentationFormat>Экран (4:3)</PresentationFormat>
  <Paragraphs>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Слайд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dc:creator>
  <cp:lastModifiedBy>Дом</cp:lastModifiedBy>
  <cp:revision>1</cp:revision>
  <dcterms:created xsi:type="dcterms:W3CDTF">2013-03-12T18:07:15Z</dcterms:created>
  <dcterms:modified xsi:type="dcterms:W3CDTF">2013-03-12T18:13:27Z</dcterms:modified>
</cp:coreProperties>
</file>