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3" r:id="rId4"/>
    <p:sldId id="266" r:id="rId5"/>
    <p:sldId id="261" r:id="rId6"/>
    <p:sldId id="264" r:id="rId7"/>
    <p:sldId id="257" r:id="rId8"/>
    <p:sldId id="258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9231-3877-401A-91EE-D128AF5BF144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D822-B6B0-4E1D-BEE7-0CAAFE945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1D822-B6B0-4E1D-BEE7-0CAAFE9450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8282B4-4C8F-46A6-B30E-324E0742E4D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34B82F-9554-433A-9459-415D00E9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157192"/>
            <a:ext cx="3033124" cy="576064"/>
          </a:xfrm>
        </p:spPr>
        <p:txBody>
          <a:bodyPr/>
          <a:lstStyle/>
          <a:p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916832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ПАЛЬЧИКОВЫЕ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олна 7"/>
          <p:cNvSpPr/>
          <p:nvPr/>
        </p:nvSpPr>
        <p:spPr>
          <a:xfrm>
            <a:off x="3995936" y="0"/>
            <a:ext cx="4824536" cy="1628800"/>
          </a:xfrm>
          <a:prstGeom prst="wave">
            <a:avLst>
              <a:gd name="adj1" fmla="val 12500"/>
              <a:gd name="adj2" fmla="val 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27984" y="188640"/>
            <a:ext cx="4464496" cy="12241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Arno Pro Smbd Caption" pitchFamily="18" charset="0"/>
              </a:rPr>
              <a:t>  Паучок ходил по ветке,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Arno Pro Smbd Caption" pitchFamily="18" charset="0"/>
              </a:rPr>
              <a:t>      А за ним ходили детки,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Arno Pro Smbd Caption" pitchFamily="18" charset="0"/>
              </a:rPr>
              <a:t>                   Дождик с неба вдруг полил,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Arno Pro Smbd Caption" pitchFamily="18" charset="0"/>
              </a:rPr>
              <a:t>                       Паучков на землю смыл… </a:t>
            </a:r>
            <a:endParaRPr lang="ru-RU" sz="1800" b="1" dirty="0">
              <a:solidFill>
                <a:srgbClr val="FFFF0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404664"/>
            <a:ext cx="3777568" cy="5721499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Пальчиковые игры и упражнения проводим во всех режимных моментах: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приёме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Перед обедом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прогулке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занятиях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вечернее время.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798128" cy="5721499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Физиолог В.М.Бехтерев доказал положительное влияние манипуляций на функции высшей нервной деятельности, на развитие речи и интеллекта в целом.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Arno Pro Smbd" pitchFamily="18" charset="0"/>
              </a:rPr>
              <a:t>«Таланты  детей  находятся на  кончиках  их  пальцев»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no Pro Smbd Caption" pitchFamily="18" charset="0"/>
              </a:rPr>
              <a:t>                                       </a:t>
            </a:r>
            <a:br>
              <a:rPr lang="ru-RU" dirty="0" smtClean="0">
                <a:latin typeface="Arno Pro Smbd Caption" pitchFamily="18" charset="0"/>
              </a:rPr>
            </a:br>
            <a:r>
              <a:rPr lang="ru-RU" dirty="0" smtClean="0">
                <a:latin typeface="Arno Pro Smbd Caption" pitchFamily="18" charset="0"/>
              </a:rPr>
              <a:t>                                        </a:t>
            </a:r>
            <a:r>
              <a:rPr lang="ru-RU" sz="2800" dirty="0" smtClean="0">
                <a:latin typeface="Arno Pro Smbd Caption" pitchFamily="18" charset="0"/>
              </a:rPr>
              <a:t>Мария монтессори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172400" cy="6336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Важной частью работы по развитию мелкой моторики являются пальчиковые игры. Эти игры эмоциональны и увлекательны.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Они способствуют развитию речи, творческой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Пальчиковые игры, как бы отображают реальность окружающего мира – предметы, животных, людей, их деятельность, явления природы.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В ходе пальчиковых игр дети, повторяя действия взрослого, активизируют моторику рук. Тем самым </a:t>
            </a: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вырабатывается  </a:t>
            </a:r>
            <a:r>
              <a:rPr lang="ru-RU" sz="2800" dirty="0" smtClean="0">
                <a:solidFill>
                  <a:schemeClr val="accent6"/>
                </a:solidFill>
                <a:latin typeface="Arno Pro Smbd Subhead" pitchFamily="18" charset="0"/>
              </a:rPr>
              <a:t>ловкость, умение управлять своими движениями, концентрировать своё внимание на одном виде деятельности.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chemeClr val="accent6"/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6889576" cy="46805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no Pro Subhead" pitchFamily="18" charset="0"/>
              </a:rPr>
              <a:t>Пальчиковые игры – это развлекательное и оздоравливающее занятие.</a:t>
            </a:r>
            <a:br>
              <a:rPr lang="ru-RU" dirty="0" smtClean="0">
                <a:latin typeface="Arno Pro Subhead" pitchFamily="18" charset="0"/>
              </a:rPr>
            </a:br>
            <a:r>
              <a:rPr lang="ru-RU" dirty="0" smtClean="0">
                <a:latin typeface="Arno Pro Subhead" pitchFamily="18" charset="0"/>
              </a:rPr>
              <a:t>Поэтому игровую тренировку необходимо начинать с раннего возраста. </a:t>
            </a:r>
            <a:endParaRPr lang="ru-RU" dirty="0">
              <a:latin typeface="Arno Pro Subhead" pitchFamily="18" charset="0"/>
            </a:endParaRPr>
          </a:p>
        </p:txBody>
      </p:sp>
      <p:pic>
        <p:nvPicPr>
          <p:cNvPr id="4" name="Рисунок 3" descr="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039816" cy="2124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1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5076056" y="0"/>
            <a:ext cx="3888432" cy="17008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404664"/>
            <a:ext cx="3888432" cy="792088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900" b="1" dirty="0" smtClean="0">
                <a:solidFill>
                  <a:srgbClr val="FFC000"/>
                </a:solidFill>
                <a:latin typeface="Arno Pro Smbd Caption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FFC000"/>
                </a:solidFill>
                <a:latin typeface="Arno Pro Smbd Caption" pitchFamily="18" charset="0"/>
                <a:ea typeface="Tahoma" pitchFamily="34" charset="0"/>
                <a:cs typeface="Tahoma" pitchFamily="34" charset="0"/>
              </a:rPr>
              <a:t>Рыбка – малютка по речке плывёт,</a:t>
            </a:r>
          </a:p>
          <a:p>
            <a:r>
              <a:rPr lang="ru-RU" sz="2600" b="1" dirty="0" smtClean="0">
                <a:solidFill>
                  <a:srgbClr val="FFC000"/>
                </a:solidFill>
                <a:latin typeface="Arno Pro Smbd Caption" pitchFamily="18" charset="0"/>
                <a:ea typeface="Tahoma" pitchFamily="34" charset="0"/>
                <a:cs typeface="Tahoma" pitchFamily="34" charset="0"/>
              </a:rPr>
              <a:t>     Рыбка – малютка хвостиком бьёт…</a:t>
            </a:r>
            <a:endParaRPr lang="ru-RU" sz="2600" b="1" dirty="0">
              <a:solidFill>
                <a:srgbClr val="FFC000"/>
              </a:solidFill>
              <a:latin typeface="Arno Pro Smbd Caption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1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44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0" y="188640"/>
            <a:ext cx="4032448" cy="1844824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3888432" cy="14401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Arno Pro Smbd Caption" pitchFamily="18" charset="0"/>
              </a:rPr>
              <a:t>Как –то раз к кому – то в гости, </a:t>
            </a:r>
          </a:p>
          <a:p>
            <a:pPr algn="ctr"/>
            <a:r>
              <a:rPr lang="ru-RU" sz="1800" dirty="0" smtClean="0">
                <a:solidFill>
                  <a:srgbClr val="FFFF00"/>
                </a:solidFill>
                <a:latin typeface="Arno Pro Smbd Caption" pitchFamily="18" charset="0"/>
              </a:rPr>
              <a:t>Шёл козлёнок через мостик,</a:t>
            </a:r>
          </a:p>
          <a:p>
            <a:pPr algn="ctr"/>
            <a:r>
              <a:rPr lang="ru-RU" sz="1800" dirty="0" smtClean="0">
                <a:solidFill>
                  <a:srgbClr val="FFFF00"/>
                </a:solidFill>
                <a:latin typeface="Arno Pro Smbd Caption" pitchFamily="18" charset="0"/>
              </a:rPr>
              <a:t>А на встречу шёл другой </a:t>
            </a:r>
          </a:p>
          <a:p>
            <a:pPr algn="ctr"/>
            <a:r>
              <a:rPr lang="ru-RU" sz="1800" dirty="0" smtClean="0">
                <a:solidFill>
                  <a:srgbClr val="FFFF00"/>
                </a:solidFill>
                <a:latin typeface="Arno Pro Smbd Caption" pitchFamily="18" charset="0"/>
              </a:rPr>
              <a:t>Возвращался он домой…</a:t>
            </a:r>
            <a:endParaRPr lang="ru-RU" sz="1800" dirty="0">
              <a:solidFill>
                <a:srgbClr val="FFFF0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11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44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2843808" y="188640"/>
            <a:ext cx="4896544" cy="1562472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no Pro Smbd Caption" pitchFamily="18" charset="0"/>
              </a:rPr>
              <a:t>Наши алые цветочки распускают лепесточки…</a:t>
            </a:r>
            <a:endParaRPr lang="ru-RU" sz="2400" b="1" dirty="0">
              <a:solidFill>
                <a:srgbClr val="FF000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1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323528" y="332656"/>
            <a:ext cx="3578696" cy="21968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764704"/>
            <a:ext cx="2664296" cy="13352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C000"/>
                </a:solidFill>
                <a:latin typeface="Arno Pro Smbd Subhead" pitchFamily="18" charset="0"/>
              </a:rPr>
              <a:t>Улитка, улитка покажи рога,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no Pro Smbd Subhead" pitchFamily="18" charset="0"/>
              </a:rPr>
              <a:t>Дам кусок пирога,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no Pro Smbd Subhead" pitchFamily="18" charset="0"/>
              </a:rPr>
              <a:t>Пышки, ватрушки, сдобные лепёшки…</a:t>
            </a:r>
            <a:endParaRPr lang="ru-RU" sz="1800" dirty="0">
              <a:solidFill>
                <a:srgbClr val="FFC000"/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2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33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олна 6"/>
          <p:cNvSpPr/>
          <p:nvPr/>
        </p:nvSpPr>
        <p:spPr>
          <a:xfrm>
            <a:off x="0" y="188640"/>
            <a:ext cx="3959424" cy="17728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4032448" cy="16561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>
                <a:solidFill>
                  <a:srgbClr val="FFC000"/>
                </a:solidFill>
                <a:latin typeface="Arno Pro Smbd" pitchFamily="18" charset="0"/>
              </a:rPr>
              <a:t>Две ладони я прижму 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no Pro Smbd" pitchFamily="18" charset="0"/>
              </a:rPr>
              <a:t>И  по речке поплыву.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no Pro Smbd" pitchFamily="18" charset="0"/>
              </a:rPr>
              <a:t>Две ладони друзья – это лодочка моя!</a:t>
            </a:r>
            <a:endParaRPr lang="ru-RU" sz="1800" dirty="0">
              <a:solidFill>
                <a:srgbClr val="FFC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254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«Таланты  детей  находятся на  кончиках  их  пальцев»                                                                                 Мария монтессори     </vt:lpstr>
      <vt:lpstr>Слайд 3</vt:lpstr>
      <vt:lpstr>Пальчиковые игры – это развлекательное и оздоравливающее занятие. Поэтому игровую тренировку необходимо начинать с раннего возраста.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2013-03-03T01:00:58Z</dcterms:created>
  <dcterms:modified xsi:type="dcterms:W3CDTF">2013-03-12T08:04:20Z</dcterms:modified>
</cp:coreProperties>
</file>