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5" r:id="rId3"/>
    <p:sldId id="293" r:id="rId4"/>
    <p:sldId id="291" r:id="rId5"/>
    <p:sldId id="290" r:id="rId6"/>
    <p:sldId id="288" r:id="rId7"/>
    <p:sldId id="287" r:id="rId8"/>
    <p:sldId id="286" r:id="rId9"/>
    <p:sldId id="285" r:id="rId10"/>
    <p:sldId id="277" r:id="rId11"/>
    <p:sldId id="280" r:id="rId12"/>
    <p:sldId id="279" r:id="rId13"/>
    <p:sldId id="281" r:id="rId14"/>
    <p:sldId id="282" r:id="rId15"/>
    <p:sldId id="283" r:id="rId16"/>
    <p:sldId id="275" r:id="rId17"/>
    <p:sldId id="284" r:id="rId18"/>
    <p:sldId id="304" r:id="rId19"/>
    <p:sldId id="303" r:id="rId20"/>
    <p:sldId id="302" r:id="rId21"/>
    <p:sldId id="313" r:id="rId22"/>
    <p:sldId id="32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CD04-EB64-427A-B2AB-AE0D38C8587E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316-97BA-40CF-B6F9-74ADD4B5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CD04-EB64-427A-B2AB-AE0D38C8587E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316-97BA-40CF-B6F9-74ADD4B5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CD04-EB64-427A-B2AB-AE0D38C8587E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316-97BA-40CF-B6F9-74ADD4B5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CD04-EB64-427A-B2AB-AE0D38C8587E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316-97BA-40CF-B6F9-74ADD4B5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CD04-EB64-427A-B2AB-AE0D38C8587E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316-97BA-40CF-B6F9-74ADD4B5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CD04-EB64-427A-B2AB-AE0D38C8587E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316-97BA-40CF-B6F9-74ADD4B5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CD04-EB64-427A-B2AB-AE0D38C8587E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316-97BA-40CF-B6F9-74ADD4B5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CD04-EB64-427A-B2AB-AE0D38C8587E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316-97BA-40CF-B6F9-74ADD4B5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CD04-EB64-427A-B2AB-AE0D38C8587E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316-97BA-40CF-B6F9-74ADD4B5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CD04-EB64-427A-B2AB-AE0D38C8587E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316-97BA-40CF-B6F9-74ADD4B5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CD04-EB64-427A-B2AB-AE0D38C8587E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316-97BA-40CF-B6F9-74ADD4B5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7CD04-EB64-427A-B2AB-AE0D38C8587E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CA316-97BA-40CF-B6F9-74ADD4B5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Microsoft_Office_PowerPoint2.sld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592288"/>
          </a:xfrm>
        </p:spPr>
        <p:txBody>
          <a:bodyPr>
            <a:normAutofit/>
          </a:bodyPr>
          <a:lstStyle/>
          <a:p>
            <a:r>
              <a:rPr lang="ru-RU" b="1" smtClean="0"/>
              <a:t>«Влияние игр на развитие психических процессов: </a:t>
            </a:r>
            <a:br>
              <a:rPr lang="ru-RU" b="1" smtClean="0"/>
            </a:br>
            <a:r>
              <a:rPr lang="ru-RU" b="1" smtClean="0"/>
              <a:t>памяти, внимания, мышления»</a:t>
            </a:r>
            <a:endParaRPr lang="ru-RU"/>
          </a:p>
        </p:txBody>
      </p:sp>
      <p:pic>
        <p:nvPicPr>
          <p:cNvPr id="8" name="Рисунок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652120" y="3140968"/>
            <a:ext cx="2702311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068960"/>
            <a:ext cx="44196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620688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Игра «Найди отличия»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620688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Игра «Найди пару»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6" descr="Найди отличия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2938" y="1500188"/>
            <a:ext cx="3351212" cy="4389437"/>
          </a:xfrm>
          <a:prstGeom prst="rect">
            <a:avLst/>
          </a:prstGeom>
        </p:spPr>
      </p:pic>
      <p:pic>
        <p:nvPicPr>
          <p:cNvPr id="10" name="Рисунок 7" descr="Найди пару каждой бабоч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628800"/>
            <a:ext cx="4001071" cy="37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4375" y="571500"/>
            <a:ext cx="7721600" cy="528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5813" y="642938"/>
            <a:ext cx="7572375" cy="513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67744" y="18864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ПАМЯТЬ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628800"/>
            <a:ext cx="30243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У младших дошкольников память непроизвольна. Ребенок не ставит перед собой цели что-то запомнить или вспомнить и не владеет специальными способами запоминания. Интересные для него события, действия, образы легко запечатлеваются, непроизвольно запоминается и словесный материал, если он вызывает эмоциональный отклик. </a:t>
            </a:r>
            <a:endParaRPr lang="ru-RU"/>
          </a:p>
        </p:txBody>
      </p:sp>
      <p:pic>
        <p:nvPicPr>
          <p:cNvPr id="9" name="Содержимое 3" descr="АПР.jpg"/>
          <p:cNvPicPr>
            <a:picLocks noChangeAspect="1"/>
          </p:cNvPicPr>
          <p:nvPr/>
        </p:nvPicPr>
        <p:blipFill>
          <a:blip r:embed="rId3" cstate="print"/>
          <a:srcRect l="4252" r="8976" b="14278"/>
          <a:stretch>
            <a:fillRect/>
          </a:stretch>
        </p:blipFill>
        <p:spPr>
          <a:xfrm>
            <a:off x="2987824" y="1988840"/>
            <a:ext cx="5591791" cy="41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3528" y="620688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Дошкольное детство - возраст, наиболее благоприятный для развития памяти. Однако память дошкольника имеет ряд специфических особенностей. 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83568" y="548680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Рекомендации педагогам для работы с детьми по развитию памяти (данные методы не требуют специальной подготовки.):</a:t>
            </a:r>
            <a:endParaRPr lang="ru-RU" sz="200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412776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Развивать у ребенка умения произвольно вызывать необходимые воспоминания.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Обучение культуре запоминания.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Учить ребенка вспоминать последовательность событий.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Учить использовать при запоминании мнемотехнические приемы.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Учить детей использовать образ как средство развития произвольной памяти.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Учить детей повторять, осмысливать, связывать материал в целях запоминания, использовать связи при припоминании.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Способствовать овладению умением для запоминания использовать вспомогательные средства.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404664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Игры и упражнения, способствующие развитию памяти</a:t>
            </a:r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764704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"Запомни предметы" (учить ребенка запоминать и воспроизводить информацию).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"Следопыт" (Взрослый показывает ребенку игрушку и говорит, что сейчас ее спрячет в комнате; ребенок отворачивается; взрослый прячет игрушку; ребенок должен ее найти).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"Одежда" (ребенок должен вспомнить, в каком порядке он одевался утром).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i="1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"Нарисуй такой же" (ребенок рисует на листе бумаге какой-либо простой предмет; затем лист переворачивается и ребенок должен нарисовать точно такой же предмет).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i="1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"Я положил в мешок" (взрослый на глазах ребенка кладет в мешок разные предметы; ребенок должен вспомнить, что лежит в мешке).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i="1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"Короткий рассказ" (взрослый читает короткий рассказ; ребенок должен воспроизвести его).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"Фигурка из палочек" (взрослый выкладывает фигурку из палочек; ребенок запоминает ее и по памяти выкладывает такую же).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тттт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476672"/>
            <a:ext cx="8286750" cy="614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55576" y="54868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МЫШЛЕНИЕ 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980728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высший познавательный процесс обобщенного и опосредованного отражения действительности. Мышление является самым важным процессом познания. 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060848"/>
            <a:ext cx="4421380" cy="21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92896"/>
            <a:ext cx="3053659" cy="32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332656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Рекомендации педагогам для работы с детьми </a:t>
            </a:r>
          </a:p>
          <a:p>
            <a:pPr algn="ctr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по развитию мышления: </a:t>
            </a:r>
            <a:endParaRPr lang="ru-RU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340768"/>
            <a:ext cx="7200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Развитие умственной способности через овладение действиями замещения и наглядного моделирования в различных видах деятельностью. 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Составлять группу из отдельных предметов. 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Учить выделять предметы по назначению, по характерным признакам. 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Учить классифицировать предметы и обобщать их по характерным признакам или назначению. 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Учить понимать смысл литературного произведения; воспроизводить в правильной последовательности содержание текста с помощью вопросов. 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Учить сравнивать предметы. 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Учить соотносить схематическое изображение 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с реальными предметами. 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Развивать быстроту мышления через 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дидактические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игры. </a:t>
            </a:r>
          </a:p>
        </p:txBody>
      </p:sp>
      <p:pic>
        <p:nvPicPr>
          <p:cNvPr id="22530" name="Picture 2" descr="http://www.psy-land.ru/images/photos/medium/article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437112"/>
            <a:ext cx="2381250" cy="2192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476671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Игры и упражнения, способствующие развитию мышления: </a:t>
            </a:r>
            <a:endParaRPr lang="ru-RU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124744"/>
            <a:ext cx="59046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  <a:tabLst>
                <a:tab pos="457200" algn="l"/>
              </a:tabLst>
            </a:pPr>
            <a:r>
              <a:rPr lang="ru-RU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Разложи картинки" (учить учитывать последовательность событий). </a:t>
            </a:r>
            <a:endParaRPr lang="ru-RU" sz="2000" i="1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FontTx/>
              <a:buChar char="•"/>
              <a:tabLst>
                <a:tab pos="457200" algn="l"/>
              </a:tabLst>
            </a:pPr>
            <a:r>
              <a:rPr lang="ru-RU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"Оканчивание слов" (учить заканчивать слово по начальному слогу). </a:t>
            </a:r>
            <a:endParaRPr lang="ru-RU" sz="2000" i="1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FontTx/>
              <a:buChar char="•"/>
              <a:tabLst>
                <a:tab pos="457200" algn="l"/>
              </a:tabLst>
            </a:pPr>
            <a:endParaRPr lang="ru-RU" sz="2000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FontTx/>
              <a:buChar char="•"/>
              <a:tabLst>
                <a:tab pos="457200" algn="l"/>
              </a:tabLst>
            </a:pPr>
            <a:r>
              <a:rPr lang="ru-RU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"Найди лишний предмет", "Найди в ряду лишнюю фигуру" (учить классифицировать предметы по признакам и назначению). </a:t>
            </a:r>
            <a:endParaRPr lang="ru-RU" sz="2000" i="1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FontTx/>
              <a:buChar char="•"/>
              <a:tabLst>
                <a:tab pos="457200" algn="l"/>
              </a:tabLst>
            </a:pPr>
            <a:endParaRPr lang="ru-RU" sz="2000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FontTx/>
              <a:buChar char="•"/>
              <a:tabLst>
                <a:tab pos="457200" algn="l"/>
              </a:tabLst>
            </a:pPr>
            <a:r>
              <a:rPr lang="ru-RU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«Творческий подход" (ребенку показывают предметы, не имеющие определенного назначения; ребенок должен придумать, как можно использовать данный предмет). </a:t>
            </a:r>
            <a:endParaRPr lang="ru-RU" sz="2000" i="1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FontTx/>
              <a:buChar char="•"/>
              <a:tabLst>
                <a:tab pos="457200" algn="l"/>
              </a:tabLst>
            </a:pPr>
            <a:endParaRPr lang="ru-RU" sz="2000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FontTx/>
              <a:buChar char="•"/>
              <a:tabLst>
                <a:tab pos="457200" algn="l"/>
              </a:tabLst>
            </a:pPr>
            <a:r>
              <a:rPr lang="ru-RU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"Антонимы" (ребенку называется слово, а оно должен назвать противоположное по смыслу слово, например: "тяжелый - легкий", "сильный -слабый", "легкий - тяжелый и др.). </a:t>
            </a:r>
            <a:endParaRPr lang="ru-RU" sz="2000" i="1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FontTx/>
              <a:buChar char="•"/>
              <a:tabLst>
                <a:tab pos="457200" algn="l"/>
              </a:tabLst>
            </a:pPr>
            <a:r>
              <a:rPr lang="ru-RU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"Уникуб", "Лото". "Домино", пазлы,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FontTx/>
              <a:buChar char="•"/>
              <a:tabLst>
                <a:tab pos="457200" algn="l"/>
              </a:tabLst>
            </a:pPr>
            <a:r>
              <a:rPr lang="ru-RU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конструкторы. </a:t>
            </a:r>
            <a:endParaRPr lang="ru-RU" sz="2000" i="1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FontTx/>
              <a:buChar char="•"/>
              <a:tabLst>
                <a:tab pos="457200" algn="l"/>
              </a:tabLst>
            </a:pPr>
            <a:r>
              <a:rPr lang="ru-RU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Загадки. </a:t>
            </a:r>
            <a:endParaRPr lang="ru-RU" sz="2000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ural-toys.ru/UPLOAD/2012/02/08/041439_600_600.jpg"/>
          <p:cNvPicPr>
            <a:picLocks noChangeAspect="1" noChangeArrowheads="1"/>
          </p:cNvPicPr>
          <p:nvPr/>
        </p:nvPicPr>
        <p:blipFill>
          <a:blip r:embed="rId3" cstate="print"/>
          <a:srcRect l="3795" t="9487" r="2846" b="1897"/>
          <a:stretch>
            <a:fillRect/>
          </a:stretch>
        </p:blipFill>
        <p:spPr bwMode="auto">
          <a:xfrm>
            <a:off x="7524328" y="980728"/>
            <a:ext cx="1365354" cy="12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soven-ok.ru/uploadedFiles/eshopimages/big/Domino_Frukty-yagody_derevo_Tomik.jpg"/>
          <p:cNvPicPr>
            <a:picLocks noChangeAspect="1" noChangeArrowheads="1"/>
          </p:cNvPicPr>
          <p:nvPr/>
        </p:nvPicPr>
        <p:blipFill>
          <a:blip r:embed="rId4" cstate="print"/>
          <a:srcRect t="18898" b="22677"/>
          <a:stretch>
            <a:fillRect/>
          </a:stretch>
        </p:blipFill>
        <p:spPr bwMode="auto">
          <a:xfrm>
            <a:off x="6371206" y="2420888"/>
            <a:ext cx="2772794" cy="1620000"/>
          </a:xfrm>
          <a:prstGeom prst="rect">
            <a:avLst/>
          </a:prstGeom>
          <a:noFill/>
        </p:spPr>
      </p:pic>
      <p:pic>
        <p:nvPicPr>
          <p:cNvPr id="21512" name="Picture 8" descr="http://www.zpapa.ru/img_item/mid/korvet_4233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293096"/>
            <a:ext cx="1395693" cy="15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512" y="33265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   </a:t>
            </a:r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487131"/>
            <a:ext cx="849694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дошкольном возрасте игра – ведущий вид деятельности ребенка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Психическое развитие дошкольника происходит в игре и в продуктивных видах деятельности, в которых формируются элементы учебной и трудовой деятельности.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верно заметил Рубинштейн: «Игра – практика развития». Так, ей принадлежит существенная роль в умственном воспитании детей. В игре происходит формирование восприятия, мышления, памяти, речи – тех фундаментальных психических процессов, без достаточного развития которых нельзя говорить о воспитании гармоничной личности. 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Разнообразные знания, впечатления обогащают его духовный мир, и всё это находит отражение в игре.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11560" y="3861048"/>
            <a:ext cx="7776864" cy="1296144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Познавательные процессы </a:t>
            </a:r>
            <a:r>
              <a:rPr lang="ru-RU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 это психические процессы, в ходе которых с помощью обработки информации создается представление о действительности.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611560" y="5229200"/>
            <a:ext cx="1728192" cy="72008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Ощущения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499992" y="5085184"/>
            <a:ext cx="1800200" cy="86409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Восприятие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187624" y="5949280"/>
            <a:ext cx="1656184" cy="72008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Память</a:t>
            </a:r>
            <a:endParaRPr lang="ru-RU" sz="20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771800" y="5301208"/>
            <a:ext cx="1512168" cy="864095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Внимание</a:t>
            </a:r>
            <a:endParaRPr lang="ru-RU" sz="20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788024" y="5877272"/>
            <a:ext cx="1728192" cy="747464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Мышление </a:t>
            </a:r>
            <a:endParaRPr lang="ru-RU" sz="20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6660232" y="5157192"/>
            <a:ext cx="1944216" cy="936104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Воображение</a:t>
            </a:r>
            <a:endParaRPr lang="ru-RU" sz="20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24744"/>
            <a:ext cx="4429125" cy="530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347864" y="548680"/>
            <a:ext cx="2664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«Нелепицы»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1547664" y="836712"/>
          <a:ext cx="6072187" cy="5429250"/>
        </p:xfrm>
        <a:graphic>
          <a:graphicData uri="http://schemas.openxmlformats.org/presentationml/2006/ole">
            <p:oleObj spid="_x0000_s4098" name="Слайд" r:id="rId4" imgW="4571116" imgH="3428159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Чулпан\Pictures\16325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Детство – очень важный период в жизни каждого ребенка. В этом возрасте среди различных видов деятельности особое место занимает игра. В ней естественным для дошкольника образом происходит умственное развитие, становление личности ребенка в целом.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00809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При организации педагогического процесса необходимо учитывать следующее</a:t>
            </a:r>
            <a:r>
              <a:rPr lang="ru-RU" b="1" smtClean="0"/>
              <a:t>:</a:t>
            </a:r>
          </a:p>
          <a:p>
            <a:pPr algn="ctr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Отдавать приоритет игровой деятельности, так сказать, дать детям наиграться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•  Шире включать игры во все виды деятельности дошкольника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•  Осуществлять коррекцию умственного развития через систему специально подобранных игр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•  Содействовать проявлению творчества, инициативы со стороны детей в игровой деятельности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•  Не стоит забывать и о грамотном руководстве игрой, её обогащении со стороны педагога.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22920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 Игра — это огромное светлое окно, через которое в духовный мир ребенка вливается живительный поток представлений, понятий об окружающем мире. </a:t>
            </a:r>
          </a:p>
          <a:p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Игра — это искра, зажигающая огонек пытливости и любознательности.</a:t>
            </a:r>
          </a:p>
          <a:p>
            <a:endParaRPr lang="ru-RU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6237312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Сухомлинский В. А.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91591\Pictures\psy_01.jpg"/>
          <p:cNvPicPr>
            <a:picLocks noChangeAspect="1" noChangeArrowheads="1"/>
          </p:cNvPicPr>
          <p:nvPr/>
        </p:nvPicPr>
        <p:blipFill>
          <a:blip r:embed="rId2" cstate="print"/>
          <a:srcRect l="4748" t="7644" r="5698" b="11041"/>
          <a:stretch>
            <a:fillRect/>
          </a:stretch>
        </p:blipFill>
        <p:spPr bwMode="auto">
          <a:xfrm>
            <a:off x="6381411" y="0"/>
            <a:ext cx="2762589" cy="281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332656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ВОСПРИЯТИЕ -</a:t>
            </a:r>
            <a:r>
              <a:rPr lang="ru-RU" sz="2400" smtClean="0"/>
              <a:t> ведущий познавательный процесс дошкольного возраста.</a:t>
            </a:r>
            <a:endParaRPr lang="ru-RU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700808"/>
            <a:ext cx="540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Восприятие ребенка тесно связано с игрой. В игре он моделирует все фрагменты окружающей жизни и новой информации, вызвавшей у него интерес, активно познает воспринятую информацию.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Значение восприятия в жизни дошкольника очень велико, так как оно создает фундамент для развития мышления, способствует развитию речи, памяти, внимания, воображения.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91591\Pictures\psy_01.jpg"/>
          <p:cNvPicPr>
            <a:picLocks noChangeAspect="1" noChangeArrowheads="1"/>
          </p:cNvPicPr>
          <p:nvPr/>
        </p:nvPicPr>
        <p:blipFill>
          <a:blip r:embed="rId2" cstate="print"/>
          <a:srcRect l="12345" t="7644" r="9496" b="5945"/>
          <a:stretch>
            <a:fillRect/>
          </a:stretch>
        </p:blipFill>
        <p:spPr>
          <a:xfrm>
            <a:off x="6276723" y="548680"/>
            <a:ext cx="2703061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http://t2.gstatic.com/images?q=tbn:ANd9GcQowSmWEHaiZRBi3zA5lrep8aVFiZBPzRgYWUnSbIp5hK3_UGTGfW5-56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653136"/>
            <a:ext cx="248321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http://t2.gstatic.com/images?q=tbn:ANd9GcTTtf1fg3DRwPpmWTQh2cy6bfiKjVdAKwZ9w7XCVqVcorhqYZFr-A"/>
          <p:cNvPicPr>
            <a:picLocks noChangeAspect="1" noChangeArrowheads="1"/>
          </p:cNvPicPr>
          <p:nvPr/>
        </p:nvPicPr>
        <p:blipFill>
          <a:blip r:embed="rId5" cstate="print"/>
          <a:srcRect l="48714" b="13438"/>
          <a:stretch>
            <a:fillRect/>
          </a:stretch>
        </p:blipFill>
        <p:spPr bwMode="auto">
          <a:xfrm>
            <a:off x="6804248" y="3933056"/>
            <a:ext cx="127974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0" descr="http://images-partners.google.com/images?q=tbn:ANd9GcT0Hy0DU5v6TqWAPv4izrmQw8WlW5CziKzsUAM6WeOKmaJj5DIfxVUyLOr0Lw:http://www.russtyle-yug.ru/img_c/81740.jpg"/>
          <p:cNvPicPr>
            <a:picLocks noChangeAspect="1" noChangeArrowheads="1"/>
          </p:cNvPicPr>
          <p:nvPr/>
        </p:nvPicPr>
        <p:blipFill>
          <a:blip r:embed="rId6" cstate="print"/>
          <a:srcRect l="11629" t="2739" b="8216"/>
          <a:stretch>
            <a:fillRect/>
          </a:stretch>
        </p:blipFill>
        <p:spPr bwMode="auto">
          <a:xfrm>
            <a:off x="5148064" y="4509120"/>
            <a:ext cx="1783776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332656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ПЕДАГОГАМ ПО РАЗВИТИЮ ВОСПРИЯТИЯ</a:t>
            </a:r>
            <a:endParaRPr lang="ru-RU" sz="2000" b="1" i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124744"/>
            <a:ext cx="7848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детей различать предметы на ощупь. </a:t>
            </a:r>
          </a:p>
          <a:p>
            <a:pPr marL="265176" indent="-265176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умение выделять признаки в предмете: форму, цвет, вкус. </a:t>
            </a:r>
          </a:p>
          <a:p>
            <a:pPr marL="265176" indent="-265176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соотносить предметы по величине. </a:t>
            </a:r>
          </a:p>
          <a:p>
            <a:pPr marL="265176" indent="-265176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наблюдательность; учить внимательно и последовательно рассматривать предмет или явление. </a:t>
            </a:r>
          </a:p>
          <a:p>
            <a:pPr marL="265176" indent="-265176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умение составлять из частей целое. </a:t>
            </a:r>
          </a:p>
          <a:p>
            <a:pPr marL="265176" indent="-265176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Различать основные признаки разных времен года. </a:t>
            </a:r>
          </a:p>
          <a:p>
            <a:pPr marL="265176" indent="-265176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Закреплять пространственные представления по картине: слева, справа, сверху, внизу, перед, за, между, рядом. </a:t>
            </a:r>
          </a:p>
          <a:p>
            <a:pPr marL="265176" indent="-265176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сенсорных эталонов формы. </a:t>
            </a:r>
          </a:p>
          <a:p>
            <a:pPr marL="265176" indent="-265176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умения анализировать предмет, выделять в нем мелкие детали. </a:t>
            </a:r>
            <a:endParaRPr lang="ru-RU" sz="20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404665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-15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игра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-15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«Кто где находится?»</a:t>
            </a:r>
            <a:endParaRPr lang="ru-RU" sz="2800" b="1" i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2339752" y="1628800"/>
          <a:ext cx="4572000" cy="4214812"/>
        </p:xfrm>
        <a:graphic>
          <a:graphicData uri="http://schemas.openxmlformats.org/presentationml/2006/ole">
            <p:oleObj spid="_x0000_s2050" name="Слайд" r:id="rId4" imgW="4571116" imgH="3428159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63688" y="476672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«Чей контур?»</a:t>
            </a:r>
            <a:endParaRPr lang="ru-RU" sz="2800" b="1" i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3" descr="Безимени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788" y="1306513"/>
            <a:ext cx="5940425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1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smtClean="0">
                <a:latin typeface="Times New Roman" pitchFamily="18" charset="0"/>
                <a:cs typeface="Times New Roman" pitchFamily="18" charset="0"/>
              </a:rPr>
              <a:t>ВНИМАНИЕ </a:t>
            </a:r>
            <a:r>
              <a:rPr lang="ru-RU" sz="3100" smtClean="0">
                <a:solidFill>
                  <a:srgbClr val="8B264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smtClean="0">
                <a:latin typeface="+mn-lt"/>
                <a:cs typeface="Times New Roman" pitchFamily="18" charset="0"/>
              </a:rPr>
              <a:t>избирательная направленность восприятия на тот или иной объект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>
                <a:solidFill>
                  <a:srgbClr val="8B264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8B264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805110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188640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Рекомендации педагогам для работы с детьми</a:t>
            </a:r>
          </a:p>
          <a:p>
            <a:pPr algn="ctr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 по развитию внимания: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052736"/>
            <a:ext cx="55446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Часто менять формы деятельности.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Почаще наблюдать с детьми и обсуждать услышанное и увиденное.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Учить ребенка сознательно направлять внимание на определенные предметы и явления.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Учить детей управлять вниманием в соответствии с целью.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Создавать средства - стимулы, которые будут организовывать внимание ребенка.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Для развития внимания использовать игры с правилами и игры-драматизации.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</p:txBody>
      </p:sp>
      <p:pic>
        <p:nvPicPr>
          <p:cNvPr id="8" name="Picture 2" descr="C:\Users\91591\Pictures\devoc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12776"/>
            <a:ext cx="2881791" cy="27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Чулпан\Pictures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332656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Игры и упражнения, способствующие развитию внимания:</a:t>
            </a:r>
            <a:endParaRPr lang="ru-RU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484784"/>
            <a:ext cx="820891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"Да и нет не говорите. Белого и черного </a:t>
            </a:r>
          </a:p>
          <a:p>
            <a:pPr marL="265176" indent="-265176" fontAlgn="auto">
              <a:spcAft>
                <a:spcPts val="0"/>
              </a:spcAft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   не носите". 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Игры – головоломки, загадки 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"Найди отличия". 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"Найди два одинаковых предмета". 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"Будь внимателен" (выполнение гимнастических упражнений по словесной команде). 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"Волшебное слово" (взрослый показывает упражнения, а ребенок их повторяет только в том случае, если взрослый говорит: "Пожалуйста!"). 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"Где что было", (ребенок запоминает предметы, лежащие на столе; ребенок отворачивается, взрослый передвигает предметы; ребенок указывает, что изменилось). 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"Назови, что ты видишь" (ребенок за одну минуту должен назвать как можно больше предметов, находящихся в комнате). </a:t>
            </a:r>
          </a:p>
          <a:p>
            <a:pPr marL="265176" indent="-265176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1110</Words>
  <Application>Microsoft Office PowerPoint</Application>
  <PresentationFormat>Экран (4:3)</PresentationFormat>
  <Paragraphs>110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Слайд</vt:lpstr>
      <vt:lpstr>«Влияние игр на развитие психических процессов:  памяти, внимания, мышления»</vt:lpstr>
      <vt:lpstr>Слайд 2</vt:lpstr>
      <vt:lpstr>Слайд 3</vt:lpstr>
      <vt:lpstr>Слайд 4</vt:lpstr>
      <vt:lpstr>Слайд 5</vt:lpstr>
      <vt:lpstr>Слайд 6</vt:lpstr>
      <vt:lpstr>   ВНИМАНИЕ –  избирательная направленность восприятия на тот или иной объект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«Влияние игр на развитие психических процессов:  памяти, внимания, мышления»</dc:title>
  <dc:creator>Чулпан</dc:creator>
  <cp:lastModifiedBy>Чулпан</cp:lastModifiedBy>
  <cp:revision>76</cp:revision>
  <dcterms:created xsi:type="dcterms:W3CDTF">2013-02-09T16:31:29Z</dcterms:created>
  <dcterms:modified xsi:type="dcterms:W3CDTF">2013-02-28T19:02:21Z</dcterms:modified>
</cp:coreProperties>
</file>