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</p:sldIdLst>
  <p:sldSz cx="7380288" cy="9721850"/>
  <p:notesSz cx="6858000" cy="9144000"/>
  <p:defaultTextStyle>
    <a:defPPr>
      <a:defRPr lang="ru-RU"/>
    </a:defPPr>
    <a:lvl1pPr marL="0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323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6645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4968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3291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1613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69936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48258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6581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CC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002" y="-78"/>
      </p:cViewPr>
      <p:guideLst>
        <p:guide orient="horz" pos="3063"/>
        <p:guide pos="23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3525" y="3020079"/>
            <a:ext cx="6273245" cy="20838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7043" y="5509048"/>
            <a:ext cx="5166202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6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4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3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1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9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6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50712" y="389333"/>
            <a:ext cx="1660565" cy="82950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9014" y="389333"/>
            <a:ext cx="4858690" cy="82950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995" y="6247189"/>
            <a:ext cx="6273245" cy="1930868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2995" y="4120542"/>
            <a:ext cx="6273245" cy="2126653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3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66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49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32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16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699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482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65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9016" y="2268438"/>
            <a:ext cx="3259627" cy="641597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51650" y="2268438"/>
            <a:ext cx="3259627" cy="641597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9020" y="2176165"/>
            <a:ext cx="3260909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323" indent="0">
              <a:buNone/>
              <a:defRPr sz="2100" b="1"/>
            </a:lvl2pPr>
            <a:lvl3pPr marL="956645" indent="0">
              <a:buNone/>
              <a:defRPr sz="1900" b="1"/>
            </a:lvl3pPr>
            <a:lvl4pPr marL="1434968" indent="0">
              <a:buNone/>
              <a:defRPr sz="1700" b="1"/>
            </a:lvl4pPr>
            <a:lvl5pPr marL="1913291" indent="0">
              <a:buNone/>
              <a:defRPr sz="1700" b="1"/>
            </a:lvl5pPr>
            <a:lvl6pPr marL="2391613" indent="0">
              <a:buNone/>
              <a:defRPr sz="1700" b="1"/>
            </a:lvl6pPr>
            <a:lvl7pPr marL="2869936" indent="0">
              <a:buNone/>
              <a:defRPr sz="1700" b="1"/>
            </a:lvl7pPr>
            <a:lvl8pPr marL="3348258" indent="0">
              <a:buNone/>
              <a:defRPr sz="1700" b="1"/>
            </a:lvl8pPr>
            <a:lvl9pPr marL="382658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9020" y="3083087"/>
            <a:ext cx="3260909" cy="56013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49087" y="2176165"/>
            <a:ext cx="3262190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323" indent="0">
              <a:buNone/>
              <a:defRPr sz="2100" b="1"/>
            </a:lvl2pPr>
            <a:lvl3pPr marL="956645" indent="0">
              <a:buNone/>
              <a:defRPr sz="1900" b="1"/>
            </a:lvl3pPr>
            <a:lvl4pPr marL="1434968" indent="0">
              <a:buNone/>
              <a:defRPr sz="1700" b="1"/>
            </a:lvl4pPr>
            <a:lvl5pPr marL="1913291" indent="0">
              <a:buNone/>
              <a:defRPr sz="1700" b="1"/>
            </a:lvl5pPr>
            <a:lvl6pPr marL="2391613" indent="0">
              <a:buNone/>
              <a:defRPr sz="1700" b="1"/>
            </a:lvl6pPr>
            <a:lvl7pPr marL="2869936" indent="0">
              <a:buNone/>
              <a:defRPr sz="1700" b="1"/>
            </a:lvl7pPr>
            <a:lvl8pPr marL="3348258" indent="0">
              <a:buNone/>
              <a:defRPr sz="1700" b="1"/>
            </a:lvl8pPr>
            <a:lvl9pPr marL="382658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49087" y="3083087"/>
            <a:ext cx="3262190" cy="56013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017" y="387075"/>
            <a:ext cx="2428064" cy="16473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85491" y="387079"/>
            <a:ext cx="4125787" cy="829733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9017" y="2034395"/>
            <a:ext cx="2428064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78323" indent="0">
              <a:buNone/>
              <a:defRPr sz="1300"/>
            </a:lvl2pPr>
            <a:lvl3pPr marL="956645" indent="0">
              <a:buNone/>
              <a:defRPr sz="1000"/>
            </a:lvl3pPr>
            <a:lvl4pPr marL="1434968" indent="0">
              <a:buNone/>
              <a:defRPr sz="900"/>
            </a:lvl4pPr>
            <a:lvl5pPr marL="1913291" indent="0">
              <a:buNone/>
              <a:defRPr sz="900"/>
            </a:lvl5pPr>
            <a:lvl6pPr marL="2391613" indent="0">
              <a:buNone/>
              <a:defRPr sz="900"/>
            </a:lvl6pPr>
            <a:lvl7pPr marL="2869936" indent="0">
              <a:buNone/>
              <a:defRPr sz="900"/>
            </a:lvl7pPr>
            <a:lvl8pPr marL="3348258" indent="0">
              <a:buNone/>
              <a:defRPr sz="900"/>
            </a:lvl8pPr>
            <a:lvl9pPr marL="382658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591" y="6805296"/>
            <a:ext cx="4428173" cy="8034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46591" y="868668"/>
            <a:ext cx="4428173" cy="5833110"/>
          </a:xfrm>
        </p:spPr>
        <p:txBody>
          <a:bodyPr/>
          <a:lstStyle>
            <a:lvl1pPr marL="0" indent="0">
              <a:buNone/>
              <a:defRPr sz="3300"/>
            </a:lvl1pPr>
            <a:lvl2pPr marL="478323" indent="0">
              <a:buNone/>
              <a:defRPr sz="2900"/>
            </a:lvl2pPr>
            <a:lvl3pPr marL="956645" indent="0">
              <a:buNone/>
              <a:defRPr sz="2500"/>
            </a:lvl3pPr>
            <a:lvl4pPr marL="1434968" indent="0">
              <a:buNone/>
              <a:defRPr sz="2100"/>
            </a:lvl4pPr>
            <a:lvl5pPr marL="1913291" indent="0">
              <a:buNone/>
              <a:defRPr sz="2100"/>
            </a:lvl5pPr>
            <a:lvl6pPr marL="2391613" indent="0">
              <a:buNone/>
              <a:defRPr sz="2100"/>
            </a:lvl6pPr>
            <a:lvl7pPr marL="2869936" indent="0">
              <a:buNone/>
              <a:defRPr sz="2100"/>
            </a:lvl7pPr>
            <a:lvl8pPr marL="3348258" indent="0">
              <a:buNone/>
              <a:defRPr sz="2100"/>
            </a:lvl8pPr>
            <a:lvl9pPr marL="3826581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46591" y="7608701"/>
            <a:ext cx="4428173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78323" indent="0">
              <a:buNone/>
              <a:defRPr sz="1300"/>
            </a:lvl2pPr>
            <a:lvl3pPr marL="956645" indent="0">
              <a:buNone/>
              <a:defRPr sz="1000"/>
            </a:lvl3pPr>
            <a:lvl4pPr marL="1434968" indent="0">
              <a:buNone/>
              <a:defRPr sz="900"/>
            </a:lvl4pPr>
            <a:lvl5pPr marL="1913291" indent="0">
              <a:buNone/>
              <a:defRPr sz="900"/>
            </a:lvl5pPr>
            <a:lvl6pPr marL="2391613" indent="0">
              <a:buNone/>
              <a:defRPr sz="900"/>
            </a:lvl6pPr>
            <a:lvl7pPr marL="2869936" indent="0">
              <a:buNone/>
              <a:defRPr sz="900"/>
            </a:lvl7pPr>
            <a:lvl8pPr marL="3348258" indent="0">
              <a:buNone/>
              <a:defRPr sz="900"/>
            </a:lvl8pPr>
            <a:lvl9pPr marL="382658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018" y="389325"/>
            <a:ext cx="6642259" cy="1620308"/>
          </a:xfrm>
          <a:prstGeom prst="rect">
            <a:avLst/>
          </a:prstGeom>
        </p:spPr>
        <p:txBody>
          <a:bodyPr vert="horz" lIns="95665" tIns="47832" rIns="95665" bIns="4783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9018" y="2268438"/>
            <a:ext cx="6642259" cy="6415970"/>
          </a:xfrm>
          <a:prstGeom prst="rect">
            <a:avLst/>
          </a:prstGeom>
        </p:spPr>
        <p:txBody>
          <a:bodyPr vert="horz" lIns="95665" tIns="47832" rIns="95665" bIns="4783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69018" y="9010719"/>
            <a:ext cx="1722067" cy="517598"/>
          </a:xfrm>
          <a:prstGeom prst="rect">
            <a:avLst/>
          </a:prstGeom>
        </p:spPr>
        <p:txBody>
          <a:bodyPr vert="horz" lIns="95665" tIns="47832" rIns="95665" bIns="4783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21602" y="9010719"/>
            <a:ext cx="2337091" cy="517598"/>
          </a:xfrm>
          <a:prstGeom prst="rect">
            <a:avLst/>
          </a:prstGeom>
        </p:spPr>
        <p:txBody>
          <a:bodyPr vert="horz" lIns="95665" tIns="47832" rIns="95665" bIns="4783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289210" y="9010719"/>
            <a:ext cx="1722067" cy="517598"/>
          </a:xfrm>
          <a:prstGeom prst="rect">
            <a:avLst/>
          </a:prstGeom>
        </p:spPr>
        <p:txBody>
          <a:bodyPr vert="horz" lIns="95665" tIns="47832" rIns="95665" bIns="4783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664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742" indent="-358742" algn="l" defTabSz="95664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7274" indent="-298952" algn="l" defTabSz="95664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807" indent="-239161" algn="l" defTabSz="95664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129" indent="-239161" algn="l" defTabSz="95664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2452" indent="-239161" algn="l" defTabSz="95664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0775" indent="-239161" algn="l" defTabSz="9566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09097" indent="-239161" algn="l" defTabSz="9566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7420" indent="-239161" algn="l" defTabSz="9566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5742" indent="-239161" algn="l" defTabSz="9566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323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6645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4968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3291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1613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9936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8258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6581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 2\My Pictures\картинки из интернета\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380288" cy="97218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434" y="3503603"/>
            <a:ext cx="6535843" cy="55721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чем ее истоки?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 Каковы ее последствия?</a:t>
            </a:r>
          </a:p>
          <a:p>
            <a:pPr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Агрессия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Agressio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(лат.) – нападение, приступ) – разрушительная эмоция. Она разрушает как внутренний мир ребёнка, так и его взаимоотношения с окружающими. Но эта эмоция вторична. Главная причина её возникновения – так называемые страдательные эмоции (обида, боль, страх). </a:t>
            </a:r>
          </a:p>
          <a:p>
            <a:pPr algn="ctr">
              <a:spcBef>
                <a:spcPts val="0"/>
              </a:spcBef>
              <a:buNone/>
            </a:pP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Примеры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«Я сильный!» Ребёнка кто-то обижает в детском саду, в школе или во дворе, а он боится дать отпор обидчику и вымещает свою злость на более слабых.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«Я крутой, как папа!» Ребёнок, которого бьёт дома отец, отыгрывается на сверстниках.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«Моя мама!» Детская ревность. Дети испытывают ревность гораздо чаще, чем мы думаем. А некоторые даже ревнуют своих близких чуть ли не ко всему миру. Им кажется, что родители одаривают своей любовью всех, кроме них.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«Устал!» Ребёнок просто устал. Усталость вызывает раздражительность и агрессивное поведение. 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«Я в центре внимания!» Мальчик вырывает у девочки книгу или разбрасывает игрушки, начинает громко рычать как тигр, чем, естественно, привлекает внимание.</a:t>
            </a:r>
          </a:p>
          <a:p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7136" y="360331"/>
            <a:ext cx="207170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146413"/>
            <a:ext cx="7380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Детская агрессивность</a:t>
            </a: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Документы 2\My Pictures\картинки из интернета\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380288" cy="97218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9018" y="574645"/>
            <a:ext cx="6642259" cy="810976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Грубость – одна из форм словесной агрессии (грубость не только в виде бранных слов, но и на уровне тона). </a:t>
            </a:r>
          </a:p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Причины появления грубости в семье: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Подражание родителям;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 Нарушение иерархии в отношениях взрослый - ребёнок (отношения с ребёнком «на равных»);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Последствия детской грубости;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Потеря эмоционального контакта с ребёнком;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Усугубление ситуации в подростковом возрасте;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Появление страхов.</a:t>
            </a:r>
          </a:p>
          <a:p>
            <a:pPr algn="ctr">
              <a:spcBef>
                <a:spcPts val="0"/>
              </a:spcBef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же надо делать, если Вы обнаружили у своего ребёнка агрессивные проявления?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В первую очередь, определить причину агрессии и постараться её устранить.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Начать с себя. Не показывать ребёнку примеров грубого обращения с людьми. Демонстрировать примеры неагрессивного поведения.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Пресекать грубость, наказывать за её проявление лишением чего-то приятного, желанного для ребёнка.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Контролировать то, что ребёнок смотрит по телевизору, в какие компьютерные игры играет. Сократить количество боевиков, триллеров, заменив их историческими и приключенческими картинами, комедиями).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Переводить агрессивность в игровую стихию (подвижные игры, спорт).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Учить ребёнка мирно решать конфликтные ситуации, искать компромиссные решения. При правильном воспитании он станет миротворцем: сможет защищать слабых и давать отпор их обидчикам.</a:t>
            </a:r>
          </a:p>
          <a:p>
            <a:pPr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Документы 2\My Pictures\картинки из интернета\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380288" cy="97218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5434" y="860397"/>
            <a:ext cx="6500857" cy="4020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Снижению уровня агрессии помогает развитие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 ребёнка.</a:t>
            </a:r>
          </a:p>
          <a:p>
            <a:pPr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ru-RU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познание человеком внутреннего мира других людей.</a:t>
            </a:r>
          </a:p>
          <a:p>
            <a:pPr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Развить это качество можно:</a:t>
            </a: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Обсуждая с ребёнком чувства героев сказок;</a:t>
            </a: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Рассказывая о своих чувствах и поощряя ребёнка, когда он старается выразить свои эмоции словами; 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Жалея вместе с ребёнком беззащитных персонажей сказок, бездомных зверей, сочиняя свои собственные, неповторимые сказки и истории с хорошим концом.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5632" y="5289553"/>
            <a:ext cx="4143404" cy="25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39</Words>
  <PresentationFormat>Произвольный</PresentationFormat>
  <Paragraphs>43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Windows XP</cp:lastModifiedBy>
  <cp:revision>78</cp:revision>
  <dcterms:modified xsi:type="dcterms:W3CDTF">2013-02-28T06:10:22Z</dcterms:modified>
</cp:coreProperties>
</file>