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57" r:id="rId4"/>
    <p:sldId id="263" r:id="rId5"/>
    <p:sldId id="264" r:id="rId6"/>
    <p:sldId id="265" r:id="rId7"/>
  </p:sldIdLst>
  <p:sldSz cx="10402888" cy="7315200"/>
  <p:notesSz cx="6858000" cy="9144000"/>
  <p:defaultTextStyle>
    <a:defPPr>
      <a:defRPr lang="ru-RU"/>
    </a:defPPr>
    <a:lvl1pPr marL="0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72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46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18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692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864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38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10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383" algn="l" defTabSz="9663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2" y="72"/>
      </p:cViewPr>
      <p:guideLst>
        <p:guide orient="horz" pos="2304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629786" y="383891"/>
            <a:ext cx="8426339" cy="157033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629786" y="1973402"/>
            <a:ext cx="8426339" cy="1869440"/>
          </a:xfrm>
        </p:spPr>
        <p:txBody>
          <a:bodyPr tIns="0"/>
          <a:lstStyle>
            <a:lvl1pPr marL="30373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6212" indent="0" algn="ctr">
              <a:buNone/>
            </a:lvl2pPr>
            <a:lvl3pPr marL="1012424" indent="0" algn="ctr">
              <a:buNone/>
            </a:lvl3pPr>
            <a:lvl4pPr marL="1518636" indent="0" algn="ctr">
              <a:buNone/>
            </a:lvl4pPr>
            <a:lvl5pPr marL="2024847" indent="0" algn="ctr">
              <a:buNone/>
            </a:lvl5pPr>
            <a:lvl6pPr marL="2531059" indent="0" algn="ctr">
              <a:buNone/>
            </a:lvl6pPr>
            <a:lvl7pPr marL="3037271" indent="0" algn="ctr">
              <a:buNone/>
            </a:lvl7pPr>
            <a:lvl8pPr marL="3543483" indent="0" algn="ctr">
              <a:buNone/>
            </a:lvl8pPr>
            <a:lvl9pPr marL="4049695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8290" y="1508055"/>
            <a:ext cx="239266" cy="22433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316489" y="1434684"/>
            <a:ext cx="72820" cy="6827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02166" y="292949"/>
            <a:ext cx="2080578" cy="624162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00361" y="292950"/>
            <a:ext cx="6328424" cy="624162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97184" y="-58"/>
            <a:ext cx="7802166" cy="731525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368" y="2773680"/>
            <a:ext cx="7282022" cy="2438400"/>
          </a:xfrm>
        </p:spPr>
        <p:txBody>
          <a:bodyPr anchor="t"/>
          <a:lstStyle>
            <a:lvl1pPr algn="l">
              <a:lnSpc>
                <a:spcPts val="4982"/>
              </a:lnSpc>
              <a:buNone/>
              <a:defRPr sz="44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3368" y="1137920"/>
            <a:ext cx="7282022" cy="1610359"/>
          </a:xfrm>
        </p:spPr>
        <p:txBody>
          <a:bodyPr anchor="b"/>
          <a:lstStyle>
            <a:lvl1pPr marL="20248" indent="0">
              <a:lnSpc>
                <a:spcPts val="2547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600722" y="0"/>
            <a:ext cx="86691" cy="731525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471393" y="3002300"/>
            <a:ext cx="239266" cy="224333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739591" y="2928928"/>
            <a:ext cx="72820" cy="6827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253" y="292608"/>
            <a:ext cx="8530368" cy="12192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3254" y="1625600"/>
            <a:ext cx="4161155" cy="4974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2466" y="1625600"/>
            <a:ext cx="4161155" cy="497433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5" y="5504358"/>
            <a:ext cx="9362599" cy="1219200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144" y="350163"/>
            <a:ext cx="4577271" cy="68275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870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05473" y="350163"/>
            <a:ext cx="4577271" cy="68275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870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20144" y="1033958"/>
            <a:ext cx="4577271" cy="43891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5342" indent="-303727">
              <a:lnSpc>
                <a:spcPct val="100000"/>
              </a:lnSpc>
              <a:spcBef>
                <a:spcPts val="775"/>
              </a:spcBef>
              <a:defRPr sz="2700"/>
            </a:lvl1pPr>
            <a:lvl2pPr>
              <a:lnSpc>
                <a:spcPct val="100000"/>
              </a:lnSpc>
              <a:spcBef>
                <a:spcPts val="775"/>
              </a:spcBef>
              <a:defRPr sz="2200"/>
            </a:lvl2pPr>
            <a:lvl3pPr>
              <a:lnSpc>
                <a:spcPct val="100000"/>
              </a:lnSpc>
              <a:spcBef>
                <a:spcPts val="775"/>
              </a:spcBef>
              <a:defRPr sz="2000"/>
            </a:lvl3pPr>
            <a:lvl4pPr>
              <a:lnSpc>
                <a:spcPct val="100000"/>
              </a:lnSpc>
              <a:spcBef>
                <a:spcPts val="775"/>
              </a:spcBef>
              <a:defRPr sz="1800"/>
            </a:lvl4pPr>
            <a:lvl5pPr>
              <a:lnSpc>
                <a:spcPct val="100000"/>
              </a:lnSpc>
              <a:spcBef>
                <a:spcPts val="775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5473" y="1033958"/>
            <a:ext cx="4577271" cy="43891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5342" indent="-303727">
              <a:lnSpc>
                <a:spcPct val="100000"/>
              </a:lnSpc>
              <a:spcBef>
                <a:spcPts val="775"/>
              </a:spcBef>
              <a:defRPr sz="2700"/>
            </a:lvl1pPr>
            <a:lvl2pPr>
              <a:lnSpc>
                <a:spcPct val="100000"/>
              </a:lnSpc>
              <a:spcBef>
                <a:spcPts val="775"/>
              </a:spcBef>
              <a:defRPr sz="2200"/>
            </a:lvl2pPr>
            <a:lvl3pPr>
              <a:lnSpc>
                <a:spcPct val="100000"/>
              </a:lnSpc>
              <a:spcBef>
                <a:spcPts val="775"/>
              </a:spcBef>
              <a:defRPr sz="2000"/>
            </a:lvl3pPr>
            <a:lvl4pPr>
              <a:lnSpc>
                <a:spcPct val="100000"/>
              </a:lnSpc>
              <a:spcBef>
                <a:spcPts val="775"/>
              </a:spcBef>
              <a:defRPr sz="1800"/>
            </a:lvl4pPr>
            <a:lvl5pPr>
              <a:lnSpc>
                <a:spcPct val="100000"/>
              </a:lnSpc>
              <a:spcBef>
                <a:spcPts val="775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253" y="292608"/>
            <a:ext cx="8530368" cy="12192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4721" y="0"/>
            <a:ext cx="9248167" cy="7315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54721" y="-58"/>
            <a:ext cx="83223" cy="731525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4" y="231230"/>
            <a:ext cx="4334537" cy="1239520"/>
          </a:xfrm>
          <a:ln>
            <a:noFill/>
          </a:ln>
        </p:spPr>
        <p:txBody>
          <a:bodyPr anchor="b"/>
          <a:lstStyle>
            <a:lvl1pPr algn="l">
              <a:lnSpc>
                <a:spcPts val="2214"/>
              </a:lnSpc>
              <a:buNone/>
              <a:defRPr sz="24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0144" y="1500761"/>
            <a:ext cx="4334537" cy="745067"/>
          </a:xfrm>
        </p:spPr>
        <p:txBody>
          <a:bodyPr/>
          <a:lstStyle>
            <a:lvl1pPr marL="50621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0145" y="2275840"/>
            <a:ext cx="9275908" cy="425873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367" y="1137920"/>
            <a:ext cx="3120866" cy="2113280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6907" y="1137920"/>
            <a:ext cx="5201444" cy="48768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1242" tIns="303727" rIns="101242" bIns="50621" rtlCol="0" anchor="t">
            <a:normAutofit/>
          </a:bodyPr>
          <a:lstStyle>
            <a:extLst/>
          </a:lstStyle>
          <a:p>
            <a:pPr marL="0" indent="-313851" algn="l" rtl="0" eaLnBrk="1" latinLnBrk="0" hangingPunct="1">
              <a:lnSpc>
                <a:spcPts val="3322"/>
              </a:lnSpc>
              <a:spcBef>
                <a:spcPts val="664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53598" y="1219204"/>
            <a:ext cx="5028063" cy="374883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1242" tIns="303727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51343" y="1017964"/>
            <a:ext cx="780217" cy="21793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692540" y="999238"/>
            <a:ext cx="738605" cy="21793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3598" y="5120640"/>
            <a:ext cx="5028063" cy="812800"/>
          </a:xfrm>
        </p:spPr>
        <p:txBody>
          <a:bodyPr anchor="ctr"/>
          <a:lstStyle>
            <a:lvl1pPr marL="0" indent="0" algn="l">
              <a:lnSpc>
                <a:spcPts val="1772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928258" y="-870316"/>
            <a:ext cx="1864519" cy="174814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92058" y="22510"/>
            <a:ext cx="1936538" cy="181567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08059" y="1125416"/>
            <a:ext cx="1280699" cy="1176132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52320" y="-58"/>
            <a:ext cx="9250569" cy="731525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33253" y="292947"/>
            <a:ext cx="8530368" cy="1219200"/>
          </a:xfrm>
          <a:prstGeom prst="rect">
            <a:avLst/>
          </a:prstGeom>
        </p:spPr>
        <p:txBody>
          <a:bodyPr lIns="101242" tIns="50621" rIns="101242" bIns="50621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33253" y="1544320"/>
            <a:ext cx="8530368" cy="5120640"/>
          </a:xfrm>
          <a:prstGeom prst="rect">
            <a:avLst/>
          </a:prstGeom>
        </p:spPr>
        <p:txBody>
          <a:bodyPr lIns="101242" tIns="50621" rIns="101242" bIns="5062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074464" y="6725920"/>
            <a:ext cx="2427341" cy="508000"/>
          </a:xfrm>
          <a:prstGeom prst="rect">
            <a:avLst/>
          </a:prstGeom>
        </p:spPr>
        <p:txBody>
          <a:bodyPr lIns="101242" tIns="50621" rIns="101242" bIns="50621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47585A-23FF-42C1-B0BA-5C5374568015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501805" y="6725920"/>
            <a:ext cx="3294248" cy="508000"/>
          </a:xfrm>
          <a:prstGeom prst="rect">
            <a:avLst/>
          </a:prstGeom>
        </p:spPr>
        <p:txBody>
          <a:bodyPr lIns="101242" tIns="50621" rIns="101242" bIns="50621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799521" y="6725920"/>
            <a:ext cx="520144" cy="508000"/>
          </a:xfrm>
          <a:prstGeom prst="rect">
            <a:avLst/>
          </a:prstGeom>
        </p:spPr>
        <p:txBody>
          <a:bodyPr lIns="101242" tIns="50621" rIns="101242" bIns="50621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9BC358-6453-4DF7-8EC4-7FFD0323CF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54721" y="-58"/>
            <a:ext cx="83223" cy="731525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4969" indent="-313851" algn="l" rtl="0" eaLnBrk="1" latinLnBrk="0" hangingPunct="1">
        <a:lnSpc>
          <a:spcPct val="100000"/>
        </a:lnSpc>
        <a:spcBef>
          <a:spcPts val="664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8697" indent="-263230" algn="l" rtl="0" eaLnBrk="1" latinLnBrk="0" hangingPunct="1">
        <a:lnSpc>
          <a:spcPct val="100000"/>
        </a:lnSpc>
        <a:spcBef>
          <a:spcPts val="609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51" indent="-25310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14908" indent="-19236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7642" indent="-202485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0499" indent="-20248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357" indent="-20248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090" indent="-20248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58947" indent="-20248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5269" y="1358706"/>
            <a:ext cx="4824536" cy="46901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Формирование здоровьесберегающей среды </a:t>
            </a:r>
          </a:p>
          <a:p>
            <a:pPr algn="ctr"/>
            <a:r>
              <a:rPr lang="ru-RU" sz="3600" dirty="0" smtClean="0"/>
              <a:t>через реализацию проекта</a:t>
            </a:r>
          </a:p>
          <a:p>
            <a:pPr algn="ctr"/>
            <a:r>
              <a:rPr lang="ru-RU" sz="6000" dirty="0" smtClean="0"/>
              <a:t>Мы будущие олимпийцы</a:t>
            </a:r>
          </a:p>
          <a:p>
            <a:pPr algn="just"/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05" y="201216"/>
            <a:ext cx="4248471" cy="6696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39" y="201217"/>
            <a:ext cx="2091496" cy="12241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5489476" y="6177880"/>
            <a:ext cx="4824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Инструктор по физкультуре Дворская Н.И.</a:t>
            </a:r>
          </a:p>
          <a:p>
            <a:r>
              <a:rPr lang="ru-RU" dirty="0" smtClean="0"/>
              <a:t>МДОУ ДС КВ №12 МО Ейский район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596">
        <p:checker/>
      </p:transition>
    </mc:Choice>
    <mc:Fallback xmlns="">
      <p:transition spd="slow" advTm="1659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241004" y="201216"/>
            <a:ext cx="4483677" cy="7056784"/>
          </a:xfrm>
        </p:spPr>
        <p:txBody>
          <a:bodyPr>
            <a:noAutofit/>
          </a:bodyPr>
          <a:lstStyle/>
          <a:p>
            <a:pPr marL="72477" indent="0" algn="just">
              <a:buNone/>
            </a:pPr>
            <a:r>
              <a:rPr lang="ru-RU" sz="2400" dirty="0"/>
              <a:t>Сложные проблемы патриотического воспитания также могут успешно решаться через формирование у детей чувства сопричастности к борьбе спортсменов своей Родины на мировых аренах. </a:t>
            </a:r>
            <a:endParaRPr lang="ru-RU" sz="2400" dirty="0" smtClean="0"/>
          </a:p>
          <a:p>
            <a:pPr marL="72477" indent="0" algn="just">
              <a:buNone/>
            </a:pPr>
            <a:r>
              <a:rPr lang="ru-RU" sz="2400" dirty="0" smtClean="0"/>
              <a:t>Именно </a:t>
            </a:r>
            <a:r>
              <a:rPr lang="ru-RU" sz="2400" dirty="0"/>
              <a:t>поэтому появилась необходимость разработки проекта по олимпийскому образованию дошкольников, который опирается на традиционные ритуалы и символы Олимпийских игр, характеризующие лучшие нравственные качества спортсменов: честность, волю к победе, взаимовыручку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4" y="3153544"/>
            <a:ext cx="2932890" cy="366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dic.academic.ru/pictures/wiki/files/77/Mariya_Savinova_Turin_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00" y="201216"/>
            <a:ext cx="4119437" cy="28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4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1444" y="201216"/>
            <a:ext cx="4962177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/>
          <a:stretch/>
        </p:blipFill>
        <p:spPr>
          <a:xfrm>
            <a:off x="2466333" y="201216"/>
            <a:ext cx="2735111" cy="38884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1444" y="849288"/>
            <a:ext cx="4962177" cy="5750648"/>
          </a:xfrm>
        </p:spPr>
        <p:txBody>
          <a:bodyPr>
            <a:normAutofit fontScale="92500" lnSpcReduction="20000"/>
          </a:bodyPr>
          <a:lstStyle/>
          <a:p>
            <a:pPr marL="9111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•Комплексное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физического, психического и социального здоровья старших дошкольников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118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18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и личностных качеств детей через организацию здоровьесберегающей среды в условиях реализации основной общеобразовательной программы дошкольного образования.</a:t>
            </a:r>
          </a:p>
          <a:p>
            <a:pPr marL="91118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0" y="3009528"/>
            <a:ext cx="2513637" cy="38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79406" y="201216"/>
            <a:ext cx="3784215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6" y="3585592"/>
            <a:ext cx="4218655" cy="3168352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038103" y="717308"/>
            <a:ext cx="4161155" cy="64686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со сведениями об истории олимпийского движения как достижения общечеловеческой культуры, именами спортсменов, награжденных олимпийскими медалями, спортивными достижениями земляков.</a:t>
            </a:r>
          </a:p>
          <a:p>
            <a:pPr marL="0" indent="0" algn="just">
              <a:lnSpc>
                <a:spcPct val="12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Олимпийских играх как мирных соревнованиях, в котором участвуют различные народы.</a:t>
            </a:r>
          </a:p>
          <a:p>
            <a:pPr marL="0" indent="0" algn="just">
              <a:lnSpc>
                <a:spcPct val="12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 и двигательные способности старших дошкольников.</a:t>
            </a:r>
          </a:p>
          <a:p>
            <a:pPr marL="0" indent="0" algn="just">
              <a:lnSpc>
                <a:spcPct val="12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каждого дошкольника в двигательной активности и физическом совершенствовании, в регулярных занятиях физической культурой и спортом.</a:t>
            </a:r>
          </a:p>
          <a:p>
            <a:pPr marL="0" indent="0" algn="just">
              <a:lnSpc>
                <a:spcPct val="12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способность к творчеству, формировать эстетический вкус, фантазию и образное мышление.</a:t>
            </a:r>
          </a:p>
          <a:p>
            <a:pPr marL="0" indent="0" algn="just">
              <a:lnSpc>
                <a:spcPct val="120000"/>
              </a:lnSpc>
              <a:buBlip>
                <a:blip r:embed="rId3"/>
              </a:buBlip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любовь не только к спорту, но и к олимпизму как культурному наследию человечества.</a:t>
            </a:r>
          </a:p>
          <a:p>
            <a:pPr>
              <a:buBlip>
                <a:blip r:embed="rId3"/>
              </a:buBlip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00" y="201216"/>
            <a:ext cx="4162935" cy="31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8" y="-1"/>
            <a:ext cx="3384376" cy="4608105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6" y="4007398"/>
            <a:ext cx="4032448" cy="374567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37548" y="201216"/>
            <a:ext cx="390450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Забота о здоровье ребенка на современном этапе развития общества занимает приоритетные позиции, поскольку любой стране нужны личности творческие, гармонично развитые, активные и здоровые.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ступени дошкольного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 обусловлено новыми Федеральными государственными требованиями (ФГТ 2010), социальным заказом родителей, интересом взрослых и детей к олимпийскому движению в преддверии олимпиады 2014 года.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значимость определяется тем, что проект успешно выполняет функцию приобщения старших дошкольников к истории олимпийского движения как достижения общечеловеческой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 формирование представлений об олимпизме может стать частью не только физического, но и эстетического и нравственного воспитания ребенка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10261" y="201216"/>
            <a:ext cx="36317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spc="0" dirty="0" smtClean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296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324" y="129208"/>
            <a:ext cx="4458121" cy="84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Формы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8996" y="705272"/>
            <a:ext cx="4320480" cy="4465659"/>
          </a:xfrm>
        </p:spPr>
        <p:txBody>
          <a:bodyPr>
            <a:normAutofit/>
          </a:bodyPr>
          <a:lstStyle/>
          <a:p>
            <a:pPr marL="91118" indent="0" algn="just">
              <a:buNone/>
            </a:pPr>
            <a:r>
              <a:rPr lang="ru-RU" sz="2400" dirty="0" smtClean="0"/>
              <a:t>Совместные с </a:t>
            </a:r>
            <a:r>
              <a:rPr lang="ru-RU" sz="2400" dirty="0"/>
              <a:t>родителями спортивные соревнования, </a:t>
            </a:r>
            <a:r>
              <a:rPr lang="ru-RU" sz="2400" dirty="0" smtClean="0"/>
              <a:t>физкультурные занятия, физкультурные </a:t>
            </a:r>
            <a:r>
              <a:rPr lang="ru-RU" sz="2400" dirty="0"/>
              <a:t>праздники и развлечения, посещение спортивных соревнований, консультации в родительских уголках, анкетирование, выставки детских рисунков, составление альбома «Олимпийские виды </a:t>
            </a:r>
            <a:r>
              <a:rPr lang="ru-RU" sz="2400" dirty="0" smtClean="0"/>
              <a:t>спорта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32" y="992141"/>
            <a:ext cx="4160837" cy="31206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08" y="3729608"/>
            <a:ext cx="3401788" cy="33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10467">
        <p15:prstTrans prst="curtains"/>
      </p:transition>
    </mc:Choice>
    <mc:Fallback xmlns="">
      <p:transition advTm="1046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1.9|1.9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</TotalTime>
  <Words>301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Цели проекта </vt:lpstr>
      <vt:lpstr>Задачи проекта </vt:lpstr>
      <vt:lpstr>Презентация PowerPoint</vt:lpstr>
      <vt:lpstr>Формы реализации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79</cp:revision>
  <dcterms:created xsi:type="dcterms:W3CDTF">2012-12-19T15:35:28Z</dcterms:created>
  <dcterms:modified xsi:type="dcterms:W3CDTF">2013-12-12T15:00:21Z</dcterms:modified>
</cp:coreProperties>
</file>