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7" d="100"/>
          <a:sy n="67" d="100"/>
        </p:scale>
        <p:origin x="-1476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0172E-7C56-47C7-BCB3-AD7C7D140F24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C51D6-3C5E-45DC-BECB-CA875C753A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Возможно вы спросите: а зачем это надо?...</a:t>
            </a:r>
          </a:p>
          <a:p>
            <a:r>
              <a:rPr lang="ru-RU" dirty="0" smtClean="0"/>
              <a:t>Не умеет красиво и</a:t>
            </a:r>
            <a:r>
              <a:rPr lang="ru-RU" baseline="0" dirty="0" smtClean="0"/>
              <a:t> правильно </a:t>
            </a:r>
            <a:r>
              <a:rPr lang="ru-RU" baseline="0" dirty="0" err="1" smtClean="0"/>
              <a:t>рассказывать-трудно</a:t>
            </a:r>
            <a:r>
              <a:rPr lang="ru-RU" baseline="0" dirty="0" smtClean="0"/>
              <a:t> будет учить историю, географию… Не умеет различать звуки на слух- возникнуть проблемы с русским языком, сложно будет научиться читать. Не развиты пальчики- трудно будет вообще научиться писать. Не умеет </a:t>
            </a:r>
            <a:r>
              <a:rPr lang="ru-RU" baseline="0" dirty="0" err="1" smtClean="0"/>
              <a:t>обощать</a:t>
            </a:r>
            <a:r>
              <a:rPr lang="ru-RU" baseline="0" dirty="0" smtClean="0"/>
              <a:t>- возникнут проблемы с мышлением, а значит с математикой. Если ребёнок не будет выговаривать все звуки, у него возникнуть проблемы в общении, возникнут комплексы, которые помешают в полной мере раскрыть свои способности. Таким образом, задача логопеда –помочь ребёнку вовремя </a:t>
            </a:r>
            <a:r>
              <a:rPr lang="ru-RU" baseline="0" dirty="0" err="1" smtClean="0"/>
              <a:t>преоделть</a:t>
            </a:r>
            <a:r>
              <a:rPr lang="ru-RU" baseline="0" dirty="0" smtClean="0"/>
              <a:t> все возникающие трудности.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C51D6-3C5E-45DC-BECB-CA875C753A9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Учёные установили, что уровень развития речи детей находится в прямой зависимости от степени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сформированности</a:t>
            </a:r>
            <a:r>
              <a:rPr lang="ru-RU" baseline="0" dirty="0" smtClean="0"/>
              <a:t> тонких движений пальцев рук. М.М.Кольцова пришла к заключению, что формирование речевых областей совершается под влиянием речевых областей совершается под влиянием кинестетических импульсов то рук, а точнее от пальцев.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C51D6-3C5E-45DC-BECB-CA875C753A9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Мы тренируем руки, ноги для того, чтобы они были ловкими и сильными, также нам необходима</a:t>
            </a:r>
            <a:r>
              <a:rPr lang="ru-RU" baseline="0" dirty="0" smtClean="0"/>
              <a:t> гимнастика и для языка, чтобы он мог точно выполнять все движения, которые требуются для правильного звукопроизношения звуков. Артикуляционная гимнастика готовит базу для хорошего произношения.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C51D6-3C5E-45DC-BECB-CA875C753A94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4&amp;text=%D0%BA%D0%B0%D1%80%D1%82%D0%B8%D0%BD%D0%BA%D0%B8%20%D1%80%D0%B0%D0%B1%D0%BE%D1%82%D0%B0%20%D0%BB%D0%BE%D0%B3%D0%BE%D0%BF%D0%B5%D0%B4%D0%B0%20%D1%81%20%D0%B4%D0%B5%D1%82%D1%8C%D0%BC%D0%B8&amp;fp=4&amp;img_url=http://ddu364.minsk.edu.by/sm_full.aspx?guid=2313&amp;pos=146&amp;uinfo=ww-1349-wh-645-fw-1124-fh-448-pd-1&amp;rpt=simag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p=2&amp;text=%D0%BA%D0%B0%D1%80%D1%82%D0%B8%D0%BD%D0%BA%D0%B8%20%D1%80%D0%B0%D0%B1%D0%BE%D1%82%D0%B0%20%D0%BB%D0%BE%D0%B3%D0%BE%D0%BF%D0%B5%D0%B4%D0%B0%20%D1%81%20%D0%B4%D0%B5%D1%82%D1%8C%D0%BC%D0%B8&amp;fp=2&amp;img_url=http://www.maaam.ru/upload/blogs/bb1667226aabe63f7e780ee6a618bb65.jpg.jpg&amp;pos=75&amp;uinfo=ww-1349-wh-645-fw-1124-fh-448-pd-1&amp;rpt=simag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5&amp;img_url=http://s5.rimg.info/a7d2bfc2f21d0db6577ab93229d440b3.gif&amp;uinfo=ww-1349-wh-645-fw-1124-fh-448-pd-1&amp;p=5&amp;text=%D0%BA%D0%B0%D1%80%D1%82%D0%B8%D0%BD%D0%BA%D0%B8%20%D0%BE%D0%B1%D1%89%D0%B5%D0%BD%D0%B8%D0%B5%20%D0%B4%D0%B5%D1%82%D0%B5%D0%B9%20%D0%B8%20%D1%80%D0%BE%D0%B4%D0%B8%D1%82%D0%B5%D0%BB%D0%B5%D0%B9&amp;noreask=1&amp;pos=161&amp;rpt=simage&amp;lr=1100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yandex.ru/yandsearch?source=wiz&amp;fp=0&amp;img_url=http://adalin.mospsy.ru/img/kolz_2.gif&amp;uinfo=ww-1349-wh-645-fw-0-fh-448-pd-1&amp;text=%D1%80%D0%B8%D1%81%D1%83%D0%BD%D0%BE%D0%BA%20%D1%87%D0%B5%D0%BB%D0%BE%D0%B2%D0%B5%D1%87%D0%B5%D0%BA%20%D0%BF%D0%B5%D0%BD%D1%84%D0%B8%D0%BB%D0%B4%D0%B0&amp;noreask=1&amp;pos=2&amp;lr=11002&amp;rpt=simag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jpeg"/><Relationship Id="rId4" Type="http://schemas.openxmlformats.org/officeDocument/2006/relationships/hyperlink" Target="http://images.yandex.ru/yandsearch?source=wiz&amp;fp=2&amp;img_url=http://www.ourbaby.ru/files/tru1-8.jpg&amp;uinfo=ww-1349-wh-645-fw-1124-fh-448-pd-1&amp;p=2&amp;text=%D0%BA%D0%B0%D1%80%D1%82%D0%B8%D0%BD%D0%BA%D0%B8%20%D0%B0%D1%80%D1%82%D0%B8%D0%BA%D1%83%D0%BB%D1%8F%D1%86%D0%B8%D0%BE%D0%BD%D0%BD%D0%BE%D0%B9%20%D0%B3%D0%B8%D0%BC%D0%BD%D0%B0%D1%81%D1%82%D0%B8%D0%BA%D0%B8&amp;noreask=1&amp;pos=82&amp;rpt=simage&amp;lr=1100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images.yandex.ru/yandsearch?source=wiz&amp;fp=0&amp;img_url=http://www.3dnews.ru/_imgdata/img/2007/09/18/60097.jpg&amp;uinfo=ww-1349-wh-645-fw-0-fh-448-pd-1&amp;text=%D0%BA%D0%B0%D1%80%D1%82%D0%B8%D0%BD%D0%BA%D0%B8%20%D1%81%D0%BC%D0%B0%D0%B9%D0%BB%D0%B8%D0%BA%D0%B8&amp;noreask=1&amp;pos=17&amp;lr=11002&amp;rpt=simage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071569"/>
          </a:xfrm>
        </p:spPr>
        <p:txBody>
          <a:bodyPr/>
          <a:lstStyle/>
          <a:p>
            <a:r>
              <a:rPr lang="ru-RU" normalizeH="1" dirty="0" smtClean="0">
                <a:solidFill>
                  <a:srgbClr val="FFC000"/>
                </a:solidFill>
              </a:rPr>
              <a:t>Зачем нужен логопед?</a:t>
            </a:r>
            <a:endParaRPr lang="ru-RU" normalizeH="1" dirty="0">
              <a:solidFill>
                <a:srgbClr val="FFC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5715016"/>
            <a:ext cx="5857916" cy="714380"/>
          </a:xfrm>
          <a:solidFill>
            <a:srgbClr val="002060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ru-RU" sz="2400" cap="small" dirty="0" smtClean="0"/>
              <a:t>Подготовил : учитель-логопед </a:t>
            </a:r>
            <a:r>
              <a:rPr lang="ru-RU" sz="2400" cap="small" dirty="0" err="1" smtClean="0"/>
              <a:t>Берлизова</a:t>
            </a:r>
            <a:r>
              <a:rPr lang="ru-RU" sz="2400" cap="small" dirty="0" smtClean="0"/>
              <a:t> О.Н.</a:t>
            </a:r>
          </a:p>
          <a:p>
            <a:r>
              <a:rPr lang="ru-RU" sz="2400" cap="small" dirty="0" smtClean="0"/>
              <a:t>МБДОУ №3 «Тополёк» ст.Фастовецкой</a:t>
            </a:r>
            <a:endParaRPr lang="ru-RU" sz="2400" cap="small" dirty="0"/>
          </a:p>
        </p:txBody>
      </p:sp>
      <p:pic>
        <p:nvPicPr>
          <p:cNvPr id="5" name="Рисунок 4" descr="http://im4-tub-ru.yandex.net/i?id=143716333-45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928802"/>
            <a:ext cx="5857916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Чем занимается логопед?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686700" cy="1762124"/>
          </a:xfrm>
        </p:spPr>
        <p:txBody>
          <a:bodyPr/>
          <a:lstStyle/>
          <a:p>
            <a:pPr algn="just"/>
            <a:r>
              <a:rPr lang="ru-RU" dirty="0" smtClean="0"/>
              <a:t>Логопед  учит правильно произносить звуки и вместе с этим развивает связную речь, мелкую моторику, учит обобщать предметы, различать на слух разные звуки…</a:t>
            </a:r>
            <a:endParaRPr lang="ru-RU" dirty="0"/>
          </a:p>
        </p:txBody>
      </p:sp>
      <p:pic>
        <p:nvPicPr>
          <p:cNvPr id="4" name="Рисунок 3" descr="http://im6-tub-ru.yandex.net/i?id=247332703-06-72&amp;n=21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3" y="3357562"/>
            <a:ext cx="642942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Сроки коррекционной работы зависят от: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543824" cy="2833694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Индивидуальных, возрастных и психических особенностей ребёнка;</a:t>
            </a:r>
          </a:p>
          <a:p>
            <a:r>
              <a:rPr lang="ru-RU" dirty="0" smtClean="0"/>
              <a:t>Уровня развития психических процессов ребёнка;</a:t>
            </a:r>
          </a:p>
          <a:p>
            <a:r>
              <a:rPr lang="ru-RU" dirty="0" smtClean="0"/>
              <a:t>Регулярности посещения занятий;</a:t>
            </a:r>
          </a:p>
          <a:p>
            <a:pPr algn="just"/>
            <a:r>
              <a:rPr lang="ru-RU" dirty="0" smtClean="0"/>
              <a:t>Участия родителей в коррекционном процессе;</a:t>
            </a:r>
          </a:p>
          <a:p>
            <a:r>
              <a:rPr lang="ru-RU" dirty="0" smtClean="0"/>
              <a:t>Степени сложности речевых нарушений.</a:t>
            </a:r>
            <a:endParaRPr lang="ru-RU" dirty="0"/>
          </a:p>
        </p:txBody>
      </p:sp>
      <p:pic>
        <p:nvPicPr>
          <p:cNvPr id="4" name="Рисунок 3" descr="http://im7-tub-ru.yandex.net/i?id=154098799-36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4286256"/>
            <a:ext cx="2214578" cy="2286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Речь на кончиках пальцев!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524000"/>
            <a:ext cx="7615262" cy="2405066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Это так называем </a:t>
            </a:r>
            <a:r>
              <a:rPr lang="ru-RU" dirty="0" err="1" smtClean="0"/>
              <a:t>гомункулюс</a:t>
            </a:r>
            <a:r>
              <a:rPr lang="ru-RU" dirty="0" smtClean="0"/>
              <a:t> (человечек) </a:t>
            </a:r>
            <a:r>
              <a:rPr lang="ru-RU" dirty="0" err="1" smtClean="0"/>
              <a:t>Пенфилда</a:t>
            </a:r>
            <a:r>
              <a:rPr lang="ru-RU" dirty="0" smtClean="0"/>
              <a:t>. Проекция кисти и её размер(около трети всей площади двигательной проекции), и её близость к моторной речевой зоне навели </a:t>
            </a:r>
            <a:r>
              <a:rPr lang="ru-RU" dirty="0" smtClean="0"/>
              <a:t>учёных на </a:t>
            </a:r>
            <a:r>
              <a:rPr lang="ru-RU" dirty="0" smtClean="0"/>
              <a:t>мысль о необходимости тренировки тонких движений пальцев рук.</a:t>
            </a:r>
            <a:endParaRPr lang="ru-RU" dirty="0"/>
          </a:p>
        </p:txBody>
      </p:sp>
      <p:pic>
        <p:nvPicPr>
          <p:cNvPr id="4" name="Рисунок 3" descr="http://im4-tub-ru.yandex.net/i?id=163839331-62-72&amp;n=21">
            <a:hlinkClick r:id="rId3" tgtFrame="&quot;_blank&quot;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14" y="3714752"/>
            <a:ext cx="6429420" cy="271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Тренировка и ещё раз тренировка!</a:t>
            </a:r>
            <a:endParaRPr lang="ru-RU" dirty="0">
              <a:solidFill>
                <a:srgbClr val="FFC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Артикуляционная гимнастика- это комплекс упражнений для развития подвижности, ловкости и точности движения языка, губ, щёк, подъязычной уздечки. </a:t>
            </a:r>
            <a:endParaRPr lang="ru-RU" dirty="0"/>
          </a:p>
        </p:txBody>
      </p:sp>
      <p:pic>
        <p:nvPicPr>
          <p:cNvPr id="4" name="Рисунок 3" descr="Артикуляционная гимнастика в картинках, артикуляционные упражнения в картинках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4143380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7-tub-ru.yandex.net/i?id=88269853-49-72&amp;n=21">
            <a:hlinkClick r:id="rId4" tgtFrame="&quot;_blank&quot;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46" y="4143381"/>
            <a:ext cx="221457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Артикуляционная гимнастика в картинках, артикуляционные упражнения в картинках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14348" y="4143380"/>
            <a:ext cx="2143140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Наши будни!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1026" name="Picture 2" descr="I:\фото работа\Recoverd_jpg_file(62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787170" y="-8215394"/>
            <a:ext cx="2289600" cy="1717200"/>
          </a:xfrm>
          <a:prstGeom prst="rect">
            <a:avLst/>
          </a:prstGeom>
          <a:noFill/>
        </p:spPr>
      </p:pic>
      <p:pic>
        <p:nvPicPr>
          <p:cNvPr id="4" name="Рисунок 3" descr="I:\фото работа\Recoverd_jpg_file(627)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1857364"/>
            <a:ext cx="271464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I:\фото работа\Recoverd_jpg_file(728)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785926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I:\фото работа\Recoverd_jpg_file(711)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24" y="4214818"/>
            <a:ext cx="264320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I:\фото работа\Recoverd_jpg_file(1176)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29190" y="4214818"/>
            <a:ext cx="278608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89451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6000" i="1" cap="none" dirty="0" smtClean="0">
                <a:solidFill>
                  <a:srgbClr val="FFC000"/>
                </a:solidFill>
              </a:rPr>
              <a:t>С</a:t>
            </a:r>
            <a:r>
              <a:rPr lang="ru-RU" sz="6000" i="1" cap="none" dirty="0" smtClean="0">
                <a:solidFill>
                  <a:srgbClr val="FF0000"/>
                </a:solidFill>
              </a:rPr>
              <a:t>п</a:t>
            </a:r>
            <a:r>
              <a:rPr lang="ru-RU" sz="6000" i="1" cap="none" dirty="0" smtClean="0">
                <a:solidFill>
                  <a:srgbClr val="92D050"/>
                </a:solidFill>
              </a:rPr>
              <a:t>а</a:t>
            </a:r>
            <a:r>
              <a:rPr lang="ru-RU" sz="6000" i="1" cap="none" dirty="0" smtClean="0">
                <a:solidFill>
                  <a:srgbClr val="00B0F0"/>
                </a:solidFill>
              </a:rPr>
              <a:t>с</a:t>
            </a:r>
            <a:r>
              <a:rPr lang="ru-RU" sz="6000" i="1" cap="none" dirty="0" smtClean="0">
                <a:solidFill>
                  <a:srgbClr val="C00000"/>
                </a:solidFill>
              </a:rPr>
              <a:t>и</a:t>
            </a:r>
            <a:r>
              <a:rPr lang="ru-RU" sz="6000" i="1" cap="none" dirty="0" smtClean="0">
                <a:solidFill>
                  <a:srgbClr val="FFFF00"/>
                </a:solidFill>
              </a:rPr>
              <a:t>б</a:t>
            </a:r>
            <a:r>
              <a:rPr lang="ru-RU" sz="6000" i="1" cap="none" dirty="0" smtClean="0">
                <a:solidFill>
                  <a:srgbClr val="00B050"/>
                </a:solidFill>
              </a:rPr>
              <a:t>о</a:t>
            </a:r>
            <a:r>
              <a:rPr lang="ru-RU" sz="6000" i="1" cap="none" dirty="0" smtClean="0">
                <a:solidFill>
                  <a:srgbClr val="FFC000"/>
                </a:solidFill>
              </a:rPr>
              <a:t> </a:t>
            </a:r>
            <a:br>
              <a:rPr lang="ru-RU" sz="6000" i="1" cap="none" dirty="0" smtClean="0">
                <a:solidFill>
                  <a:srgbClr val="FFC000"/>
                </a:solidFill>
              </a:rPr>
            </a:br>
            <a:r>
              <a:rPr lang="ru-RU" sz="6000" i="1" cap="none" dirty="0" smtClean="0">
                <a:solidFill>
                  <a:srgbClr val="002060"/>
                </a:solidFill>
              </a:rPr>
              <a:t>з</a:t>
            </a:r>
            <a:r>
              <a:rPr lang="ru-RU" sz="6000" i="1" cap="none" dirty="0" smtClean="0">
                <a:solidFill>
                  <a:schemeClr val="accent6">
                    <a:lumMod val="75000"/>
                  </a:schemeClr>
                </a:solidFill>
              </a:rPr>
              <a:t>а</a:t>
            </a:r>
            <a:r>
              <a:rPr lang="ru-RU" sz="6000" i="1" cap="none" dirty="0" smtClean="0">
                <a:solidFill>
                  <a:srgbClr val="FFC000"/>
                </a:solidFill>
              </a:rPr>
              <a:t> в</a:t>
            </a:r>
            <a:r>
              <a:rPr lang="ru-RU" sz="6000" i="1" cap="none" dirty="0" smtClean="0">
                <a:solidFill>
                  <a:srgbClr val="FF0000"/>
                </a:solidFill>
              </a:rPr>
              <a:t>н</a:t>
            </a:r>
            <a:r>
              <a:rPr lang="ru-RU" sz="6000" i="1" cap="none" dirty="0" smtClean="0">
                <a:solidFill>
                  <a:srgbClr val="00B0F0"/>
                </a:solidFill>
              </a:rPr>
              <a:t>и</a:t>
            </a:r>
            <a:r>
              <a:rPr lang="ru-RU" sz="6000" i="1" cap="none" dirty="0" smtClean="0">
                <a:solidFill>
                  <a:srgbClr val="92D050"/>
                </a:solidFill>
              </a:rPr>
              <a:t>м</a:t>
            </a:r>
            <a:r>
              <a:rPr lang="ru-RU" sz="6000" i="1" cap="none" dirty="0" smtClean="0">
                <a:solidFill>
                  <a:srgbClr val="FFFF00"/>
                </a:solidFill>
              </a:rPr>
              <a:t>а</a:t>
            </a:r>
            <a:r>
              <a:rPr lang="ru-RU" sz="6000" i="1" cap="none" dirty="0" smtClean="0">
                <a:solidFill>
                  <a:srgbClr val="002060"/>
                </a:solidFill>
              </a:rPr>
              <a:t>н</a:t>
            </a:r>
            <a:r>
              <a:rPr lang="ru-RU" sz="6000" i="1" cap="none" dirty="0" smtClean="0">
                <a:solidFill>
                  <a:srgbClr val="FFC000"/>
                </a:solidFill>
              </a:rPr>
              <a:t>и</a:t>
            </a:r>
            <a:r>
              <a:rPr lang="ru-RU" sz="6000" i="1" cap="none" dirty="0" smtClean="0">
                <a:solidFill>
                  <a:srgbClr val="0070C0"/>
                </a:solidFill>
              </a:rPr>
              <a:t>е</a:t>
            </a:r>
            <a:r>
              <a:rPr lang="ru-RU" sz="6000" i="1" cap="none" dirty="0" smtClean="0">
                <a:solidFill>
                  <a:srgbClr val="FFC000"/>
                </a:solidFill>
              </a:rPr>
              <a:t>!</a:t>
            </a:r>
            <a:r>
              <a:rPr lang="ru-RU" sz="6000" i="1" cap="none" dirty="0" smtClean="0">
                <a:solidFill>
                  <a:srgbClr val="FF0000"/>
                </a:solidFill>
              </a:rPr>
              <a:t>!</a:t>
            </a:r>
            <a:r>
              <a:rPr lang="ru-RU" sz="6000" i="1" cap="none" dirty="0" smtClean="0">
                <a:solidFill>
                  <a:srgbClr val="FFC000"/>
                </a:solidFill>
              </a:rPr>
              <a:t>!</a:t>
            </a:r>
            <a:endParaRPr lang="ru-RU" sz="6000" i="1" cap="none" dirty="0">
              <a:solidFill>
                <a:srgbClr val="FFC000"/>
              </a:solidFill>
            </a:endParaRPr>
          </a:p>
        </p:txBody>
      </p:sp>
      <p:pic>
        <p:nvPicPr>
          <p:cNvPr id="7" name="Рисунок 6" descr="http://im4-tub-ru.yandex.net/i?id=174963976-62-72&amp;n=21">
            <a:hlinkClick r:id="rId2" tgtFrame="&quot;_blank&quot;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500306"/>
            <a:ext cx="76438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84</TotalTime>
  <Words>355</Words>
  <PresentationFormat>Экран (4:3)</PresentationFormat>
  <Paragraphs>24</Paragraphs>
  <Slides>7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Зачем нужен логопед?</vt:lpstr>
      <vt:lpstr>Чем занимается логопед?</vt:lpstr>
      <vt:lpstr>Сроки коррекционной работы зависят от:</vt:lpstr>
      <vt:lpstr>Речь на кончиках пальцев!</vt:lpstr>
      <vt:lpstr>Тренировка и ещё раз тренировка!</vt:lpstr>
      <vt:lpstr>Наши будни!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Зачем нужен логопед?</dc:title>
  <dc:creator>q</dc:creator>
  <cp:lastModifiedBy>User</cp:lastModifiedBy>
  <cp:revision>35</cp:revision>
  <dcterms:created xsi:type="dcterms:W3CDTF">2014-01-31T16:14:33Z</dcterms:created>
  <dcterms:modified xsi:type="dcterms:W3CDTF">2014-02-01T07:02:05Z</dcterms:modified>
</cp:coreProperties>
</file>