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98" r:id="rId3"/>
    <p:sldId id="257" r:id="rId4"/>
    <p:sldId id="258" r:id="rId5"/>
    <p:sldId id="259" r:id="rId6"/>
    <p:sldId id="260" r:id="rId7"/>
    <p:sldId id="261" r:id="rId8"/>
    <p:sldId id="264" r:id="rId9"/>
    <p:sldId id="262" r:id="rId10"/>
    <p:sldId id="265" r:id="rId11"/>
    <p:sldId id="263"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EEB4"/>
    <a:srgbClr val="AEF4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21.02.2013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21.02.2013</a:t>
            </a:fld>
            <a:endParaRPr lang="ru-RU"/>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21.02.2013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21.02.2013</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hyperlink" Target="http://www.smayli.ru/smile/detia-648.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smayli.ru/smile/detia-774.html" TargetMode="External"/><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www.smayli.ru/smile/detia-289.html" TargetMode="Externa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hyperlink" Target="http://www.smayli.ru/smile/detia-247.html" TargetMode="External"/><Relationship Id="rId1" Type="http://schemas.openxmlformats.org/officeDocument/2006/relationships/slideLayout" Target="../slideLayouts/slideLayout7.xml"/><Relationship Id="rId5" Type="http://schemas.openxmlformats.org/officeDocument/2006/relationships/image" Target="../media/image17.gif"/><Relationship Id="rId4" Type="http://schemas.openxmlformats.org/officeDocument/2006/relationships/hyperlink" Target="http://www.smayli.ru/smile/detia-220.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642918"/>
            <a:ext cx="7772400" cy="1571637"/>
          </a:xfrm>
        </p:spPr>
        <p:txBody>
          <a:bodyPr>
            <a:normAutofit/>
          </a:bodyPr>
          <a:lstStyle/>
          <a:p>
            <a:r>
              <a:rPr lang="ru-RU" b="1" dirty="0" smtClean="0">
                <a:latin typeface="Monotype Corsiva" pitchFamily="66" charset="0"/>
              </a:rPr>
              <a:t>«Маленький тиран»</a:t>
            </a:r>
            <a:endParaRPr lang="ru-RU" b="1" dirty="0">
              <a:latin typeface="Monotype Corsiva" pitchFamily="66" charset="0"/>
            </a:endParaRPr>
          </a:p>
        </p:txBody>
      </p:sp>
      <p:sp>
        <p:nvSpPr>
          <p:cNvPr id="3" name="Подзаголовок 2"/>
          <p:cNvSpPr>
            <a:spLocks noGrp="1"/>
          </p:cNvSpPr>
          <p:nvPr>
            <p:ph type="subTitle" idx="1"/>
          </p:nvPr>
        </p:nvSpPr>
        <p:spPr>
          <a:xfrm>
            <a:off x="2627784" y="2000240"/>
            <a:ext cx="5144616" cy="2286016"/>
          </a:xfrm>
        </p:spPr>
        <p:txBody>
          <a:bodyPr>
            <a:normAutofit/>
          </a:bodyPr>
          <a:lstStyle/>
          <a:p>
            <a:r>
              <a:rPr lang="ru-RU" sz="3600" b="1" dirty="0" smtClean="0">
                <a:solidFill>
                  <a:srgbClr val="7030A0"/>
                </a:solidFill>
                <a:latin typeface="Monotype Corsiva" pitchFamily="66" charset="0"/>
              </a:rPr>
              <a:t>или</a:t>
            </a:r>
          </a:p>
          <a:p>
            <a:r>
              <a:rPr lang="ru-RU" sz="3600" b="1" dirty="0" smtClean="0">
                <a:solidFill>
                  <a:srgbClr val="7030A0"/>
                </a:solidFill>
                <a:latin typeface="Monotype Corsiva" pitchFamily="66" charset="0"/>
              </a:rPr>
              <a:t>как преодолеть кризис трех лет</a:t>
            </a:r>
            <a:r>
              <a:rPr lang="ru-RU" sz="3600" dirty="0" smtClean="0">
                <a:solidFill>
                  <a:srgbClr val="7030A0"/>
                </a:solidFill>
              </a:rPr>
              <a:t>?</a:t>
            </a:r>
          </a:p>
          <a:p>
            <a:r>
              <a:rPr lang="ru-RU" b="1" dirty="0" smtClean="0">
                <a:solidFill>
                  <a:srgbClr val="7030A0"/>
                </a:solidFill>
                <a:latin typeface="Monotype Corsiva" pitchFamily="66" charset="0"/>
              </a:rPr>
              <a:t>(информация для родителей).</a:t>
            </a:r>
          </a:p>
          <a:p>
            <a:endParaRPr lang="ru-RU" sz="3600" dirty="0">
              <a:solidFill>
                <a:schemeClr val="tx1"/>
              </a:solidFill>
            </a:endParaRPr>
          </a:p>
        </p:txBody>
      </p:sp>
      <p:pic>
        <p:nvPicPr>
          <p:cNvPr id="8196" name="Picture 4" descr="http://im4-tub.yandex.net/i?id=367512700-00-24"/>
          <p:cNvPicPr>
            <a:picLocks noChangeAspect="1" noChangeArrowheads="1"/>
          </p:cNvPicPr>
          <p:nvPr/>
        </p:nvPicPr>
        <p:blipFill>
          <a:blip r:embed="rId2" cstate="print"/>
          <a:srcRect/>
          <a:stretch>
            <a:fillRect/>
          </a:stretch>
        </p:blipFill>
        <p:spPr bwMode="auto">
          <a:xfrm>
            <a:off x="107504" y="192876"/>
            <a:ext cx="2404457" cy="197165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8200" name="Picture 8" descr="http://im7-tub.yandex.net/i?id=33079270-16-24"/>
          <p:cNvPicPr>
            <a:picLocks noChangeAspect="1" noChangeArrowheads="1"/>
          </p:cNvPicPr>
          <p:nvPr/>
        </p:nvPicPr>
        <p:blipFill>
          <a:blip r:embed="rId3" cstate="print"/>
          <a:srcRect/>
          <a:stretch>
            <a:fillRect/>
          </a:stretch>
        </p:blipFill>
        <p:spPr bwMode="auto">
          <a:xfrm>
            <a:off x="107504" y="2026022"/>
            <a:ext cx="1813874" cy="135732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3" name="TextBox 12"/>
          <p:cNvSpPr txBox="1"/>
          <p:nvPr/>
        </p:nvSpPr>
        <p:spPr>
          <a:xfrm>
            <a:off x="5357818" y="4919008"/>
            <a:ext cx="3454792" cy="1938992"/>
          </a:xfrm>
          <a:prstGeom prst="rect">
            <a:avLst/>
          </a:prstGeom>
          <a:noFill/>
        </p:spPr>
        <p:txBody>
          <a:bodyPr wrap="none" rtlCol="0">
            <a:spAutoFit/>
          </a:bodyPr>
          <a:lstStyle/>
          <a:p>
            <a:r>
              <a:rPr lang="ru-RU" sz="2400" b="1" dirty="0" smtClean="0">
                <a:solidFill>
                  <a:srgbClr val="002060"/>
                </a:solidFill>
                <a:latin typeface="Monotype Corsiva" pitchFamily="66" charset="0"/>
              </a:rPr>
              <a:t>Подготовили:</a:t>
            </a:r>
          </a:p>
          <a:p>
            <a:r>
              <a:rPr lang="ru-RU" sz="2400" b="1" dirty="0" smtClean="0">
                <a:solidFill>
                  <a:srgbClr val="002060"/>
                </a:solidFill>
                <a:latin typeface="Monotype Corsiva" pitchFamily="66" charset="0"/>
              </a:rPr>
              <a:t>Воспитатель МДОУ 44</a:t>
            </a:r>
          </a:p>
          <a:p>
            <a:r>
              <a:rPr lang="ru-RU" sz="2400" b="1" dirty="0" smtClean="0">
                <a:solidFill>
                  <a:srgbClr val="002060"/>
                </a:solidFill>
                <a:latin typeface="Monotype Corsiva" pitchFamily="66" charset="0"/>
              </a:rPr>
              <a:t>Егорова  Е.Н.</a:t>
            </a:r>
          </a:p>
          <a:p>
            <a:r>
              <a:rPr lang="ru-RU" sz="2400" b="1" dirty="0" smtClean="0">
                <a:solidFill>
                  <a:srgbClr val="002060"/>
                </a:solidFill>
                <a:latin typeface="Monotype Corsiva" pitchFamily="66" charset="0"/>
              </a:rPr>
              <a:t>Педагог-психолог МДОУ 44</a:t>
            </a:r>
          </a:p>
          <a:p>
            <a:r>
              <a:rPr lang="ru-RU" sz="2400" b="1" dirty="0" smtClean="0">
                <a:solidFill>
                  <a:srgbClr val="002060"/>
                </a:solidFill>
                <a:latin typeface="Monotype Corsiva" pitchFamily="66" charset="0"/>
              </a:rPr>
              <a:t>Коновалова Е.В.</a:t>
            </a:r>
          </a:p>
        </p:txBody>
      </p:sp>
      <p:pic>
        <p:nvPicPr>
          <p:cNvPr id="8210" name="Picture 18" descr="Анимашки Дети">
            <a:hlinkClick r:id="rId4"/>
          </p:cNvPr>
          <p:cNvPicPr>
            <a:picLocks noChangeAspect="1" noChangeArrowheads="1" noCrop="1"/>
          </p:cNvPicPr>
          <p:nvPr/>
        </p:nvPicPr>
        <p:blipFill>
          <a:blip r:embed="rId5" cstate="print"/>
          <a:srcRect/>
          <a:stretch>
            <a:fillRect/>
          </a:stretch>
        </p:blipFill>
        <p:spPr bwMode="auto">
          <a:xfrm>
            <a:off x="-324544" y="4945082"/>
            <a:ext cx="2190763" cy="1643074"/>
          </a:xfrm>
          <a:prstGeom prst="rect">
            <a:avLst/>
          </a:prstGeom>
          <a:noFill/>
        </p:spPr>
      </p:pic>
      <p:pic>
        <p:nvPicPr>
          <p:cNvPr id="8212" name="Picture 20" descr="http://im3-tub.yandex.net/i?id=179577270-04-24"/>
          <p:cNvPicPr>
            <a:picLocks noChangeAspect="1" noChangeArrowheads="1"/>
          </p:cNvPicPr>
          <p:nvPr/>
        </p:nvPicPr>
        <p:blipFill>
          <a:blip r:embed="rId6" cstate="print"/>
          <a:srcRect/>
          <a:stretch>
            <a:fillRect/>
          </a:stretch>
        </p:blipFill>
        <p:spPr bwMode="auto">
          <a:xfrm>
            <a:off x="583135" y="3140968"/>
            <a:ext cx="1928826" cy="141447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Пятно 2 2"/>
          <p:cNvSpPr/>
          <p:nvPr/>
        </p:nvSpPr>
        <p:spPr>
          <a:xfrm>
            <a:off x="142844" y="214290"/>
            <a:ext cx="4286280" cy="2786058"/>
          </a:xfrm>
          <a:prstGeom prst="irregularSeal2">
            <a:avLst/>
          </a:prstGeom>
          <a:solidFill>
            <a:schemeClr val="accent4">
              <a:lumMod val="40000"/>
              <a:lumOff val="60000"/>
            </a:schemeClr>
          </a:solidFill>
          <a:scene3d>
            <a:camera prst="perspectiveAbove"/>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i="1" dirty="0" smtClean="0">
                <a:solidFill>
                  <a:schemeClr val="tx2">
                    <a:lumMod val="50000"/>
                  </a:schemeClr>
                </a:solidFill>
                <a:latin typeface="Monotype Corsiva" pitchFamily="66" charset="0"/>
              </a:rPr>
              <a:t>Деспотизм</a:t>
            </a:r>
            <a:endParaRPr lang="ru-RU" sz="2400" b="1" i="1" dirty="0">
              <a:solidFill>
                <a:schemeClr val="tx2">
                  <a:lumMod val="50000"/>
                </a:schemeClr>
              </a:solidFill>
              <a:latin typeface="Monotype Corsiva" pitchFamily="66" charset="0"/>
            </a:endParaRPr>
          </a:p>
        </p:txBody>
      </p:sp>
      <p:pic>
        <p:nvPicPr>
          <p:cNvPr id="22532" name="Picture 4" descr="http://im8-tub.yandex.net/i?id=219047739-19-24"/>
          <p:cNvPicPr>
            <a:picLocks noChangeAspect="1" noChangeArrowheads="1"/>
          </p:cNvPicPr>
          <p:nvPr/>
        </p:nvPicPr>
        <p:blipFill>
          <a:blip r:embed="rId2" cstate="print"/>
          <a:srcRect/>
          <a:stretch>
            <a:fillRect/>
          </a:stretch>
        </p:blipFill>
        <p:spPr bwMode="auto">
          <a:xfrm>
            <a:off x="5643570" y="285728"/>
            <a:ext cx="2000264" cy="132412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22534" name="Picture 6" descr="http://im7-tub.yandex.net/i?id=323432403-03-24"/>
          <p:cNvPicPr>
            <a:picLocks noChangeAspect="1" noChangeArrowheads="1"/>
          </p:cNvPicPr>
          <p:nvPr/>
        </p:nvPicPr>
        <p:blipFill>
          <a:blip r:embed="rId3" cstate="print"/>
          <a:srcRect/>
          <a:stretch>
            <a:fillRect/>
          </a:stretch>
        </p:blipFill>
        <p:spPr bwMode="auto">
          <a:xfrm>
            <a:off x="142844" y="3357562"/>
            <a:ext cx="2071702" cy="320366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22536" name="Picture 8" descr="http://im7-tub.yandex.net/i?id=67869463-20-24"/>
          <p:cNvPicPr>
            <a:picLocks noChangeAspect="1" noChangeArrowheads="1"/>
          </p:cNvPicPr>
          <p:nvPr/>
        </p:nvPicPr>
        <p:blipFill>
          <a:blip r:embed="rId4" cstate="print"/>
          <a:srcRect/>
          <a:stretch>
            <a:fillRect/>
          </a:stretch>
        </p:blipFill>
        <p:spPr bwMode="auto">
          <a:xfrm>
            <a:off x="7429520" y="4714884"/>
            <a:ext cx="1562104" cy="198267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TextBox 7"/>
          <p:cNvSpPr txBox="1"/>
          <p:nvPr/>
        </p:nvSpPr>
        <p:spPr>
          <a:xfrm>
            <a:off x="4000496" y="1785926"/>
            <a:ext cx="5143504" cy="1631216"/>
          </a:xfrm>
          <a:prstGeom prst="rect">
            <a:avLst/>
          </a:prstGeom>
          <a:noFill/>
        </p:spPr>
        <p:txBody>
          <a:bodyPr wrap="square" rtlCol="0">
            <a:spAutoFit/>
          </a:bodyPr>
          <a:lstStyle/>
          <a:p>
            <a:r>
              <a:rPr lang="ru-RU" sz="2000" b="1" dirty="0" smtClean="0">
                <a:solidFill>
                  <a:schemeClr val="bg2">
                    <a:lumMod val="10000"/>
                  </a:schemeClr>
                </a:solidFill>
                <a:latin typeface="Monotype Corsiva" pitchFamily="66" charset="0"/>
              </a:rPr>
              <a:t>Малыш учится управлять окружающим миром,</a:t>
            </a:r>
          </a:p>
          <a:p>
            <a:r>
              <a:rPr lang="ru-RU" sz="2000" b="1" dirty="0" smtClean="0">
                <a:solidFill>
                  <a:schemeClr val="bg2">
                    <a:lumMod val="10000"/>
                  </a:schemeClr>
                </a:solidFill>
                <a:latin typeface="Monotype Corsiva" pitchFamily="66" charset="0"/>
              </a:rPr>
              <a:t>Пытается заставить родителей делать то, что</a:t>
            </a:r>
          </a:p>
          <a:p>
            <a:r>
              <a:rPr lang="ru-RU" sz="2000" b="1" dirty="0" smtClean="0">
                <a:solidFill>
                  <a:schemeClr val="bg2">
                    <a:lumMod val="10000"/>
                  </a:schemeClr>
                </a:solidFill>
                <a:latin typeface="Monotype Corsiva" pitchFamily="66" charset="0"/>
              </a:rPr>
              <a:t>он хочет.</a:t>
            </a:r>
          </a:p>
          <a:p>
            <a:endParaRPr lang="ru-RU" sz="2000" b="1" dirty="0" smtClean="0">
              <a:solidFill>
                <a:schemeClr val="bg2">
                  <a:lumMod val="10000"/>
                </a:schemeClr>
              </a:solidFill>
              <a:latin typeface="Monotype Corsiva" pitchFamily="66" charset="0"/>
            </a:endParaRPr>
          </a:p>
          <a:p>
            <a:endParaRPr lang="ru-RU" sz="2000" b="1" dirty="0">
              <a:solidFill>
                <a:schemeClr val="bg2">
                  <a:lumMod val="10000"/>
                </a:schemeClr>
              </a:solidFill>
              <a:latin typeface="Monotype Corsiva" pitchFamily="66" charset="0"/>
            </a:endParaRPr>
          </a:p>
        </p:txBody>
      </p:sp>
      <p:sp>
        <p:nvSpPr>
          <p:cNvPr id="9" name="TextBox 8"/>
          <p:cNvSpPr txBox="1"/>
          <p:nvPr/>
        </p:nvSpPr>
        <p:spPr>
          <a:xfrm>
            <a:off x="2285984" y="2786058"/>
            <a:ext cx="6643734" cy="5016758"/>
          </a:xfrm>
          <a:prstGeom prst="rect">
            <a:avLst/>
          </a:prstGeom>
          <a:noFill/>
        </p:spPr>
        <p:txBody>
          <a:bodyPr wrap="square" rtlCol="0">
            <a:spAutoFit/>
          </a:bodyPr>
          <a:lstStyle/>
          <a:p>
            <a:r>
              <a:rPr lang="ru-RU" sz="2000" b="1" dirty="0" smtClean="0">
                <a:solidFill>
                  <a:schemeClr val="bg2">
                    <a:lumMod val="10000"/>
                  </a:schemeClr>
                </a:solidFill>
                <a:latin typeface="Monotype Corsiva" pitchFamily="66" charset="0"/>
              </a:rPr>
              <a:t>По отношению к младшим сестрам и братьям деспотизм может проявляться как ревность. Например, ребенок может забирать игрушки, одежду, толкать, замахиваться. Необходимо понимать, что стремление к лидерству, желание «завоевать место под</a:t>
            </a:r>
          </a:p>
          <a:p>
            <a:r>
              <a:rPr lang="ru-RU" sz="2000" b="1" dirty="0" smtClean="0">
                <a:solidFill>
                  <a:schemeClr val="bg2">
                    <a:lumMod val="10000"/>
                  </a:schemeClr>
                </a:solidFill>
                <a:latin typeface="Monotype Corsiva" pitchFamily="66" charset="0"/>
              </a:rPr>
              <a:t>солнцем» - это хорошая черта характера, которая</a:t>
            </a:r>
          </a:p>
          <a:p>
            <a:r>
              <a:rPr lang="ru-RU" sz="2000" b="1" dirty="0" smtClean="0">
                <a:solidFill>
                  <a:schemeClr val="bg2">
                    <a:lumMod val="10000"/>
                  </a:schemeClr>
                </a:solidFill>
                <a:latin typeface="Monotype Corsiva" pitchFamily="66" charset="0"/>
              </a:rPr>
              <a:t>помогает человеку быть хозяином жизни, а не слабовольной овечкой, ведомой другими людьми.</a:t>
            </a:r>
          </a:p>
          <a:p>
            <a:r>
              <a:rPr lang="ru-RU" sz="2000" b="1" dirty="0" smtClean="0">
                <a:solidFill>
                  <a:schemeClr val="bg2">
                    <a:lumMod val="10000"/>
                  </a:schemeClr>
                </a:solidFill>
                <a:latin typeface="Monotype Corsiva" pitchFamily="66" charset="0"/>
              </a:rPr>
              <a:t>                                     Что делать?</a:t>
            </a:r>
          </a:p>
          <a:p>
            <a:r>
              <a:rPr lang="ru-RU" sz="2000" b="1" dirty="0" smtClean="0">
                <a:solidFill>
                  <a:schemeClr val="bg2">
                    <a:lumMod val="10000"/>
                  </a:schemeClr>
                </a:solidFill>
                <a:latin typeface="Monotype Corsiva" pitchFamily="66" charset="0"/>
              </a:rPr>
              <a:t>Уступайте ребенку в «мелочах». Но в том, что</a:t>
            </a:r>
          </a:p>
          <a:p>
            <a:r>
              <a:rPr lang="ru-RU" sz="2000" b="1" dirty="0" smtClean="0">
                <a:solidFill>
                  <a:schemeClr val="bg2">
                    <a:lumMod val="10000"/>
                  </a:schemeClr>
                </a:solidFill>
                <a:latin typeface="Monotype Corsiva" pitchFamily="66" charset="0"/>
              </a:rPr>
              <a:t>касается здоровья и безопасности самого ребенка</a:t>
            </a:r>
          </a:p>
          <a:p>
            <a:r>
              <a:rPr lang="ru-RU" sz="2000" b="1" dirty="0" smtClean="0">
                <a:solidFill>
                  <a:schemeClr val="bg2">
                    <a:lumMod val="10000"/>
                  </a:schemeClr>
                </a:solidFill>
                <a:latin typeface="Monotype Corsiva" pitchFamily="66" charset="0"/>
              </a:rPr>
              <a:t>и других людей – будьте непреклонны. Позволяйте</a:t>
            </a:r>
          </a:p>
          <a:p>
            <a:r>
              <a:rPr lang="ru-RU" sz="2000" b="1" dirty="0" smtClean="0">
                <a:solidFill>
                  <a:schemeClr val="bg2">
                    <a:lumMod val="10000"/>
                  </a:schemeClr>
                </a:solidFill>
                <a:latin typeface="Monotype Corsiva" pitchFamily="66" charset="0"/>
              </a:rPr>
              <a:t>малышу совершать ошибки, ведь сейчас ребенок</a:t>
            </a:r>
          </a:p>
          <a:p>
            <a:r>
              <a:rPr lang="ru-RU" sz="2000" b="1" dirty="0" smtClean="0">
                <a:solidFill>
                  <a:schemeClr val="bg2">
                    <a:lumMod val="10000"/>
                  </a:schemeClr>
                </a:solidFill>
                <a:latin typeface="Monotype Corsiva" pitchFamily="66" charset="0"/>
              </a:rPr>
              <a:t>учится исключительно на своем опыте.</a:t>
            </a:r>
          </a:p>
          <a:p>
            <a:endParaRPr lang="ru-RU" sz="2000" b="1" dirty="0" smtClean="0">
              <a:solidFill>
                <a:schemeClr val="bg2">
                  <a:lumMod val="10000"/>
                </a:schemeClr>
              </a:solidFill>
              <a:latin typeface="Monotype Corsiva" pitchFamily="66" charset="0"/>
            </a:endParaRPr>
          </a:p>
          <a:p>
            <a:endParaRPr lang="ru-RU" sz="2000" b="1" dirty="0" smtClean="0">
              <a:solidFill>
                <a:schemeClr val="bg2">
                  <a:lumMod val="10000"/>
                </a:schemeClr>
              </a:solidFill>
              <a:latin typeface="Monotype Corsiva" pitchFamily="66" charset="0"/>
            </a:endParaRPr>
          </a:p>
          <a:p>
            <a:endParaRPr lang="ru-RU" sz="2000" b="1" dirty="0">
              <a:solidFill>
                <a:schemeClr val="bg2">
                  <a:lumMod val="10000"/>
                </a:schemeClr>
              </a:solidFill>
              <a:latin typeface="Monotype Corsiva"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3071802" y="214290"/>
            <a:ext cx="2571768" cy="584775"/>
          </a:xfrm>
          <a:prstGeom prst="rect">
            <a:avLst/>
          </a:prstGeom>
          <a:noFill/>
        </p:spPr>
        <p:txBody>
          <a:bodyPr wrap="square" rtlCol="0">
            <a:spAutoFit/>
          </a:bodyPr>
          <a:lstStyle/>
          <a:p>
            <a:r>
              <a:rPr lang="ru-RU" sz="3200" b="1" dirty="0" smtClean="0">
                <a:solidFill>
                  <a:schemeClr val="bg2">
                    <a:lumMod val="10000"/>
                  </a:schemeClr>
                </a:solidFill>
                <a:latin typeface="Monotype Corsiva" pitchFamily="66" charset="0"/>
              </a:rPr>
              <a:t>В заключении:</a:t>
            </a:r>
            <a:endParaRPr lang="ru-RU" sz="3200" b="1" dirty="0">
              <a:solidFill>
                <a:schemeClr val="bg2">
                  <a:lumMod val="10000"/>
                </a:schemeClr>
              </a:solidFill>
              <a:latin typeface="Monotype Corsiva" pitchFamily="66" charset="0"/>
            </a:endParaRPr>
          </a:p>
        </p:txBody>
      </p:sp>
      <p:sp>
        <p:nvSpPr>
          <p:cNvPr id="5" name="TextBox 4"/>
          <p:cNvSpPr txBox="1"/>
          <p:nvPr/>
        </p:nvSpPr>
        <p:spPr>
          <a:xfrm>
            <a:off x="571472" y="928671"/>
            <a:ext cx="8572528" cy="6217087"/>
          </a:xfrm>
          <a:prstGeom prst="rect">
            <a:avLst/>
          </a:prstGeom>
          <a:noFill/>
        </p:spPr>
        <p:txBody>
          <a:bodyPr wrap="square" rtlCol="0">
            <a:spAutoFit/>
          </a:bodyPr>
          <a:lstStyle/>
          <a:p>
            <a:pPr marL="457200" indent="-457200">
              <a:buAutoNum type="arabicPeriod"/>
            </a:pPr>
            <a:r>
              <a:rPr lang="ru-RU" sz="2000" b="1" i="1" dirty="0" smtClean="0">
                <a:solidFill>
                  <a:schemeClr val="bg1">
                    <a:lumMod val="95000"/>
                    <a:lumOff val="5000"/>
                  </a:schemeClr>
                </a:solidFill>
                <a:latin typeface="Monotype Corsiva" pitchFamily="66" charset="0"/>
              </a:rPr>
              <a:t>Кризис может начаться уже с 2,5 лет, а закончиться в 3,5-4 года</a:t>
            </a:r>
            <a:r>
              <a:rPr lang="ru-RU" i="1" dirty="0" smtClean="0">
                <a:solidFill>
                  <a:schemeClr val="bg1">
                    <a:lumMod val="95000"/>
                    <a:lumOff val="5000"/>
                  </a:schemeClr>
                </a:solidFill>
              </a:rPr>
              <a:t>.</a:t>
            </a:r>
          </a:p>
          <a:p>
            <a:pPr marL="457200" indent="-457200">
              <a:buAutoNum type="arabicPeriod"/>
            </a:pPr>
            <a:endParaRPr lang="ru-RU" i="1" dirty="0" smtClean="0">
              <a:solidFill>
                <a:schemeClr val="bg1">
                  <a:lumMod val="95000"/>
                  <a:lumOff val="5000"/>
                </a:schemeClr>
              </a:solidFill>
            </a:endParaRPr>
          </a:p>
          <a:p>
            <a:pPr marL="342900" indent="-342900">
              <a:buAutoNum type="arabicPeriod"/>
            </a:pPr>
            <a:r>
              <a:rPr lang="ru-RU" i="1" dirty="0" smtClean="0">
                <a:solidFill>
                  <a:schemeClr val="bg1">
                    <a:lumMod val="95000"/>
                    <a:lumOff val="5000"/>
                  </a:schemeClr>
                </a:solidFill>
              </a:rPr>
              <a:t> </a:t>
            </a:r>
            <a:r>
              <a:rPr lang="ru-RU" sz="2000" b="1" i="1" dirty="0" smtClean="0">
                <a:solidFill>
                  <a:schemeClr val="bg1">
                    <a:lumMod val="95000"/>
                    <a:lumOff val="5000"/>
                  </a:schemeClr>
                </a:solidFill>
                <a:latin typeface="Monotype Corsiva" pitchFamily="66" charset="0"/>
              </a:rPr>
              <a:t>Постарайтесь выработать правильную линию своего поведения, станьте более гибкими, расширьте права и обязанности ребенка.</a:t>
            </a:r>
          </a:p>
          <a:p>
            <a:pPr marL="342900" indent="-342900">
              <a:buAutoNum type="arabicPeriod"/>
            </a:pPr>
            <a:endParaRPr lang="ru-RU" sz="2000" b="1" i="1" dirty="0" smtClean="0">
              <a:solidFill>
                <a:schemeClr val="bg1">
                  <a:lumMod val="95000"/>
                  <a:lumOff val="5000"/>
                </a:schemeClr>
              </a:solidFill>
              <a:latin typeface="Monotype Corsiva" pitchFamily="66" charset="0"/>
            </a:endParaRPr>
          </a:p>
          <a:p>
            <a:pPr marL="342900" indent="-342900">
              <a:buAutoNum type="arabicPeriod"/>
            </a:pPr>
            <a:r>
              <a:rPr lang="ru-RU" sz="2000" b="1" i="1" dirty="0" smtClean="0">
                <a:solidFill>
                  <a:schemeClr val="bg1">
                    <a:lumMod val="95000"/>
                    <a:lumOff val="5000"/>
                  </a:schemeClr>
                </a:solidFill>
                <a:latin typeface="Monotype Corsiva" pitchFamily="66" charset="0"/>
              </a:rPr>
              <a:t> Позвольте малышу быть самостоятельным. Не вмешивайтесь (по возможности) в дела ребенка, если он не просит. Дочь, пыхтя, натягивает кофточку, так хочется ей помочь, но малышка не оценит Вашего стремления, скорее всего, она будет громко сопротивляться.</a:t>
            </a:r>
          </a:p>
          <a:p>
            <a:pPr marL="342900" indent="-342900">
              <a:buAutoNum type="arabicPeriod"/>
            </a:pPr>
            <a:endParaRPr lang="ru-RU" sz="2000" b="1" i="1" dirty="0" smtClean="0">
              <a:solidFill>
                <a:schemeClr val="bg1">
                  <a:lumMod val="95000"/>
                  <a:lumOff val="5000"/>
                </a:schemeClr>
              </a:solidFill>
              <a:latin typeface="Monotype Corsiva" pitchFamily="66" charset="0"/>
            </a:endParaRPr>
          </a:p>
          <a:p>
            <a:pPr marL="342900" indent="-342900">
              <a:buAutoNum type="arabicPeriod"/>
            </a:pPr>
            <a:r>
              <a:rPr lang="ru-RU" sz="2000" b="1" i="1" dirty="0" smtClean="0">
                <a:solidFill>
                  <a:schemeClr val="bg1">
                    <a:lumMod val="95000"/>
                    <a:lumOff val="5000"/>
                  </a:schemeClr>
                </a:solidFill>
                <a:latin typeface="Monotype Corsiva" pitchFamily="66" charset="0"/>
              </a:rPr>
              <a:t> Помните, что ребенок как бы испытывает Ваш характер, проверяя по несколько раз в день, действительно ли то, что было запрещено утром, запретят и вечером. Проявите твердость. Установите четкие запреты (нельзя убегать на улице от мамы, трогать горячую плиту и т.д.) Запретов не должно быть слишком много. Этой линии поведения должны придерживаться все члены семьи (или хотя бы папа с мамой).</a:t>
            </a:r>
          </a:p>
          <a:p>
            <a:pPr marL="342900" indent="-342900">
              <a:buAutoNum type="arabicPeriod"/>
            </a:pPr>
            <a:endParaRPr lang="ru-RU" sz="2000" b="1" i="1" dirty="0" smtClean="0">
              <a:solidFill>
                <a:schemeClr val="bg1">
                  <a:lumMod val="95000"/>
                  <a:lumOff val="5000"/>
                </a:schemeClr>
              </a:solidFill>
              <a:latin typeface="Monotype Corsiva" pitchFamily="66" charset="0"/>
            </a:endParaRPr>
          </a:p>
          <a:p>
            <a:pPr marL="342900" indent="-342900">
              <a:buAutoNum type="arabicPeriod"/>
            </a:pPr>
            <a:r>
              <a:rPr lang="ru-RU" sz="2000" b="1" i="1" dirty="0" smtClean="0">
                <a:solidFill>
                  <a:schemeClr val="bg1">
                    <a:lumMod val="95000"/>
                    <a:lumOff val="5000"/>
                  </a:schemeClr>
                </a:solidFill>
                <a:latin typeface="Monotype Corsiva" pitchFamily="66" charset="0"/>
              </a:rPr>
              <a:t> Помните, что ребенок многие слова и поступки повторяет за Вами, поэтому следите за собой .</a:t>
            </a:r>
          </a:p>
          <a:p>
            <a:pPr marL="342900" indent="-342900"/>
            <a:endParaRPr lang="ru-RU" sz="2000" b="1" dirty="0" smtClean="0">
              <a:solidFill>
                <a:schemeClr val="bg2">
                  <a:lumMod val="10000"/>
                </a:schemeClr>
              </a:solidFill>
              <a:latin typeface="Monotype Corsiva"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5" name="TextBox 4"/>
          <p:cNvSpPr txBox="1"/>
          <p:nvPr/>
        </p:nvSpPr>
        <p:spPr>
          <a:xfrm>
            <a:off x="642910" y="500042"/>
            <a:ext cx="8358246" cy="6555641"/>
          </a:xfrm>
          <a:prstGeom prst="rect">
            <a:avLst/>
          </a:prstGeom>
          <a:noFill/>
        </p:spPr>
        <p:txBody>
          <a:bodyPr wrap="square" rtlCol="0">
            <a:spAutoFit/>
          </a:bodyPr>
          <a:lstStyle/>
          <a:p>
            <a:r>
              <a:rPr lang="ru-RU" sz="2000" b="1" dirty="0" smtClean="0">
                <a:solidFill>
                  <a:schemeClr val="bg2">
                    <a:lumMod val="10000"/>
                  </a:schemeClr>
                </a:solidFill>
                <a:latin typeface="Monotype Corsiva" pitchFamily="66" charset="0"/>
              </a:rPr>
              <a:t>6. При вспышках упрямства, гнева попробуйте отвлечь малыша на что-нибудь нейтральное.</a:t>
            </a:r>
          </a:p>
          <a:p>
            <a:endParaRPr lang="ru-RU" sz="2000" b="1" dirty="0" smtClean="0">
              <a:solidFill>
                <a:schemeClr val="bg2">
                  <a:lumMod val="10000"/>
                </a:schemeClr>
              </a:solidFill>
              <a:latin typeface="Monotype Corsiva" pitchFamily="66" charset="0"/>
            </a:endParaRPr>
          </a:p>
          <a:p>
            <a:r>
              <a:rPr lang="ru-RU" sz="2000" b="1" dirty="0" smtClean="0">
                <a:solidFill>
                  <a:schemeClr val="bg2">
                    <a:lumMod val="10000"/>
                  </a:schemeClr>
                </a:solidFill>
                <a:latin typeface="Monotype Corsiva" pitchFamily="66" charset="0"/>
              </a:rPr>
              <a:t>7. Когда ребенок злится, у него истерика, то бесполезно объяснять, что так делать нехорошо, отложите это до тех пор, когда малыш успокоится. Пока же можно взять его за руку и увести в спокойное безлюдное место.</a:t>
            </a:r>
          </a:p>
          <a:p>
            <a:endParaRPr lang="ru-RU" sz="2000" b="1" dirty="0" smtClean="0">
              <a:solidFill>
                <a:schemeClr val="bg2">
                  <a:lumMod val="10000"/>
                </a:schemeClr>
              </a:solidFill>
              <a:latin typeface="Monotype Corsiva" pitchFamily="66" charset="0"/>
            </a:endParaRPr>
          </a:p>
          <a:p>
            <a:r>
              <a:rPr lang="ru-RU" sz="2000" b="1" dirty="0" smtClean="0">
                <a:solidFill>
                  <a:schemeClr val="bg2">
                    <a:lumMod val="10000"/>
                  </a:schemeClr>
                </a:solidFill>
                <a:latin typeface="Monotype Corsiva" pitchFamily="66" charset="0"/>
              </a:rPr>
              <a:t>8. Используйте игру для сглаживания кризисных вспышек. Например, если ребенок отказывается есть, не настаивайте, посадите мишку за стол и пусть малыш его кормит, но мишка хочет есть по очереди – ложка ему, ложка Коле. Обыграть можно многое: поездку в машине, умывание, одевание,…</a:t>
            </a:r>
          </a:p>
          <a:p>
            <a:endParaRPr lang="ru-RU" sz="2000" b="1" dirty="0" smtClean="0">
              <a:solidFill>
                <a:schemeClr val="bg2">
                  <a:lumMod val="10000"/>
                </a:schemeClr>
              </a:solidFill>
              <a:latin typeface="Monotype Corsiva" pitchFamily="66" charset="0"/>
            </a:endParaRPr>
          </a:p>
          <a:p>
            <a:r>
              <a:rPr lang="ru-RU" sz="2000" b="1" dirty="0" smtClean="0">
                <a:solidFill>
                  <a:schemeClr val="bg2">
                    <a:lumMod val="10000"/>
                  </a:schemeClr>
                </a:solidFill>
                <a:latin typeface="Monotype Corsiva" pitchFamily="66" charset="0"/>
              </a:rPr>
              <a:t>9. Для благополучного развития ребенка желательно подчеркивать, какой он уже большой, не «сюсюкаться», не стараться все сделать за малыша. Разговаривайте с ним, как с равным, как  с человеком, мнение которого Вам интересно.</a:t>
            </a:r>
          </a:p>
          <a:p>
            <a:endParaRPr lang="ru-RU" sz="2000" b="1" dirty="0" smtClean="0">
              <a:solidFill>
                <a:schemeClr val="bg2">
                  <a:lumMod val="10000"/>
                </a:schemeClr>
              </a:solidFill>
              <a:latin typeface="Monotype Corsiva" pitchFamily="66" charset="0"/>
            </a:endParaRPr>
          </a:p>
          <a:p>
            <a:r>
              <a:rPr lang="ru-RU" sz="2000" b="1" dirty="0" smtClean="0">
                <a:solidFill>
                  <a:schemeClr val="bg2">
                    <a:lumMod val="10000"/>
                  </a:schemeClr>
                </a:solidFill>
                <a:latin typeface="Monotype Corsiva" pitchFamily="66" charset="0"/>
              </a:rPr>
              <a:t>10. Любите ребенка и показывайте ему, что он Вам дорог даже заплаканный, упрямый, капризный.</a:t>
            </a:r>
          </a:p>
          <a:p>
            <a:r>
              <a:rPr lang="ru-RU" sz="2000" b="1" dirty="0" smtClean="0">
                <a:solidFill>
                  <a:schemeClr val="bg2">
                    <a:lumMod val="10000"/>
                  </a:schemeClr>
                </a:solidFill>
                <a:latin typeface="Monotype Corsiva" pitchFamily="66" charset="0"/>
              </a:rPr>
              <a:t>                            </a:t>
            </a:r>
          </a:p>
          <a:p>
            <a:r>
              <a:rPr lang="ru-RU" sz="2000" b="1" dirty="0" smtClean="0">
                <a:solidFill>
                  <a:schemeClr val="bg2">
                    <a:lumMod val="10000"/>
                  </a:schemeClr>
                </a:solidFill>
                <a:latin typeface="Monotype Corsiva" pitchFamily="66" charset="0"/>
              </a:rPr>
              <a:t>                                                     Желаю Вам удачи !</a:t>
            </a:r>
          </a:p>
          <a:p>
            <a:endParaRPr lang="ru-RU" sz="2000" b="1" dirty="0">
              <a:solidFill>
                <a:schemeClr val="bg2">
                  <a:lumMod val="10000"/>
                </a:schemeClr>
              </a:solidFill>
              <a:latin typeface="Monotype Corsiva"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496944" cy="5632311"/>
          </a:xfrm>
          <a:prstGeom prst="rect">
            <a:avLst/>
          </a:prstGeom>
          <a:noFill/>
        </p:spPr>
        <p:txBody>
          <a:bodyPr wrap="square" lIns="91440" tIns="45720" rIns="91440" bIns="45720">
            <a:spAutoFit/>
          </a:bodyPr>
          <a:lstStyle/>
          <a:p>
            <a:pPr algn="ctr"/>
            <a:r>
              <a:rPr lang="ru-RU" sz="5400" b="1" cap="all" spc="0" dirty="0" smtClean="0">
                <a:ln w="9000" cmpd="sng">
                  <a:solidFill>
                    <a:schemeClr val="accent4">
                      <a:shade val="50000"/>
                      <a:satMod val="120000"/>
                    </a:schemeClr>
                  </a:solidFill>
                  <a:prstDash val="solid"/>
                </a:ln>
                <a:solidFill>
                  <a:srgbClr val="002060"/>
                </a:solidFill>
                <a:effectLst>
                  <a:reflection blurRad="12700" stA="28000" endPos="45000" dist="1000" dir="5400000" sy="-100000" algn="bl" rotWithShape="0"/>
                </a:effectLst>
              </a:rPr>
              <a:t>С вами работают</a:t>
            </a:r>
          </a:p>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Воспитатели:</a:t>
            </a:r>
          </a:p>
          <a:p>
            <a:pPr algn="ctr"/>
            <a:r>
              <a:rPr lang="ru-RU" sz="36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Астахова </a:t>
            </a:r>
            <a:r>
              <a:rPr lang="en-US" sz="36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галина</a:t>
            </a:r>
            <a:r>
              <a:rPr lang="ru-RU" sz="36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 </a:t>
            </a:r>
            <a:r>
              <a:rPr lang="en-US" sz="36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 </a:t>
            </a:r>
            <a:r>
              <a:rPr lang="ru-RU" sz="3600" b="1" cap="all" dirty="0" err="1"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николаевна</a:t>
            </a:r>
            <a:endParaRPr lang="ru-RU" sz="3600" b="1" cap="all"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endParaRPr>
          </a:p>
          <a:p>
            <a:pPr algn="ctr"/>
            <a:r>
              <a:rPr lang="ru-RU" sz="3600" b="1" cap="all" spc="0"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Егорова </a:t>
            </a:r>
            <a:r>
              <a:rPr lang="en-US" sz="3600" b="1" cap="all" spc="0"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 </a:t>
            </a:r>
            <a:r>
              <a:rPr lang="ru-RU" sz="3600" b="1" cap="all" spc="0" dirty="0" err="1"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евгения</a:t>
            </a:r>
            <a:r>
              <a:rPr lang="ru-RU" sz="3600" b="1" cap="all" spc="0"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 </a:t>
            </a:r>
            <a:r>
              <a:rPr lang="en-US" sz="3600" b="1" cap="all" spc="0"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 </a:t>
            </a:r>
            <a:r>
              <a:rPr lang="ru-RU" sz="3600" b="1" cap="all" spc="0" dirty="0" err="1"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николаевна</a:t>
            </a:r>
            <a:endParaRPr lang="ru-RU" sz="3600" b="1" cap="all" spc="0"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endParaRPr>
          </a:p>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Младший воспитатель</a:t>
            </a:r>
          </a:p>
          <a:p>
            <a:pPr algn="ctr"/>
            <a:r>
              <a:rPr lang="ru-RU" sz="3600" b="1" cap="all" spc="0"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Демидова </a:t>
            </a:r>
            <a:r>
              <a:rPr lang="en-US" sz="3600" b="1" cap="all" spc="0"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 </a:t>
            </a:r>
            <a:r>
              <a:rPr lang="ru-RU" sz="3600" b="1" cap="all" spc="0" dirty="0" err="1"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валентина</a:t>
            </a:r>
            <a:r>
              <a:rPr lang="ru-RU" sz="3600" b="1" cap="all" spc="0" dirty="0"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 </a:t>
            </a:r>
            <a:r>
              <a:rPr lang="ru-RU" sz="3600" b="1" cap="all" spc="0" dirty="0" err="1" smtClean="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rPr>
              <a:t>владимировна</a:t>
            </a:r>
            <a:endParaRPr lang="ru-RU" sz="3600" b="1" cap="all" spc="0"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3780682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2571736" y="0"/>
            <a:ext cx="3190297" cy="646331"/>
          </a:xfrm>
          <a:prstGeom prst="rect">
            <a:avLst/>
          </a:prstGeom>
          <a:noFill/>
        </p:spPr>
        <p:txBody>
          <a:bodyPr wrap="square" rtlCol="0">
            <a:spAutoFit/>
          </a:bodyPr>
          <a:lstStyle/>
          <a:p>
            <a:r>
              <a:rPr lang="ru-RU" sz="3600" b="1" dirty="0" smtClean="0">
                <a:solidFill>
                  <a:srgbClr val="7030A0"/>
                </a:solidFill>
                <a:latin typeface="Monotype Corsiva" pitchFamily="66" charset="0"/>
              </a:rPr>
              <a:t>Кризис трех лет</a:t>
            </a:r>
            <a:r>
              <a:rPr lang="ru-RU" dirty="0" smtClean="0"/>
              <a:t>.</a:t>
            </a:r>
            <a:endParaRPr lang="ru-RU" dirty="0"/>
          </a:p>
        </p:txBody>
      </p:sp>
      <p:sp>
        <p:nvSpPr>
          <p:cNvPr id="4" name="Выноска-облако 3"/>
          <p:cNvSpPr/>
          <p:nvPr/>
        </p:nvSpPr>
        <p:spPr>
          <a:xfrm>
            <a:off x="5929322" y="0"/>
            <a:ext cx="3214678" cy="2428868"/>
          </a:xfrm>
          <a:prstGeom prst="cloudCallout">
            <a:avLst/>
          </a:prstGeom>
          <a:solidFill>
            <a:schemeClr val="accent6">
              <a:lumMod val="20000"/>
              <a:lumOff val="80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rgbClr val="002060"/>
                </a:solidFill>
              </a:rPr>
              <a:t>Малыш 2,2-3лет:</a:t>
            </a:r>
          </a:p>
          <a:p>
            <a:pPr algn="ctr">
              <a:buFontTx/>
              <a:buChar char="-"/>
            </a:pPr>
            <a:r>
              <a:rPr lang="ru-RU" sz="1200" dirty="0" smtClean="0">
                <a:solidFill>
                  <a:srgbClr val="002060"/>
                </a:solidFill>
              </a:rPr>
              <a:t>Мама, дай машинку! Мама дает со словами:</a:t>
            </a:r>
          </a:p>
          <a:p>
            <a:pPr algn="ctr">
              <a:buFontTx/>
              <a:buChar char="-"/>
            </a:pPr>
            <a:r>
              <a:rPr lang="ru-RU" sz="1200" dirty="0" smtClean="0">
                <a:solidFill>
                  <a:srgbClr val="002060"/>
                </a:solidFill>
              </a:rPr>
              <a:t>- Возьми, сынок.</a:t>
            </a:r>
          </a:p>
          <a:p>
            <a:pPr algn="ctr"/>
            <a:r>
              <a:rPr lang="ru-RU" sz="1200" dirty="0" smtClean="0">
                <a:solidFill>
                  <a:srgbClr val="002060"/>
                </a:solidFill>
              </a:rPr>
              <a:t>Малыш раздраженно:</a:t>
            </a:r>
          </a:p>
          <a:p>
            <a:pPr algn="ctr">
              <a:buFontTx/>
              <a:buChar char="-"/>
            </a:pPr>
            <a:r>
              <a:rPr lang="ru-RU" sz="1200" dirty="0" smtClean="0">
                <a:solidFill>
                  <a:srgbClr val="002060"/>
                </a:solidFill>
              </a:rPr>
              <a:t>- Не хочу машинку!</a:t>
            </a:r>
          </a:p>
          <a:p>
            <a:pPr algn="ctr"/>
            <a:r>
              <a:rPr lang="ru-RU" sz="1200" dirty="0" smtClean="0">
                <a:solidFill>
                  <a:srgbClr val="002060"/>
                </a:solidFill>
              </a:rPr>
              <a:t>Мама забирает игрушку.</a:t>
            </a:r>
          </a:p>
          <a:p>
            <a:pPr algn="ctr"/>
            <a:r>
              <a:rPr lang="ru-RU" sz="1200" dirty="0" smtClean="0">
                <a:solidFill>
                  <a:srgbClr val="002060"/>
                </a:solidFill>
              </a:rPr>
              <a:t>Малыш гневно:</a:t>
            </a:r>
          </a:p>
          <a:p>
            <a:pPr algn="ctr"/>
            <a:r>
              <a:rPr lang="ru-RU" sz="1200" dirty="0" smtClean="0">
                <a:solidFill>
                  <a:srgbClr val="002060"/>
                </a:solidFill>
              </a:rPr>
              <a:t>- Дай машинку!!! А-а-а!!!</a:t>
            </a:r>
            <a:endParaRPr lang="ru-RU" sz="1200" dirty="0">
              <a:solidFill>
                <a:srgbClr val="002060"/>
              </a:solidFill>
            </a:endParaRPr>
          </a:p>
        </p:txBody>
      </p:sp>
      <p:pic>
        <p:nvPicPr>
          <p:cNvPr id="7172" name="Picture 4" descr="http://im5-tub.yandex.net/i?id=100397953-15-24"/>
          <p:cNvPicPr>
            <a:picLocks noChangeAspect="1" noChangeArrowheads="1"/>
          </p:cNvPicPr>
          <p:nvPr/>
        </p:nvPicPr>
        <p:blipFill>
          <a:blip r:embed="rId2" cstate="print"/>
          <a:srcRect/>
          <a:stretch>
            <a:fillRect/>
          </a:stretch>
        </p:blipFill>
        <p:spPr bwMode="auto">
          <a:xfrm>
            <a:off x="5786446" y="2643182"/>
            <a:ext cx="1047750" cy="14287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TextBox 6"/>
          <p:cNvSpPr txBox="1"/>
          <p:nvPr/>
        </p:nvSpPr>
        <p:spPr>
          <a:xfrm>
            <a:off x="500034" y="785794"/>
            <a:ext cx="8643966" cy="4154984"/>
          </a:xfrm>
          <a:prstGeom prst="rect">
            <a:avLst/>
          </a:prstGeom>
          <a:noFill/>
        </p:spPr>
        <p:txBody>
          <a:bodyPr wrap="square" rtlCol="0">
            <a:spAutoFit/>
          </a:bodyPr>
          <a:lstStyle/>
          <a:p>
            <a:r>
              <a:rPr lang="ru-RU" sz="2000" b="1" dirty="0" smtClean="0">
                <a:latin typeface="Monotype Corsiva" pitchFamily="66" charset="0"/>
              </a:rPr>
              <a:t> </a:t>
            </a:r>
            <a:endParaRPr lang="ru-RU" sz="2000" b="1" dirty="0">
              <a:latin typeface="Monotype Corsiva" pitchFamily="66" charset="0"/>
            </a:endParaRPr>
          </a:p>
          <a:p>
            <a:r>
              <a:rPr lang="ru-RU" sz="2000" b="1" dirty="0">
                <a:solidFill>
                  <a:srgbClr val="002060"/>
                </a:solidFill>
                <a:latin typeface="Monotype Corsiva" pitchFamily="66" charset="0"/>
              </a:rPr>
              <a:t>Ребенок постоянно развивается, а всякому процессу </a:t>
            </a:r>
            <a:endParaRPr lang="ru-RU" sz="2000" b="1" dirty="0" smtClean="0">
              <a:solidFill>
                <a:srgbClr val="002060"/>
              </a:solidFill>
              <a:latin typeface="Monotype Corsiva" pitchFamily="66" charset="0"/>
            </a:endParaRPr>
          </a:p>
          <a:p>
            <a:r>
              <a:rPr lang="ru-RU" sz="2000" b="1" dirty="0" smtClean="0">
                <a:solidFill>
                  <a:srgbClr val="002060"/>
                </a:solidFill>
                <a:latin typeface="Monotype Corsiva" pitchFamily="66" charset="0"/>
              </a:rPr>
              <a:t>развития </a:t>
            </a:r>
            <a:r>
              <a:rPr lang="ru-RU" sz="2000" b="1" dirty="0">
                <a:solidFill>
                  <a:srgbClr val="002060"/>
                </a:solidFill>
                <a:latin typeface="Monotype Corsiva" pitchFamily="66" charset="0"/>
              </a:rPr>
              <a:t>(помимо медленных, постепенных перемен) </a:t>
            </a:r>
            <a:endParaRPr lang="ru-RU" sz="2000" b="1" dirty="0" smtClean="0">
              <a:solidFill>
                <a:srgbClr val="002060"/>
              </a:solidFill>
              <a:latin typeface="Monotype Corsiva" pitchFamily="66" charset="0"/>
            </a:endParaRPr>
          </a:p>
          <a:p>
            <a:r>
              <a:rPr lang="ru-RU" sz="2000" b="1" dirty="0" smtClean="0">
                <a:solidFill>
                  <a:srgbClr val="002060"/>
                </a:solidFill>
                <a:latin typeface="Monotype Corsiva" pitchFamily="66" charset="0"/>
              </a:rPr>
              <a:t>свойственны </a:t>
            </a:r>
            <a:r>
              <a:rPr lang="ru-RU" sz="2000" b="1" dirty="0">
                <a:solidFill>
                  <a:srgbClr val="002060"/>
                </a:solidFill>
                <a:latin typeface="Monotype Corsiva" pitchFamily="66" charset="0"/>
              </a:rPr>
              <a:t>скачкообразные переходы – кризисы. </a:t>
            </a:r>
            <a:endParaRPr lang="ru-RU" sz="2000" b="1" dirty="0" smtClean="0">
              <a:solidFill>
                <a:srgbClr val="002060"/>
              </a:solidFill>
              <a:latin typeface="Monotype Corsiva" pitchFamily="66" charset="0"/>
            </a:endParaRPr>
          </a:p>
          <a:p>
            <a:r>
              <a:rPr lang="ru-RU" sz="2000" b="1" dirty="0" smtClean="0">
                <a:solidFill>
                  <a:srgbClr val="002060"/>
                </a:solidFill>
                <a:latin typeface="Monotype Corsiva" pitchFamily="66" charset="0"/>
              </a:rPr>
              <a:t>Они </a:t>
            </a:r>
            <a:r>
              <a:rPr lang="ru-RU" sz="2000" b="1" dirty="0">
                <a:solidFill>
                  <a:srgbClr val="002060"/>
                </a:solidFill>
                <a:latin typeface="Monotype Corsiva" pitchFamily="66" charset="0"/>
              </a:rPr>
              <a:t>необходимы, это - движущая сила развития. </a:t>
            </a:r>
            <a:endParaRPr lang="ru-RU" sz="2000" b="1" dirty="0" smtClean="0">
              <a:solidFill>
                <a:srgbClr val="002060"/>
              </a:solidFill>
              <a:latin typeface="Monotype Corsiva" pitchFamily="66" charset="0"/>
            </a:endParaRPr>
          </a:p>
          <a:p>
            <a:r>
              <a:rPr lang="ru-RU" sz="2000" b="1" dirty="0" smtClean="0">
                <a:solidFill>
                  <a:srgbClr val="002060"/>
                </a:solidFill>
                <a:latin typeface="Monotype Corsiva" pitchFamily="66" charset="0"/>
              </a:rPr>
              <a:t>Во </a:t>
            </a:r>
            <a:r>
              <a:rPr lang="ru-RU" sz="2000" b="1" dirty="0">
                <a:solidFill>
                  <a:srgbClr val="002060"/>
                </a:solidFill>
                <a:latin typeface="Monotype Corsiva" pitchFamily="66" charset="0"/>
              </a:rPr>
              <a:t>время кризиса происходит изменение не только </a:t>
            </a:r>
            <a:endParaRPr lang="ru-RU" sz="2000" b="1" dirty="0" smtClean="0">
              <a:solidFill>
                <a:srgbClr val="002060"/>
              </a:solidFill>
              <a:latin typeface="Monotype Corsiva" pitchFamily="66" charset="0"/>
            </a:endParaRPr>
          </a:p>
          <a:p>
            <a:r>
              <a:rPr lang="ru-RU" sz="2000" b="1" dirty="0" smtClean="0">
                <a:solidFill>
                  <a:srgbClr val="002060"/>
                </a:solidFill>
                <a:latin typeface="Monotype Corsiva" pitchFamily="66" charset="0"/>
              </a:rPr>
              <a:t>в </a:t>
            </a:r>
            <a:r>
              <a:rPr lang="ru-RU" sz="2000" b="1" dirty="0">
                <a:solidFill>
                  <a:srgbClr val="002060"/>
                </a:solidFill>
                <a:latin typeface="Monotype Corsiva" pitchFamily="66" charset="0"/>
              </a:rPr>
              <a:t>психическом, но и в физическом развитии </a:t>
            </a:r>
            <a:endParaRPr lang="ru-RU" sz="2000" b="1" dirty="0" smtClean="0">
              <a:solidFill>
                <a:srgbClr val="002060"/>
              </a:solidFill>
              <a:latin typeface="Monotype Corsiva" pitchFamily="66" charset="0"/>
            </a:endParaRPr>
          </a:p>
          <a:p>
            <a:r>
              <a:rPr lang="ru-RU" sz="2000" b="1" dirty="0" smtClean="0">
                <a:solidFill>
                  <a:srgbClr val="002060"/>
                </a:solidFill>
                <a:latin typeface="Monotype Corsiva" pitchFamily="66" charset="0"/>
              </a:rPr>
              <a:t>(</a:t>
            </a:r>
            <a:r>
              <a:rPr lang="ru-RU" sz="2000" b="1" dirty="0">
                <a:solidFill>
                  <a:srgbClr val="002060"/>
                </a:solidFill>
                <a:latin typeface="Monotype Corsiva" pitchFamily="66" charset="0"/>
              </a:rPr>
              <a:t>ранимость центральной нервной системы, </a:t>
            </a:r>
            <a:endParaRPr lang="ru-RU" sz="2000" b="1" dirty="0" smtClean="0">
              <a:solidFill>
                <a:srgbClr val="002060"/>
              </a:solidFill>
              <a:latin typeface="Monotype Corsiva" pitchFamily="66" charset="0"/>
            </a:endParaRPr>
          </a:p>
          <a:p>
            <a:r>
              <a:rPr lang="ru-RU" sz="2000" b="1" dirty="0" smtClean="0">
                <a:solidFill>
                  <a:srgbClr val="002060"/>
                </a:solidFill>
                <a:latin typeface="Monotype Corsiva" pitchFamily="66" charset="0"/>
              </a:rPr>
              <a:t>бурный </a:t>
            </a:r>
            <a:r>
              <a:rPr lang="ru-RU" sz="2000" b="1" dirty="0">
                <a:solidFill>
                  <a:srgbClr val="002060"/>
                </a:solidFill>
                <a:latin typeface="Monotype Corsiva" pitchFamily="66" charset="0"/>
              </a:rPr>
              <a:t>рост тела, внутренних органов).</a:t>
            </a:r>
          </a:p>
          <a:p>
            <a:r>
              <a:rPr lang="ru-RU" sz="2000" b="1" dirty="0">
                <a:solidFill>
                  <a:srgbClr val="002060"/>
                </a:solidFill>
                <a:latin typeface="Monotype Corsiva" pitchFamily="66" charset="0"/>
              </a:rPr>
              <a:t>Еще вчера послушный малыш вдруг становится </a:t>
            </a:r>
            <a:endParaRPr lang="ru-RU" sz="2000" b="1" dirty="0" smtClean="0">
              <a:solidFill>
                <a:srgbClr val="002060"/>
              </a:solidFill>
              <a:latin typeface="Monotype Corsiva" pitchFamily="66" charset="0"/>
            </a:endParaRPr>
          </a:p>
          <a:p>
            <a:r>
              <a:rPr lang="ru-RU" sz="2000" b="1" dirty="0" smtClean="0">
                <a:solidFill>
                  <a:srgbClr val="002060"/>
                </a:solidFill>
                <a:latin typeface="Monotype Corsiva" pitchFamily="66" charset="0"/>
              </a:rPr>
              <a:t>раздражительным</a:t>
            </a:r>
            <a:r>
              <a:rPr lang="ru-RU" sz="2000" b="1" dirty="0">
                <a:solidFill>
                  <a:srgbClr val="002060"/>
                </a:solidFill>
                <a:latin typeface="Monotype Corsiva" pitchFamily="66" charset="0"/>
              </a:rPr>
              <a:t>, требовательным, упрямым, </a:t>
            </a:r>
            <a:endParaRPr lang="ru-RU" sz="2000" b="1" dirty="0" smtClean="0">
              <a:solidFill>
                <a:srgbClr val="002060"/>
              </a:solidFill>
              <a:latin typeface="Monotype Corsiva" pitchFamily="66" charset="0"/>
            </a:endParaRPr>
          </a:p>
          <a:p>
            <a:r>
              <a:rPr lang="ru-RU" sz="2000" b="1" dirty="0" smtClean="0">
                <a:solidFill>
                  <a:srgbClr val="002060"/>
                </a:solidFill>
                <a:latin typeface="Monotype Corsiva" pitchFamily="66" charset="0"/>
              </a:rPr>
              <a:t>неуправляемым</a:t>
            </a:r>
            <a:r>
              <a:rPr lang="ru-RU" sz="2000" b="1" dirty="0">
                <a:solidFill>
                  <a:srgbClr val="002060"/>
                </a:solidFill>
                <a:latin typeface="Monotype Corsiva" pitchFamily="66" charset="0"/>
              </a:rPr>
              <a:t>? </a:t>
            </a:r>
            <a:endParaRPr lang="ru-RU" sz="2000" b="1" dirty="0" smtClean="0">
              <a:solidFill>
                <a:srgbClr val="002060"/>
              </a:solidFill>
              <a:latin typeface="Monotype Corsiva" pitchFamily="66" charset="0"/>
            </a:endParaRPr>
          </a:p>
          <a:p>
            <a:r>
              <a:rPr lang="ru-RU" sz="2400" b="1" i="1" dirty="0" smtClean="0">
                <a:solidFill>
                  <a:srgbClr val="FF0000"/>
                </a:solidFill>
                <a:latin typeface="Monotype Corsiva" pitchFamily="66" charset="0"/>
              </a:rPr>
              <a:t>Возможно</a:t>
            </a:r>
            <a:r>
              <a:rPr lang="ru-RU" sz="2400" b="1" i="1" dirty="0">
                <a:solidFill>
                  <a:srgbClr val="FF0000"/>
                </a:solidFill>
                <a:latin typeface="Monotype Corsiva" pitchFamily="66" charset="0"/>
              </a:rPr>
              <a:t>, он переживает </a:t>
            </a:r>
            <a:r>
              <a:rPr lang="ru-RU" sz="2400" b="1" i="1" dirty="0" smtClean="0">
                <a:solidFill>
                  <a:srgbClr val="FF0000"/>
                </a:solidFill>
                <a:latin typeface="Monotype Corsiva" pitchFamily="66" charset="0"/>
              </a:rPr>
              <a:t>кризис !!!</a:t>
            </a:r>
            <a:endParaRPr lang="ru-RU" sz="2400" b="1" i="1" dirty="0">
              <a:solidFill>
                <a:srgbClr val="FF0000"/>
              </a:solidFill>
              <a:latin typeface="Monotype Corsiva"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TextBox 1"/>
          <p:cNvSpPr txBox="1"/>
          <p:nvPr/>
        </p:nvSpPr>
        <p:spPr>
          <a:xfrm>
            <a:off x="500034" y="142852"/>
            <a:ext cx="8643966" cy="6555641"/>
          </a:xfrm>
          <a:prstGeom prst="rect">
            <a:avLst/>
          </a:prstGeom>
          <a:noFill/>
        </p:spPr>
        <p:txBody>
          <a:bodyPr wrap="square" rtlCol="0">
            <a:spAutoFit/>
          </a:bodyPr>
          <a:lstStyle/>
          <a:p>
            <a:r>
              <a:rPr lang="ru-RU" sz="2000" b="1" dirty="0" smtClean="0">
                <a:solidFill>
                  <a:srgbClr val="7030A0"/>
                </a:solidFill>
                <a:latin typeface="Monotype Corsiva" pitchFamily="66" charset="0"/>
              </a:rPr>
              <a:t>Его уверенность в себе достигает вселенского масштаба: «Ура! Я САМ это умею! Я САМ это могу! Я БОЛЬШОЙ, как мама и папа!» Ребенок начинает осознавать себя отдельной независимой личностью. Не ведая опасности,</a:t>
            </a:r>
          </a:p>
          <a:p>
            <a:r>
              <a:rPr lang="ru-RU" sz="2000" b="1" dirty="0" smtClean="0">
                <a:solidFill>
                  <a:srgbClr val="7030A0"/>
                </a:solidFill>
                <a:latin typeface="Monotype Corsiva" pitchFamily="66" charset="0"/>
              </a:rPr>
              <a:t>и не понимая, почему его постоянно одергивают, что-то</a:t>
            </a:r>
          </a:p>
          <a:p>
            <a:r>
              <a:rPr lang="ru-RU" sz="2000" b="1" dirty="0" smtClean="0">
                <a:solidFill>
                  <a:srgbClr val="7030A0"/>
                </a:solidFill>
                <a:latin typeface="Monotype Corsiva" pitchFamily="66" charset="0"/>
              </a:rPr>
              <a:t>запрещают, воспитывают, все решают за него.</a:t>
            </a:r>
          </a:p>
          <a:p>
            <a:endParaRPr lang="ru-RU" sz="2000" b="1" dirty="0" smtClean="0">
              <a:latin typeface="Monotype Corsiva" pitchFamily="66" charset="0"/>
            </a:endParaRPr>
          </a:p>
          <a:p>
            <a:r>
              <a:rPr lang="ru-RU" sz="2000" b="1" dirty="0" smtClean="0">
                <a:solidFill>
                  <a:srgbClr val="C00000"/>
                </a:solidFill>
                <a:latin typeface="Monotype Corsiva" pitchFamily="66" charset="0"/>
              </a:rPr>
              <a:t>Любой кризис  - это внутреннее противоречие между</a:t>
            </a:r>
          </a:p>
          <a:p>
            <a:r>
              <a:rPr lang="ru-RU" sz="2000" b="1" dirty="0" smtClean="0">
                <a:solidFill>
                  <a:srgbClr val="C00000"/>
                </a:solidFill>
                <a:latin typeface="Monotype Corsiva" pitchFamily="66" charset="0"/>
              </a:rPr>
              <a:t>                              «хочу» и «могу».</a:t>
            </a:r>
          </a:p>
          <a:p>
            <a:endParaRPr lang="ru-RU" sz="2000" b="1" dirty="0" smtClean="0">
              <a:solidFill>
                <a:srgbClr val="7030A0"/>
              </a:solidFill>
              <a:latin typeface="Monotype Corsiva" pitchFamily="66" charset="0"/>
            </a:endParaRPr>
          </a:p>
          <a:p>
            <a:r>
              <a:rPr lang="ru-RU" sz="2000" b="1" dirty="0" smtClean="0">
                <a:solidFill>
                  <a:srgbClr val="7030A0"/>
                </a:solidFill>
                <a:latin typeface="Monotype Corsiva" pitchFamily="66" charset="0"/>
              </a:rPr>
              <a:t>То есть, с одной стороны, многие желания ребенка не</a:t>
            </a:r>
          </a:p>
          <a:p>
            <a:r>
              <a:rPr lang="ru-RU" sz="2000" b="1" dirty="0" smtClean="0">
                <a:solidFill>
                  <a:srgbClr val="7030A0"/>
                </a:solidFill>
                <a:latin typeface="Monotype Corsiva" pitchFamily="66" charset="0"/>
              </a:rPr>
              <a:t>соответствуют  его реальным возможностям (внутренний конфликт), а с другой</a:t>
            </a:r>
          </a:p>
          <a:p>
            <a:r>
              <a:rPr lang="ru-RU" sz="2000" b="1" dirty="0" smtClean="0">
                <a:solidFill>
                  <a:srgbClr val="7030A0"/>
                </a:solidFill>
                <a:latin typeface="Monotype Corsiva" pitchFamily="66" charset="0"/>
              </a:rPr>
              <a:t>стороны, он сталкивается с постоянной опекой взрослых (внешний конфликт).</a:t>
            </a:r>
          </a:p>
          <a:p>
            <a:endParaRPr lang="ru-RU" sz="2000" b="1" dirty="0" smtClean="0">
              <a:solidFill>
                <a:srgbClr val="7030A0"/>
              </a:solidFill>
              <a:latin typeface="Monotype Corsiva" pitchFamily="66" charset="0"/>
            </a:endParaRPr>
          </a:p>
          <a:p>
            <a:r>
              <a:rPr lang="ru-RU" sz="2000" b="1" dirty="0" smtClean="0">
                <a:solidFill>
                  <a:srgbClr val="7030A0"/>
                </a:solidFill>
                <a:latin typeface="Monotype Corsiva" pitchFamily="66" charset="0"/>
              </a:rPr>
              <a:t>И что делать в такой ситуации? Сопротивляться или смириться. Другого выхода нет. Вот малыш и сопротивляется , как может!</a:t>
            </a:r>
          </a:p>
          <a:p>
            <a:endParaRPr lang="ru-RU" sz="2000" b="1" dirty="0" smtClean="0">
              <a:solidFill>
                <a:srgbClr val="7030A0"/>
              </a:solidFill>
              <a:latin typeface="Monotype Corsiva" pitchFamily="66" charset="0"/>
            </a:endParaRPr>
          </a:p>
          <a:p>
            <a:r>
              <a:rPr lang="ru-RU" sz="2000" b="1" dirty="0" smtClean="0">
                <a:solidFill>
                  <a:srgbClr val="C00000"/>
                </a:solidFill>
                <a:latin typeface="Monotype Corsiva" pitchFamily="66" charset="0"/>
              </a:rPr>
              <a:t>                           Малыш стремиться сам  принимать решения!</a:t>
            </a:r>
          </a:p>
          <a:p>
            <a:endParaRPr lang="ru-RU" sz="2000" b="1" dirty="0" smtClean="0">
              <a:solidFill>
                <a:srgbClr val="7030A0"/>
              </a:solidFill>
              <a:latin typeface="Monotype Corsiva" pitchFamily="66" charset="0"/>
            </a:endParaRPr>
          </a:p>
          <a:p>
            <a:r>
              <a:rPr lang="ru-RU" sz="2000" b="1" dirty="0" smtClean="0">
                <a:solidFill>
                  <a:srgbClr val="7030A0"/>
                </a:solidFill>
                <a:latin typeface="Monotype Corsiva" pitchFamily="66" charset="0"/>
              </a:rPr>
              <a:t>Он стремится не только что-то </a:t>
            </a:r>
            <a:r>
              <a:rPr lang="ru-RU" sz="2000" b="1" dirty="0" smtClean="0">
                <a:solidFill>
                  <a:srgbClr val="C00000"/>
                </a:solidFill>
                <a:latin typeface="Monotype Corsiva" pitchFamily="66" charset="0"/>
              </a:rPr>
              <a:t>делать</a:t>
            </a:r>
            <a:r>
              <a:rPr lang="ru-RU" sz="2000" b="1" dirty="0" smtClean="0">
                <a:solidFill>
                  <a:srgbClr val="7030A0"/>
                </a:solidFill>
                <a:latin typeface="Monotype Corsiva" pitchFamily="66" charset="0"/>
              </a:rPr>
              <a:t> самостоятельно, но и самостоятельно </a:t>
            </a:r>
            <a:r>
              <a:rPr lang="ru-RU" sz="2000" b="1" dirty="0" smtClean="0">
                <a:solidFill>
                  <a:srgbClr val="C00000"/>
                </a:solidFill>
                <a:latin typeface="Monotype Corsiva" pitchFamily="66" charset="0"/>
              </a:rPr>
              <a:t>решать</a:t>
            </a:r>
            <a:r>
              <a:rPr lang="ru-RU" sz="2000" b="1" dirty="0" smtClean="0">
                <a:solidFill>
                  <a:srgbClr val="7030A0"/>
                </a:solidFill>
                <a:latin typeface="Monotype Corsiva" pitchFamily="66" charset="0"/>
              </a:rPr>
              <a:t>, делать это или нет.</a:t>
            </a:r>
          </a:p>
          <a:p>
            <a:endParaRPr lang="ru-RU" sz="2000" b="1" dirty="0" smtClean="0">
              <a:latin typeface="Monotype Corsiva" pitchFamily="66" charset="0"/>
            </a:endParaRPr>
          </a:p>
        </p:txBody>
      </p:sp>
      <p:pic>
        <p:nvPicPr>
          <p:cNvPr id="6146" name="Picture 2" descr="http://im4-tub.yandex.net/i?id=349811966-08-24"/>
          <p:cNvPicPr>
            <a:picLocks noChangeAspect="1" noChangeArrowheads="1"/>
          </p:cNvPicPr>
          <p:nvPr/>
        </p:nvPicPr>
        <p:blipFill>
          <a:blip r:embed="rId2" cstate="print"/>
          <a:srcRect/>
          <a:stretch>
            <a:fillRect/>
          </a:stretch>
        </p:blipFill>
        <p:spPr bwMode="auto">
          <a:xfrm>
            <a:off x="6300192" y="1052736"/>
            <a:ext cx="2286006" cy="16459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8" name="Picture 4" descr="Анимашки Дети">
            <a:hlinkClick r:id="rId3"/>
          </p:cNvPr>
          <p:cNvPicPr>
            <a:picLocks noChangeAspect="1" noChangeArrowheads="1" noCrop="1"/>
          </p:cNvPicPr>
          <p:nvPr/>
        </p:nvPicPr>
        <p:blipFill>
          <a:blip r:embed="rId4" cstate="print"/>
          <a:srcRect/>
          <a:stretch>
            <a:fillRect/>
          </a:stretch>
        </p:blipFill>
        <p:spPr bwMode="auto">
          <a:xfrm>
            <a:off x="7143768" y="4714884"/>
            <a:ext cx="781050" cy="8572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4" name="TextBox 3"/>
          <p:cNvSpPr txBox="1"/>
          <p:nvPr/>
        </p:nvSpPr>
        <p:spPr>
          <a:xfrm>
            <a:off x="2786050" y="142852"/>
            <a:ext cx="4286280" cy="584775"/>
          </a:xfrm>
          <a:prstGeom prst="rect">
            <a:avLst/>
          </a:prstGeom>
          <a:noFill/>
        </p:spPr>
        <p:txBody>
          <a:bodyPr wrap="square" rtlCol="0">
            <a:spAutoFit/>
          </a:bodyPr>
          <a:lstStyle/>
          <a:p>
            <a:r>
              <a:rPr lang="ru-RU" sz="3200" b="1" dirty="0" smtClean="0">
                <a:solidFill>
                  <a:schemeClr val="accent6">
                    <a:lumMod val="50000"/>
                  </a:schemeClr>
                </a:solidFill>
                <a:latin typeface="Monotype Corsiva" pitchFamily="66" charset="0"/>
              </a:rPr>
              <a:t>Признаки «кризиса 3 лет»</a:t>
            </a:r>
            <a:endParaRPr lang="ru-RU" sz="3200" b="1" dirty="0">
              <a:solidFill>
                <a:schemeClr val="accent6">
                  <a:lumMod val="50000"/>
                </a:schemeClr>
              </a:solidFill>
              <a:latin typeface="Monotype Corsiva" pitchFamily="66" charset="0"/>
            </a:endParaRPr>
          </a:p>
        </p:txBody>
      </p:sp>
      <p:pic>
        <p:nvPicPr>
          <p:cNvPr id="7" name="Picture 2" descr="http://im2-tub.yandex.net/i?id=317547146-13-24"/>
          <p:cNvPicPr>
            <a:picLocks noChangeAspect="1" noChangeArrowheads="1"/>
          </p:cNvPicPr>
          <p:nvPr/>
        </p:nvPicPr>
        <p:blipFill>
          <a:blip r:embed="rId2" cstate="print"/>
          <a:srcRect/>
          <a:stretch>
            <a:fillRect/>
          </a:stretch>
        </p:blipFill>
        <p:spPr bwMode="auto">
          <a:xfrm>
            <a:off x="7072330" y="285728"/>
            <a:ext cx="1817840" cy="135732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8" name="Пятно 2 7"/>
          <p:cNvSpPr/>
          <p:nvPr/>
        </p:nvSpPr>
        <p:spPr>
          <a:xfrm>
            <a:off x="0" y="500042"/>
            <a:ext cx="3571868" cy="3000396"/>
          </a:xfrm>
          <a:prstGeom prst="irregularSeal2">
            <a:avLst/>
          </a:prstGeom>
          <a:solidFill>
            <a:schemeClr val="accent6">
              <a:lumMod val="40000"/>
              <a:lumOff val="60000"/>
            </a:schemeClr>
          </a:solidFill>
          <a:ln>
            <a:solidFill>
              <a:schemeClr val="accent6">
                <a:lumMod val="75000"/>
              </a:schemeClr>
            </a:solidFill>
          </a:ln>
          <a:scene3d>
            <a:camera prst="perspectiveAbove"/>
            <a:lightRig rig="threePt" dir="t"/>
          </a:scene3d>
          <a:sp3d>
            <a:bevelT w="152400" h="50800" prst="softRound"/>
          </a:sp3d>
        </p:spPr>
        <p:style>
          <a:lnRef idx="3">
            <a:schemeClr val="lt1"/>
          </a:lnRef>
          <a:fillRef idx="1">
            <a:schemeClr val="accent3"/>
          </a:fillRef>
          <a:effectRef idx="1">
            <a:schemeClr val="accent3"/>
          </a:effectRef>
          <a:fontRef idx="minor">
            <a:schemeClr val="lt1"/>
          </a:fontRef>
        </p:style>
        <p:txBody>
          <a:bodyPr rtlCol="0" anchor="ctr"/>
          <a:lstStyle/>
          <a:p>
            <a:pPr algn="ctr"/>
            <a:r>
              <a:rPr lang="ru-RU" sz="2800" b="1" dirty="0" smtClean="0">
                <a:solidFill>
                  <a:schemeClr val="accent2">
                    <a:lumMod val="50000"/>
                  </a:schemeClr>
                </a:solidFill>
                <a:latin typeface="Monotype Corsiva" pitchFamily="66" charset="0"/>
              </a:rPr>
              <a:t>Своеволие</a:t>
            </a:r>
            <a:endParaRPr lang="ru-RU" sz="2800" b="1" dirty="0">
              <a:solidFill>
                <a:schemeClr val="accent2">
                  <a:lumMod val="50000"/>
                </a:schemeClr>
              </a:solidFill>
              <a:latin typeface="Monotype Corsiva" pitchFamily="66" charset="0"/>
            </a:endParaRPr>
          </a:p>
        </p:txBody>
      </p:sp>
      <p:sp>
        <p:nvSpPr>
          <p:cNvPr id="9" name="TextBox 8"/>
          <p:cNvSpPr txBox="1"/>
          <p:nvPr/>
        </p:nvSpPr>
        <p:spPr>
          <a:xfrm>
            <a:off x="3786182" y="857232"/>
            <a:ext cx="4286280" cy="1138773"/>
          </a:xfrm>
          <a:prstGeom prst="rect">
            <a:avLst/>
          </a:prstGeom>
          <a:noFill/>
        </p:spPr>
        <p:txBody>
          <a:bodyPr wrap="square" rtlCol="0">
            <a:spAutoFit/>
          </a:bodyPr>
          <a:lstStyle/>
          <a:p>
            <a:r>
              <a:rPr lang="ru-RU" sz="2400" b="1" dirty="0" smtClean="0">
                <a:solidFill>
                  <a:schemeClr val="accent3">
                    <a:lumMod val="50000"/>
                  </a:schemeClr>
                </a:solidFill>
                <a:latin typeface="Monotype Corsiva" pitchFamily="66" charset="0"/>
              </a:rPr>
              <a:t>Ребенок все хочет  делать сам,</a:t>
            </a:r>
          </a:p>
          <a:p>
            <a:r>
              <a:rPr lang="ru-RU" sz="2400" b="1" dirty="0" smtClean="0">
                <a:solidFill>
                  <a:schemeClr val="accent3">
                    <a:lumMod val="50000"/>
                  </a:schemeClr>
                </a:solidFill>
                <a:latin typeface="Monotype Corsiva" pitchFamily="66" charset="0"/>
              </a:rPr>
              <a:t>    даже если не  умеет.</a:t>
            </a:r>
          </a:p>
          <a:p>
            <a:r>
              <a:rPr lang="ru-RU" sz="2000" b="1" dirty="0" smtClean="0">
                <a:solidFill>
                  <a:schemeClr val="accent4">
                    <a:lumMod val="75000"/>
                  </a:schemeClr>
                </a:solidFill>
                <a:latin typeface="Bookman Old Style" pitchFamily="18" charset="0"/>
              </a:rPr>
              <a:t>                                     </a:t>
            </a:r>
            <a:endParaRPr lang="ru-RU" sz="2000" b="1" dirty="0">
              <a:solidFill>
                <a:schemeClr val="accent4">
                  <a:lumMod val="75000"/>
                </a:schemeClr>
              </a:solidFill>
              <a:latin typeface="Bookman Old Style" pitchFamily="18" charset="0"/>
            </a:endParaRPr>
          </a:p>
        </p:txBody>
      </p:sp>
      <p:sp>
        <p:nvSpPr>
          <p:cNvPr id="11" name="TextBox 10"/>
          <p:cNvSpPr txBox="1"/>
          <p:nvPr/>
        </p:nvSpPr>
        <p:spPr>
          <a:xfrm>
            <a:off x="285720" y="3354158"/>
            <a:ext cx="6572296" cy="1015663"/>
          </a:xfrm>
          <a:prstGeom prst="rect">
            <a:avLst/>
          </a:prstGeom>
          <a:noFill/>
        </p:spPr>
        <p:txBody>
          <a:bodyPr wrap="square" rtlCol="0">
            <a:spAutoFit/>
          </a:bodyPr>
          <a:lstStyle/>
          <a:p>
            <a:r>
              <a:rPr lang="ru-RU" sz="2000" b="1" dirty="0" smtClean="0">
                <a:solidFill>
                  <a:schemeClr val="accent4">
                    <a:lumMod val="50000"/>
                  </a:schemeClr>
                </a:solidFill>
                <a:latin typeface="Monotype Corsiva" pitchFamily="66" charset="0"/>
              </a:rPr>
              <a:t>Что делать?</a:t>
            </a:r>
          </a:p>
          <a:p>
            <a:r>
              <a:rPr lang="ru-RU" sz="2000" b="1" dirty="0" smtClean="0">
                <a:solidFill>
                  <a:schemeClr val="accent4">
                    <a:lumMod val="50000"/>
                  </a:schemeClr>
                </a:solidFill>
                <a:latin typeface="Monotype Corsiva" pitchFamily="66" charset="0"/>
              </a:rPr>
              <a:t>Позвольте малышу попробовать сделать все самому, даже если вы знаете, что это ему не по силам. Опыт – сын ошибок трудных.</a:t>
            </a:r>
            <a:endParaRPr lang="ru-RU" sz="2000" b="1" dirty="0">
              <a:solidFill>
                <a:schemeClr val="accent4">
                  <a:lumMod val="50000"/>
                </a:schemeClr>
              </a:solidFill>
              <a:latin typeface="Monotype Corsiva" pitchFamily="66" charset="0"/>
            </a:endParaRPr>
          </a:p>
        </p:txBody>
      </p:sp>
      <p:sp>
        <p:nvSpPr>
          <p:cNvPr id="12" name="TextBox 11"/>
          <p:cNvSpPr txBox="1"/>
          <p:nvPr/>
        </p:nvSpPr>
        <p:spPr>
          <a:xfrm>
            <a:off x="2339752" y="4313520"/>
            <a:ext cx="5311511" cy="2554545"/>
          </a:xfrm>
          <a:prstGeom prst="rect">
            <a:avLst/>
          </a:prstGeom>
          <a:noFill/>
        </p:spPr>
        <p:txBody>
          <a:bodyPr wrap="square" rtlCol="0">
            <a:spAutoFit/>
          </a:bodyPr>
          <a:lstStyle/>
          <a:p>
            <a:r>
              <a:rPr lang="ru-RU" sz="2000" b="1" dirty="0" smtClean="0">
                <a:solidFill>
                  <a:schemeClr val="accent4">
                    <a:lumMod val="50000"/>
                  </a:schemeClr>
                </a:solidFill>
                <a:latin typeface="Monotype Corsiva" pitchFamily="66" charset="0"/>
              </a:rPr>
              <a:t>Но если у крохи что-то получилось, обязательно похвалите его,</a:t>
            </a:r>
          </a:p>
          <a:p>
            <a:r>
              <a:rPr lang="ru-RU" sz="2000" b="1" dirty="0" smtClean="0">
                <a:solidFill>
                  <a:schemeClr val="accent4">
                    <a:lumMod val="50000"/>
                  </a:schemeClr>
                </a:solidFill>
                <a:latin typeface="Monotype Corsiva" pitchFamily="66" charset="0"/>
              </a:rPr>
              <a:t>объясните, что именно он сделал хорошо, и подчеркните, </a:t>
            </a:r>
          </a:p>
          <a:p>
            <a:r>
              <a:rPr lang="ru-RU" sz="2000" b="1" dirty="0" smtClean="0">
                <a:solidFill>
                  <a:schemeClr val="accent4">
                    <a:lumMod val="50000"/>
                  </a:schemeClr>
                </a:solidFill>
                <a:latin typeface="Monotype Corsiva" pitchFamily="66" charset="0"/>
              </a:rPr>
              <a:t>какой он стал большой и самостоятельный. Такое признание</a:t>
            </a:r>
          </a:p>
          <a:p>
            <a:r>
              <a:rPr lang="ru-RU" sz="2000" b="1" dirty="0" smtClean="0">
                <a:solidFill>
                  <a:schemeClr val="accent4">
                    <a:lumMod val="50000"/>
                  </a:schemeClr>
                </a:solidFill>
                <a:latin typeface="Monotype Corsiva" pitchFamily="66" charset="0"/>
              </a:rPr>
              <a:t>успехов поднимает самооценку, придает уверенности в силах.</a:t>
            </a:r>
            <a:endParaRPr lang="ru-RU" sz="2000" b="1" dirty="0">
              <a:solidFill>
                <a:schemeClr val="accent4">
                  <a:lumMod val="50000"/>
                </a:schemeClr>
              </a:solidFill>
              <a:latin typeface="Monotype Corsiva" pitchFamily="66" charset="0"/>
            </a:endParaRPr>
          </a:p>
        </p:txBody>
      </p:sp>
      <p:pic>
        <p:nvPicPr>
          <p:cNvPr id="5124" name="Picture 4" descr="http://im6-tub.yandex.net/i?id=136517434-03-24"/>
          <p:cNvPicPr>
            <a:picLocks noChangeAspect="1" noChangeArrowheads="1"/>
          </p:cNvPicPr>
          <p:nvPr/>
        </p:nvPicPr>
        <p:blipFill>
          <a:blip r:embed="rId3" cstate="print"/>
          <a:srcRect/>
          <a:stretch>
            <a:fillRect/>
          </a:stretch>
        </p:blipFill>
        <p:spPr bwMode="auto">
          <a:xfrm>
            <a:off x="7000892" y="3714752"/>
            <a:ext cx="1781178" cy="130452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5126" name="Picture 6" descr="http://im0-tub.yandex.net/i?id=241892275-07-24"/>
          <p:cNvPicPr>
            <a:picLocks noChangeAspect="1" noChangeArrowheads="1"/>
          </p:cNvPicPr>
          <p:nvPr/>
        </p:nvPicPr>
        <p:blipFill>
          <a:blip r:embed="rId4" cstate="print"/>
          <a:srcRect/>
          <a:stretch>
            <a:fillRect/>
          </a:stretch>
        </p:blipFill>
        <p:spPr bwMode="auto">
          <a:xfrm>
            <a:off x="500034" y="5500702"/>
            <a:ext cx="1714512" cy="114300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Прямоугольник 1"/>
          <p:cNvSpPr/>
          <p:nvPr/>
        </p:nvSpPr>
        <p:spPr>
          <a:xfrm>
            <a:off x="2876864" y="1643050"/>
            <a:ext cx="4572000" cy="1754326"/>
          </a:xfrm>
          <a:prstGeom prst="rect">
            <a:avLst/>
          </a:prstGeom>
        </p:spPr>
        <p:txBody>
          <a:bodyPr>
            <a:spAutoFit/>
          </a:bodyPr>
          <a:lstStyle/>
          <a:p>
            <a:r>
              <a:rPr lang="ru-RU" b="1" dirty="0">
                <a:solidFill>
                  <a:schemeClr val="accent4">
                    <a:lumMod val="50000"/>
                  </a:schemeClr>
                </a:solidFill>
                <a:latin typeface="Monotype Corsiva" pitchFamily="66" charset="0"/>
              </a:rPr>
              <a:t>Ребенок ставит перед собой цели и идет к их достижению через все преграды. Например, малышу захотелось </a:t>
            </a:r>
            <a:r>
              <a:rPr lang="ru-RU" b="1" dirty="0" smtClean="0">
                <a:solidFill>
                  <a:schemeClr val="accent4">
                    <a:lumMod val="50000"/>
                  </a:schemeClr>
                </a:solidFill>
                <a:latin typeface="Monotype Corsiva" pitchFamily="66" charset="0"/>
              </a:rPr>
              <a:t>что-то сделать, </a:t>
            </a:r>
            <a:r>
              <a:rPr lang="ru-RU" b="1" dirty="0">
                <a:solidFill>
                  <a:schemeClr val="accent4">
                    <a:lumMod val="50000"/>
                  </a:schemeClr>
                </a:solidFill>
                <a:latin typeface="Monotype Corsiva" pitchFamily="66" charset="0"/>
              </a:rPr>
              <a:t>но взрослым </a:t>
            </a:r>
            <a:r>
              <a:rPr lang="ru-RU" b="1" dirty="0" smtClean="0">
                <a:solidFill>
                  <a:schemeClr val="accent4">
                    <a:lumMod val="50000"/>
                  </a:schemeClr>
                </a:solidFill>
                <a:latin typeface="Monotype Corsiva" pitchFamily="66" charset="0"/>
              </a:rPr>
              <a:t>некогда  ждать. </a:t>
            </a:r>
            <a:r>
              <a:rPr lang="ru-RU" b="1" dirty="0">
                <a:solidFill>
                  <a:schemeClr val="accent4">
                    <a:lumMod val="50000"/>
                  </a:schemeClr>
                </a:solidFill>
                <a:latin typeface="Monotype Corsiva" pitchFamily="66" charset="0"/>
              </a:rPr>
              <a:t>Ребенок настаивает, используя все методы воздействия на родителей (вежливые просьбы, нытье, угрозы, капризы и т.д.).</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4" name="Пятно 2 3"/>
          <p:cNvSpPr/>
          <p:nvPr/>
        </p:nvSpPr>
        <p:spPr>
          <a:xfrm>
            <a:off x="0" y="142852"/>
            <a:ext cx="3571868" cy="3143272"/>
          </a:xfrm>
          <a:prstGeom prst="irregularSeal2">
            <a:avLst/>
          </a:prstGeom>
          <a:solidFill>
            <a:schemeClr val="accent2">
              <a:lumMod val="20000"/>
              <a:lumOff val="80000"/>
            </a:schemeClr>
          </a:solidFill>
          <a:ln>
            <a:solidFill>
              <a:srgbClr val="7030A0"/>
            </a:solidFill>
          </a:ln>
          <a:scene3d>
            <a:camera prst="perspectiveAbove"/>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accent4">
                    <a:lumMod val="75000"/>
                  </a:schemeClr>
                </a:solidFill>
                <a:latin typeface="Franklin Gothic Demi" pitchFamily="34" charset="0"/>
              </a:rPr>
              <a:t>Упрямство</a:t>
            </a:r>
            <a:endParaRPr lang="ru-RU" sz="2000" b="1" dirty="0">
              <a:solidFill>
                <a:schemeClr val="accent4">
                  <a:lumMod val="75000"/>
                </a:schemeClr>
              </a:solidFill>
              <a:latin typeface="Franklin Gothic Demi" pitchFamily="34" charset="0"/>
            </a:endParaRPr>
          </a:p>
        </p:txBody>
      </p:sp>
      <p:sp>
        <p:nvSpPr>
          <p:cNvPr id="5" name="TextBox 4"/>
          <p:cNvSpPr txBox="1"/>
          <p:nvPr/>
        </p:nvSpPr>
        <p:spPr>
          <a:xfrm>
            <a:off x="3571868" y="285728"/>
            <a:ext cx="5214974" cy="1015663"/>
          </a:xfrm>
          <a:prstGeom prst="rect">
            <a:avLst/>
          </a:prstGeom>
          <a:noFill/>
        </p:spPr>
        <p:txBody>
          <a:bodyPr wrap="square" rtlCol="0">
            <a:spAutoFit/>
          </a:bodyPr>
          <a:lstStyle/>
          <a:p>
            <a:r>
              <a:rPr lang="ru-RU" sz="2000" b="1" dirty="0" smtClean="0">
                <a:solidFill>
                  <a:srgbClr val="7030A0"/>
                </a:solidFill>
                <a:latin typeface="Monotype Corsiva" pitchFamily="66" charset="0"/>
              </a:rPr>
              <a:t>Когда ребенок упрямится, он настаивает на чем-то</a:t>
            </a:r>
          </a:p>
          <a:p>
            <a:r>
              <a:rPr lang="ru-RU" sz="2000" b="1" dirty="0" smtClean="0">
                <a:solidFill>
                  <a:srgbClr val="7030A0"/>
                </a:solidFill>
                <a:latin typeface="Monotype Corsiva" pitchFamily="66" charset="0"/>
              </a:rPr>
              <a:t>не потому, что ему этого сильно хочется, а потому, что он это потребовал: «Я так решил!».</a:t>
            </a:r>
            <a:endParaRPr lang="ru-RU" sz="2000" b="1" dirty="0">
              <a:solidFill>
                <a:srgbClr val="7030A0"/>
              </a:solidFill>
              <a:latin typeface="Monotype Corsiva" pitchFamily="66" charset="0"/>
            </a:endParaRPr>
          </a:p>
        </p:txBody>
      </p:sp>
      <p:pic>
        <p:nvPicPr>
          <p:cNvPr id="4100" name="Picture 4" descr="Анимашки Дети">
            <a:hlinkClick r:id="rId2"/>
          </p:cNvPr>
          <p:cNvPicPr>
            <a:picLocks noChangeAspect="1" noChangeArrowheads="1" noCrop="1"/>
          </p:cNvPicPr>
          <p:nvPr/>
        </p:nvPicPr>
        <p:blipFill>
          <a:blip r:embed="rId3" cstate="print"/>
          <a:srcRect/>
          <a:stretch>
            <a:fillRect/>
          </a:stretch>
        </p:blipFill>
        <p:spPr bwMode="auto">
          <a:xfrm>
            <a:off x="7072330" y="1265240"/>
            <a:ext cx="2009458" cy="2092322"/>
          </a:xfrm>
          <a:prstGeom prst="rect">
            <a:avLst/>
          </a:prstGeom>
          <a:noFill/>
        </p:spPr>
      </p:pic>
      <p:sp>
        <p:nvSpPr>
          <p:cNvPr id="8" name="TextBox 7"/>
          <p:cNvSpPr txBox="1"/>
          <p:nvPr/>
        </p:nvSpPr>
        <p:spPr>
          <a:xfrm>
            <a:off x="3214678" y="1428736"/>
            <a:ext cx="3982806" cy="3170099"/>
          </a:xfrm>
          <a:prstGeom prst="rect">
            <a:avLst/>
          </a:prstGeom>
          <a:noFill/>
        </p:spPr>
        <p:txBody>
          <a:bodyPr wrap="square" rtlCol="0">
            <a:spAutoFit/>
          </a:bodyPr>
          <a:lstStyle/>
          <a:p>
            <a:r>
              <a:rPr lang="ru-RU" sz="2000" b="1" dirty="0" smtClean="0">
                <a:solidFill>
                  <a:srgbClr val="7030A0"/>
                </a:solidFill>
                <a:latin typeface="Monotype Corsiva" pitchFamily="66" charset="0"/>
              </a:rPr>
              <a:t>Например, малыш просит дать</a:t>
            </a:r>
          </a:p>
          <a:p>
            <a:r>
              <a:rPr lang="ru-RU" sz="2000" b="1" dirty="0" smtClean="0">
                <a:solidFill>
                  <a:srgbClr val="7030A0"/>
                </a:solidFill>
                <a:latin typeface="Monotype Corsiva" pitchFamily="66" charset="0"/>
              </a:rPr>
              <a:t>ему мяч. Но мяча нет, и мама</a:t>
            </a:r>
          </a:p>
          <a:p>
            <a:r>
              <a:rPr lang="ru-RU" sz="2000" b="1" dirty="0" smtClean="0">
                <a:solidFill>
                  <a:srgbClr val="7030A0"/>
                </a:solidFill>
                <a:latin typeface="Monotype Corsiva" pitchFamily="66" charset="0"/>
              </a:rPr>
              <a:t>предлагает ему  замену, например,</a:t>
            </a:r>
          </a:p>
          <a:p>
            <a:r>
              <a:rPr lang="ru-RU" sz="2000" b="1" dirty="0" smtClean="0">
                <a:solidFill>
                  <a:srgbClr val="7030A0"/>
                </a:solidFill>
                <a:latin typeface="Monotype Corsiva" pitchFamily="66" charset="0"/>
              </a:rPr>
              <a:t>Его любимую книжку. Малыш понимает, что книжка намного интереснее, чем мяч. Но все равно настаивает на своем: «Дай мяч!» Почему? Потому что это </a:t>
            </a:r>
            <a:r>
              <a:rPr lang="ru-RU" sz="2000" b="1" dirty="0" smtClean="0">
                <a:solidFill>
                  <a:schemeClr val="accent2">
                    <a:lumMod val="60000"/>
                    <a:lumOff val="40000"/>
                  </a:schemeClr>
                </a:solidFill>
                <a:latin typeface="Monotype Corsiva" pitchFamily="66" charset="0"/>
              </a:rPr>
              <a:t>мама </a:t>
            </a:r>
            <a:r>
              <a:rPr lang="ru-RU" sz="2000" b="1" dirty="0" smtClean="0">
                <a:solidFill>
                  <a:srgbClr val="7030A0"/>
                </a:solidFill>
                <a:latin typeface="Monotype Corsiva" pitchFamily="66" charset="0"/>
              </a:rPr>
              <a:t>предложила книжку, а не он </a:t>
            </a:r>
            <a:r>
              <a:rPr lang="ru-RU" sz="2000" b="1" dirty="0" smtClean="0">
                <a:solidFill>
                  <a:schemeClr val="accent2">
                    <a:lumMod val="60000"/>
                    <a:lumOff val="40000"/>
                  </a:schemeClr>
                </a:solidFill>
                <a:latin typeface="Monotype Corsiva" pitchFamily="66" charset="0"/>
              </a:rPr>
              <a:t>сам </a:t>
            </a:r>
            <a:r>
              <a:rPr lang="ru-RU" sz="2000" b="1" dirty="0" smtClean="0">
                <a:solidFill>
                  <a:srgbClr val="7030A0"/>
                </a:solidFill>
                <a:latin typeface="Monotype Corsiva" pitchFamily="66" charset="0"/>
              </a:rPr>
              <a:t>так решил.</a:t>
            </a:r>
            <a:endParaRPr lang="ru-RU" sz="2000" b="1" dirty="0">
              <a:solidFill>
                <a:srgbClr val="7030A0"/>
              </a:solidFill>
              <a:latin typeface="Monotype Corsiva" pitchFamily="66" charset="0"/>
            </a:endParaRPr>
          </a:p>
        </p:txBody>
      </p:sp>
      <p:sp>
        <p:nvSpPr>
          <p:cNvPr id="9" name="TextBox 8"/>
          <p:cNvSpPr txBox="1"/>
          <p:nvPr/>
        </p:nvSpPr>
        <p:spPr>
          <a:xfrm>
            <a:off x="4929190" y="4500570"/>
            <a:ext cx="4000528" cy="1631216"/>
          </a:xfrm>
          <a:prstGeom prst="rect">
            <a:avLst/>
          </a:prstGeom>
          <a:noFill/>
        </p:spPr>
        <p:txBody>
          <a:bodyPr wrap="square" rtlCol="0">
            <a:spAutoFit/>
          </a:bodyPr>
          <a:lstStyle/>
          <a:p>
            <a:r>
              <a:rPr lang="ru-RU" sz="2000" b="1" dirty="0" smtClean="0">
                <a:solidFill>
                  <a:srgbClr val="7030A0"/>
                </a:solidFill>
                <a:latin typeface="Monotype Corsiva" pitchFamily="66" charset="0"/>
              </a:rPr>
              <a:t>Что делать?</a:t>
            </a:r>
          </a:p>
          <a:p>
            <a:r>
              <a:rPr lang="ru-RU" sz="2000" b="1" dirty="0" smtClean="0">
                <a:solidFill>
                  <a:srgbClr val="7030A0"/>
                </a:solidFill>
                <a:latin typeface="Monotype Corsiva" pitchFamily="66" charset="0"/>
              </a:rPr>
              <a:t>Просто подождите несколько минут.</a:t>
            </a:r>
          </a:p>
          <a:p>
            <a:r>
              <a:rPr lang="ru-RU" sz="2000" b="1" dirty="0" smtClean="0">
                <a:solidFill>
                  <a:srgbClr val="7030A0"/>
                </a:solidFill>
                <a:latin typeface="Monotype Corsiva" pitchFamily="66" charset="0"/>
              </a:rPr>
              <a:t>Малыш сам созреет, и сам примет</a:t>
            </a:r>
          </a:p>
          <a:p>
            <a:r>
              <a:rPr lang="ru-RU" sz="2000" b="1" dirty="0" smtClean="0">
                <a:solidFill>
                  <a:srgbClr val="7030A0"/>
                </a:solidFill>
                <a:latin typeface="Monotype Corsiva" pitchFamily="66" charset="0"/>
              </a:rPr>
              <a:t>Решение – попросит книжку.</a:t>
            </a:r>
          </a:p>
          <a:p>
            <a:r>
              <a:rPr lang="ru-RU" sz="2000" b="1" dirty="0" smtClean="0">
                <a:solidFill>
                  <a:srgbClr val="7030A0"/>
                </a:solidFill>
                <a:latin typeface="Monotype Corsiva" pitchFamily="66" charset="0"/>
              </a:rPr>
              <a:t>          Удивительно, но факт!</a:t>
            </a:r>
            <a:endParaRPr lang="ru-RU" sz="2000" b="1" dirty="0">
              <a:solidFill>
                <a:srgbClr val="7030A0"/>
              </a:solidFill>
              <a:latin typeface="Monotype Corsiva" pitchFamily="66" charset="0"/>
            </a:endParaRPr>
          </a:p>
        </p:txBody>
      </p:sp>
      <p:pic>
        <p:nvPicPr>
          <p:cNvPr id="4102" name="Picture 6" descr="http://im2-tub.yandex.net/i?id=33298495-22-24"/>
          <p:cNvPicPr>
            <a:picLocks noChangeAspect="1" noChangeArrowheads="1"/>
          </p:cNvPicPr>
          <p:nvPr/>
        </p:nvPicPr>
        <p:blipFill>
          <a:blip r:embed="rId4" cstate="print"/>
          <a:srcRect/>
          <a:stretch>
            <a:fillRect/>
          </a:stretch>
        </p:blipFill>
        <p:spPr bwMode="auto">
          <a:xfrm>
            <a:off x="283015" y="4286256"/>
            <a:ext cx="2574473" cy="222073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4104" name="Picture 8" descr="http://im8-tub.yandex.net/i?id=439991132-16-24"/>
          <p:cNvPicPr>
            <a:picLocks noChangeAspect="1" noChangeArrowheads="1"/>
          </p:cNvPicPr>
          <p:nvPr/>
        </p:nvPicPr>
        <p:blipFill>
          <a:blip r:embed="rId5" cstate="print"/>
          <a:srcRect/>
          <a:stretch>
            <a:fillRect/>
          </a:stretch>
        </p:blipFill>
        <p:spPr bwMode="auto">
          <a:xfrm>
            <a:off x="2571736" y="5357826"/>
            <a:ext cx="2035983" cy="135732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8" name="Пятно 2 7"/>
          <p:cNvSpPr/>
          <p:nvPr/>
        </p:nvSpPr>
        <p:spPr>
          <a:xfrm>
            <a:off x="0" y="0"/>
            <a:ext cx="4429124" cy="3643314"/>
          </a:xfrm>
          <a:prstGeom prst="irregularSeal2">
            <a:avLst/>
          </a:prstGeom>
          <a:solidFill>
            <a:schemeClr val="accent3">
              <a:lumMod val="60000"/>
              <a:lumOff val="40000"/>
            </a:schemeClr>
          </a:solidFill>
          <a:ln>
            <a:solidFill>
              <a:schemeClr val="accent3">
                <a:lumMod val="50000"/>
              </a:schemeClr>
            </a:solidFill>
          </a:ln>
          <a:scene3d>
            <a:camera prst="perspectiveAbove"/>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b="1" dirty="0" smtClean="0">
                <a:solidFill>
                  <a:schemeClr val="accent3">
                    <a:lumMod val="50000"/>
                  </a:schemeClr>
                </a:solidFill>
                <a:latin typeface="Monotype Corsiva" pitchFamily="66" charset="0"/>
              </a:rPr>
              <a:t>Негативизм</a:t>
            </a:r>
          </a:p>
          <a:p>
            <a:r>
              <a:rPr lang="ru-RU" sz="2400" b="1" dirty="0" smtClean="0">
                <a:solidFill>
                  <a:schemeClr val="accent3">
                    <a:lumMod val="50000"/>
                  </a:schemeClr>
                </a:solidFill>
                <a:latin typeface="Monotype Corsiva" pitchFamily="66" charset="0"/>
              </a:rPr>
              <a:t>           и</a:t>
            </a:r>
          </a:p>
          <a:p>
            <a:r>
              <a:rPr lang="ru-RU" sz="2400" b="1" dirty="0" smtClean="0">
                <a:solidFill>
                  <a:schemeClr val="accent3">
                    <a:lumMod val="50000"/>
                  </a:schemeClr>
                </a:solidFill>
                <a:latin typeface="Monotype Corsiva" pitchFamily="66" charset="0"/>
              </a:rPr>
              <a:t>строптивость</a:t>
            </a:r>
            <a:endParaRPr lang="ru-RU" sz="2400" b="1" dirty="0">
              <a:solidFill>
                <a:schemeClr val="accent3">
                  <a:lumMod val="50000"/>
                </a:schemeClr>
              </a:solidFill>
              <a:latin typeface="Monotype Corsiva" pitchFamily="66" charset="0"/>
            </a:endParaRPr>
          </a:p>
        </p:txBody>
      </p:sp>
      <p:pic>
        <p:nvPicPr>
          <p:cNvPr id="3080" name="Picture 8" descr="http://im2-tub.yandex.net/i?id=386397854-10-24"/>
          <p:cNvPicPr>
            <a:picLocks noChangeAspect="1" noChangeArrowheads="1"/>
          </p:cNvPicPr>
          <p:nvPr/>
        </p:nvPicPr>
        <p:blipFill>
          <a:blip r:embed="rId2" cstate="print"/>
          <a:srcRect/>
          <a:stretch>
            <a:fillRect/>
          </a:stretch>
        </p:blipFill>
        <p:spPr bwMode="auto">
          <a:xfrm>
            <a:off x="6143636" y="4572008"/>
            <a:ext cx="2834717" cy="2000264"/>
          </a:xfrm>
          <a:prstGeom prst="rect">
            <a:avLst/>
          </a:prstGeom>
          <a:ln>
            <a:noFill/>
          </a:ln>
          <a:effectLst>
            <a:outerShdw blurRad="190500" algn="tl" rotWithShape="0">
              <a:srgbClr val="000000">
                <a:alpha val="70000"/>
              </a:srgbClr>
            </a:outerShdw>
          </a:effectLst>
        </p:spPr>
      </p:pic>
      <p:sp>
        <p:nvSpPr>
          <p:cNvPr id="12" name="TextBox 11"/>
          <p:cNvSpPr txBox="1"/>
          <p:nvPr/>
        </p:nvSpPr>
        <p:spPr>
          <a:xfrm>
            <a:off x="3635896" y="10529"/>
            <a:ext cx="4714876" cy="1569660"/>
          </a:xfrm>
          <a:prstGeom prst="rect">
            <a:avLst/>
          </a:prstGeom>
          <a:noFill/>
        </p:spPr>
        <p:txBody>
          <a:bodyPr wrap="square" rtlCol="0">
            <a:spAutoFit/>
          </a:bodyPr>
          <a:lstStyle/>
          <a:p>
            <a:r>
              <a:rPr lang="ru-RU" sz="1600" b="1" dirty="0" smtClean="0">
                <a:solidFill>
                  <a:schemeClr val="accent3">
                    <a:lumMod val="50000"/>
                  </a:schemeClr>
                </a:solidFill>
                <a:latin typeface="Monotype Corsiva" pitchFamily="66" charset="0"/>
              </a:rPr>
              <a:t>Ребенок поступает вопреки не только </a:t>
            </a:r>
          </a:p>
          <a:p>
            <a:r>
              <a:rPr lang="ru-RU" sz="1600" b="1" dirty="0" smtClean="0">
                <a:solidFill>
                  <a:schemeClr val="accent3">
                    <a:lumMod val="50000"/>
                  </a:schemeClr>
                </a:solidFill>
                <a:latin typeface="Monotype Corsiva" pitchFamily="66" charset="0"/>
              </a:rPr>
              <a:t>родителям, но порой даже своему</a:t>
            </a:r>
          </a:p>
          <a:p>
            <a:r>
              <a:rPr lang="ru-RU" sz="1600" b="1" dirty="0" smtClean="0">
                <a:solidFill>
                  <a:schemeClr val="accent3">
                    <a:lumMod val="50000"/>
                  </a:schemeClr>
                </a:solidFill>
                <a:latin typeface="Monotype Corsiva" pitchFamily="66" charset="0"/>
              </a:rPr>
              <a:t>собственному желанию. Малыш отказывается</a:t>
            </a:r>
          </a:p>
          <a:p>
            <a:r>
              <a:rPr lang="ru-RU" sz="1600" b="1" dirty="0" smtClean="0">
                <a:solidFill>
                  <a:schemeClr val="accent3">
                    <a:lumMod val="50000"/>
                  </a:schemeClr>
                </a:solidFill>
                <a:latin typeface="Monotype Corsiva" pitchFamily="66" charset="0"/>
              </a:rPr>
              <a:t>выполнять просьбы не потому, что ему не</a:t>
            </a:r>
          </a:p>
          <a:p>
            <a:r>
              <a:rPr lang="ru-RU" sz="1600" b="1" dirty="0" smtClean="0">
                <a:solidFill>
                  <a:schemeClr val="accent3">
                    <a:lumMod val="50000"/>
                  </a:schemeClr>
                </a:solidFill>
                <a:latin typeface="Monotype Corsiva" pitchFamily="66" charset="0"/>
              </a:rPr>
              <a:t>хочется, а только потому, что его об этом</a:t>
            </a:r>
          </a:p>
          <a:p>
            <a:r>
              <a:rPr lang="ru-RU" sz="1600" b="1" dirty="0" smtClean="0">
                <a:solidFill>
                  <a:schemeClr val="accent3">
                    <a:lumMod val="50000"/>
                  </a:schemeClr>
                </a:solidFill>
                <a:latin typeface="Monotype Corsiva" pitchFamily="66" charset="0"/>
              </a:rPr>
              <a:t>попросили.</a:t>
            </a:r>
            <a:endParaRPr lang="ru-RU" sz="1600" b="1" dirty="0">
              <a:solidFill>
                <a:schemeClr val="accent3">
                  <a:lumMod val="50000"/>
                </a:schemeClr>
              </a:solidFill>
              <a:latin typeface="Monotype Corsiva" pitchFamily="66" charset="0"/>
            </a:endParaRPr>
          </a:p>
        </p:txBody>
      </p:sp>
      <p:sp>
        <p:nvSpPr>
          <p:cNvPr id="13" name="TextBox 12"/>
          <p:cNvSpPr txBox="1"/>
          <p:nvPr/>
        </p:nvSpPr>
        <p:spPr>
          <a:xfrm>
            <a:off x="3635895" y="1484784"/>
            <a:ext cx="5537237" cy="2369880"/>
          </a:xfrm>
          <a:prstGeom prst="rect">
            <a:avLst/>
          </a:prstGeom>
          <a:noFill/>
        </p:spPr>
        <p:txBody>
          <a:bodyPr wrap="square" rtlCol="0">
            <a:spAutoFit/>
          </a:bodyPr>
          <a:lstStyle/>
          <a:p>
            <a:r>
              <a:rPr lang="ru-RU" sz="2000" b="1" dirty="0">
                <a:solidFill>
                  <a:srgbClr val="FF0000"/>
                </a:solidFill>
                <a:latin typeface="Monotype Corsiva" pitchFamily="66" charset="0"/>
              </a:rPr>
              <a:t>Твердый </a:t>
            </a:r>
            <a:r>
              <a:rPr lang="ru-RU" sz="2000" b="1" dirty="0" smtClean="0">
                <a:solidFill>
                  <a:srgbClr val="FF0000"/>
                </a:solidFill>
                <a:latin typeface="Monotype Corsiva" pitchFamily="66" charset="0"/>
              </a:rPr>
              <a:t>распорядок </a:t>
            </a:r>
            <a:r>
              <a:rPr lang="ru-RU" sz="1600" b="1" dirty="0" smtClean="0">
                <a:solidFill>
                  <a:schemeClr val="accent3">
                    <a:lumMod val="50000"/>
                  </a:schemeClr>
                </a:solidFill>
                <a:latin typeface="Monotype Corsiva" pitchFamily="66" charset="0"/>
              </a:rPr>
              <a:t>позволяет </a:t>
            </a:r>
            <a:r>
              <a:rPr lang="ru-RU" sz="1600" b="1" dirty="0">
                <a:solidFill>
                  <a:schemeClr val="accent3">
                    <a:lumMod val="50000"/>
                  </a:schemeClr>
                </a:solidFill>
                <a:latin typeface="Monotype Corsiva" pitchFamily="66" charset="0"/>
              </a:rPr>
              <a:t>свести к минимуму </a:t>
            </a:r>
            <a:r>
              <a:rPr lang="ru-RU" sz="1600" b="1" dirty="0" smtClean="0">
                <a:solidFill>
                  <a:schemeClr val="accent3">
                    <a:lumMod val="50000"/>
                  </a:schemeClr>
                </a:solidFill>
                <a:latin typeface="Monotype Corsiva" pitchFamily="66" charset="0"/>
              </a:rPr>
              <a:t> борьбу</a:t>
            </a:r>
            <a:r>
              <a:rPr lang="ru-RU" sz="1600" b="1" dirty="0">
                <a:solidFill>
                  <a:schemeClr val="accent3">
                    <a:lumMod val="50000"/>
                  </a:schemeClr>
                </a:solidFill>
                <a:latin typeface="Monotype Corsiva" pitchFamily="66" charset="0"/>
              </a:rPr>
              <a:t>, которую обычно приходится вести родителям, добиваясь от ребенка выполнения таких дел, как одевание, собирание игрушек, чистка зубов. Нужно только быть рядом, чтобы помочь малышу. Не нужно ожидать от ребенка, что он по собственному почину сделает то, о чем его просят. Это возраст повторений, ребенку нужно настойчиво и терпеливо все показывать снова и снова, прежде чем он сможет соблюдать установленный распорядок по собственной инициативе.</a:t>
            </a:r>
            <a:r>
              <a:rPr lang="ru-RU" sz="1600" b="1" dirty="0" smtClean="0">
                <a:solidFill>
                  <a:schemeClr val="accent3">
                    <a:lumMod val="50000"/>
                  </a:schemeClr>
                </a:solidFill>
                <a:latin typeface="Monotype Corsiva" pitchFamily="66" charset="0"/>
              </a:rPr>
              <a:t>	</a:t>
            </a:r>
            <a:endParaRPr lang="ru-RU" sz="1600" b="1" dirty="0">
              <a:solidFill>
                <a:schemeClr val="accent3">
                  <a:lumMod val="50000"/>
                </a:schemeClr>
              </a:solidFill>
              <a:latin typeface="Monotype Corsiva" pitchFamily="66" charset="0"/>
            </a:endParaRPr>
          </a:p>
        </p:txBody>
      </p:sp>
      <p:sp>
        <p:nvSpPr>
          <p:cNvPr id="14" name="TextBox 13"/>
          <p:cNvSpPr txBox="1"/>
          <p:nvPr/>
        </p:nvSpPr>
        <p:spPr>
          <a:xfrm>
            <a:off x="539552" y="3573016"/>
            <a:ext cx="5362365" cy="2185214"/>
          </a:xfrm>
          <a:prstGeom prst="rect">
            <a:avLst/>
          </a:prstGeom>
          <a:noFill/>
        </p:spPr>
        <p:txBody>
          <a:bodyPr wrap="square" rtlCol="0">
            <a:spAutoFit/>
          </a:bodyPr>
          <a:lstStyle/>
          <a:p>
            <a:r>
              <a:rPr lang="ru-RU" sz="1600" b="1" dirty="0">
                <a:solidFill>
                  <a:schemeClr val="accent3">
                    <a:lumMod val="50000"/>
                  </a:schemeClr>
                </a:solidFill>
                <a:latin typeface="Monotype Corsiva" pitchFamily="66" charset="0"/>
              </a:rPr>
              <a:t>Маленькому ребенку нужны «кирпичные стены» - </a:t>
            </a:r>
            <a:r>
              <a:rPr lang="ru-RU" sz="2000" b="1" dirty="0">
                <a:solidFill>
                  <a:srgbClr val="FF0000"/>
                </a:solidFill>
                <a:latin typeface="Monotype Corsiva" pitchFamily="66" charset="0"/>
              </a:rPr>
              <a:t>абсолютные запреты</a:t>
            </a:r>
            <a:r>
              <a:rPr lang="ru-RU" sz="1600" b="1" dirty="0">
                <a:solidFill>
                  <a:schemeClr val="accent3">
                    <a:lumMod val="50000"/>
                  </a:schemeClr>
                </a:solidFill>
                <a:latin typeface="Monotype Corsiva" pitchFamily="66" charset="0"/>
              </a:rPr>
              <a:t>, при которых не может быть места для дискуссий. Абсолютные запреты создаются родителями и последовательно, строго соблюдаются в семье (не включать плиту, утюг, телевизор, не брать спички, зажигалки, не выходить за пределы двора и т.д.).Например</a:t>
            </a:r>
            <a:r>
              <a:rPr lang="ru-RU" sz="1600" b="1" dirty="0" smtClean="0">
                <a:solidFill>
                  <a:schemeClr val="accent3">
                    <a:lumMod val="50000"/>
                  </a:schemeClr>
                </a:solidFill>
                <a:latin typeface="Monotype Corsiva" pitchFamily="66" charset="0"/>
              </a:rPr>
              <a:t>, вместо вопроса, «Ты будешь кушать?»,</a:t>
            </a:r>
          </a:p>
          <a:p>
            <a:r>
              <a:rPr lang="ru-RU" sz="1600" b="1" dirty="0" smtClean="0">
                <a:solidFill>
                  <a:schemeClr val="accent3">
                    <a:lumMod val="50000"/>
                  </a:schemeClr>
                </a:solidFill>
                <a:latin typeface="Monotype Corsiva" pitchFamily="66" charset="0"/>
              </a:rPr>
              <a:t>задайте вопрос: «Ты будешь кушать гречневую кашу</a:t>
            </a:r>
          </a:p>
          <a:p>
            <a:r>
              <a:rPr lang="ru-RU" sz="1600" b="1" dirty="0" smtClean="0">
                <a:solidFill>
                  <a:schemeClr val="accent3">
                    <a:lumMod val="50000"/>
                  </a:schemeClr>
                </a:solidFill>
                <a:latin typeface="Monotype Corsiva" pitchFamily="66" charset="0"/>
              </a:rPr>
              <a:t>или рисовую?»</a:t>
            </a:r>
            <a:endParaRPr lang="ru-RU" sz="1600" b="1" dirty="0">
              <a:solidFill>
                <a:schemeClr val="accent3">
                  <a:lumMod val="50000"/>
                </a:schemeClr>
              </a:solidFill>
              <a:latin typeface="Monotype Corsiva" pitchFamily="66" charset="0"/>
            </a:endParaRPr>
          </a:p>
        </p:txBody>
      </p:sp>
      <p:pic>
        <p:nvPicPr>
          <p:cNvPr id="3084" name="Picture 12" descr="http://im4-tub.yandex.net/i?id=317329154-02-24"/>
          <p:cNvPicPr>
            <a:picLocks noChangeAspect="1" noChangeArrowheads="1"/>
          </p:cNvPicPr>
          <p:nvPr/>
        </p:nvPicPr>
        <p:blipFill>
          <a:blip r:embed="rId3" cstate="print"/>
          <a:srcRect/>
          <a:stretch>
            <a:fillRect/>
          </a:stretch>
        </p:blipFill>
        <p:spPr bwMode="auto">
          <a:xfrm>
            <a:off x="7072330" y="214290"/>
            <a:ext cx="1714502" cy="142875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3" name="Пятно 2 2"/>
          <p:cNvSpPr/>
          <p:nvPr/>
        </p:nvSpPr>
        <p:spPr>
          <a:xfrm>
            <a:off x="0" y="12674"/>
            <a:ext cx="4214842" cy="2857520"/>
          </a:xfrm>
          <a:prstGeom prst="irregularSeal2">
            <a:avLst/>
          </a:prstGeom>
          <a:ln>
            <a:solidFill>
              <a:schemeClr val="accent4">
                <a:lumMod val="50000"/>
              </a:schemeClr>
            </a:solidFill>
          </a:ln>
          <a:scene3d>
            <a:camera prst="perspectiveAbove"/>
            <a:lightRig rig="threePt" dir="t"/>
          </a:scene3d>
          <a:sp3d>
            <a:bevelT w="152400" h="50800" prst="softRound"/>
          </a:sp3d>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000" b="1" dirty="0" smtClean="0">
                <a:latin typeface="Monotype Corsiva" pitchFamily="66" charset="0"/>
              </a:rPr>
              <a:t>Симптом</a:t>
            </a:r>
          </a:p>
          <a:p>
            <a:pPr algn="ctr"/>
            <a:r>
              <a:rPr lang="ru-RU" sz="2000" b="1" dirty="0" smtClean="0">
                <a:latin typeface="Monotype Corsiva" pitchFamily="66" charset="0"/>
              </a:rPr>
              <a:t>обесценивания</a:t>
            </a:r>
          </a:p>
        </p:txBody>
      </p:sp>
      <p:pic>
        <p:nvPicPr>
          <p:cNvPr id="6" name="Picture 4" descr="Анимашки Дети">
            <a:hlinkClick r:id="rId2"/>
          </p:cNvPr>
          <p:cNvPicPr>
            <a:picLocks noChangeAspect="1" noChangeArrowheads="1" noCrop="1"/>
          </p:cNvPicPr>
          <p:nvPr/>
        </p:nvPicPr>
        <p:blipFill>
          <a:blip r:embed="rId3" cstate="print"/>
          <a:srcRect/>
          <a:stretch>
            <a:fillRect/>
          </a:stretch>
        </p:blipFill>
        <p:spPr bwMode="auto">
          <a:xfrm>
            <a:off x="6896" y="2847956"/>
            <a:ext cx="2305056" cy="2426376"/>
          </a:xfrm>
          <a:prstGeom prst="rect">
            <a:avLst/>
          </a:prstGeom>
          <a:noFill/>
        </p:spPr>
      </p:pic>
      <p:pic>
        <p:nvPicPr>
          <p:cNvPr id="8" name="Picture 6" descr="Анимашки Дети">
            <a:hlinkClick r:id="rId4"/>
          </p:cNvPr>
          <p:cNvPicPr>
            <a:picLocks noChangeAspect="1" noChangeArrowheads="1" noCrop="1"/>
          </p:cNvPicPr>
          <p:nvPr/>
        </p:nvPicPr>
        <p:blipFill>
          <a:blip r:embed="rId5" cstate="print"/>
          <a:srcRect/>
          <a:stretch>
            <a:fillRect/>
          </a:stretch>
        </p:blipFill>
        <p:spPr bwMode="auto">
          <a:xfrm>
            <a:off x="7164288" y="237854"/>
            <a:ext cx="1800228" cy="1662712"/>
          </a:xfrm>
          <a:prstGeom prst="rect">
            <a:avLst/>
          </a:prstGeom>
          <a:noFill/>
        </p:spPr>
      </p:pic>
      <p:sp>
        <p:nvSpPr>
          <p:cNvPr id="9" name="TextBox 8"/>
          <p:cNvSpPr txBox="1"/>
          <p:nvPr/>
        </p:nvSpPr>
        <p:spPr>
          <a:xfrm>
            <a:off x="3983917" y="233922"/>
            <a:ext cx="4319437" cy="1569660"/>
          </a:xfrm>
          <a:prstGeom prst="rect">
            <a:avLst/>
          </a:prstGeom>
          <a:noFill/>
        </p:spPr>
        <p:txBody>
          <a:bodyPr wrap="square" rtlCol="0">
            <a:spAutoFit/>
          </a:bodyPr>
          <a:lstStyle/>
          <a:p>
            <a:r>
              <a:rPr lang="ru-RU" sz="1600" b="1" dirty="0" smtClean="0">
                <a:solidFill>
                  <a:srgbClr val="7030A0"/>
                </a:solidFill>
                <a:latin typeface="Monotype Corsiva" pitchFamily="66" charset="0"/>
              </a:rPr>
              <a:t>Изменяется</a:t>
            </a:r>
          </a:p>
          <a:p>
            <a:r>
              <a:rPr lang="ru-RU" sz="1600" b="1" dirty="0" smtClean="0">
                <a:solidFill>
                  <a:srgbClr val="7030A0"/>
                </a:solidFill>
                <a:latin typeface="Monotype Corsiva" pitchFamily="66" charset="0"/>
              </a:rPr>
              <a:t>отношение ребенка</a:t>
            </a:r>
          </a:p>
          <a:p>
            <a:r>
              <a:rPr lang="ru-RU" sz="1600" b="1" dirty="0" smtClean="0">
                <a:solidFill>
                  <a:srgbClr val="7030A0"/>
                </a:solidFill>
                <a:latin typeface="Monotype Corsiva" pitchFamily="66" charset="0"/>
              </a:rPr>
              <a:t>к любимым вещам и игрушкам</a:t>
            </a:r>
          </a:p>
          <a:p>
            <a:r>
              <a:rPr lang="ru-RU" sz="1600" b="1" dirty="0" smtClean="0">
                <a:solidFill>
                  <a:srgbClr val="7030A0"/>
                </a:solidFill>
                <a:latin typeface="Monotype Corsiva" pitchFamily="66" charset="0"/>
              </a:rPr>
              <a:t>(он может бросать их, ломать) </a:t>
            </a:r>
          </a:p>
          <a:p>
            <a:r>
              <a:rPr lang="ru-RU" sz="1600" b="1" dirty="0" smtClean="0">
                <a:solidFill>
                  <a:srgbClr val="7030A0"/>
                </a:solidFill>
                <a:latin typeface="Monotype Corsiva" pitchFamily="66" charset="0"/>
              </a:rPr>
              <a:t>и к людям (малыш может стукнуть</a:t>
            </a:r>
          </a:p>
          <a:p>
            <a:r>
              <a:rPr lang="ru-RU" sz="1600" b="1" dirty="0" smtClean="0">
                <a:solidFill>
                  <a:srgbClr val="7030A0"/>
                </a:solidFill>
                <a:latin typeface="Monotype Corsiva" pitchFamily="66" charset="0"/>
              </a:rPr>
              <a:t>или обозвать маму грубыми словами).</a:t>
            </a:r>
            <a:endParaRPr lang="ru-RU" sz="1600" b="1" dirty="0">
              <a:solidFill>
                <a:srgbClr val="7030A0"/>
              </a:solidFill>
              <a:latin typeface="Monotype Corsiva" pitchFamily="66" charset="0"/>
            </a:endParaRPr>
          </a:p>
        </p:txBody>
      </p:sp>
      <p:sp>
        <p:nvSpPr>
          <p:cNvPr id="10" name="TextBox 9"/>
          <p:cNvSpPr txBox="1"/>
          <p:nvPr/>
        </p:nvSpPr>
        <p:spPr>
          <a:xfrm>
            <a:off x="1979712" y="1900566"/>
            <a:ext cx="6984804" cy="4770537"/>
          </a:xfrm>
          <a:prstGeom prst="rect">
            <a:avLst/>
          </a:prstGeom>
          <a:noFill/>
        </p:spPr>
        <p:txBody>
          <a:bodyPr wrap="square" rtlCol="0">
            <a:spAutoFit/>
          </a:bodyPr>
          <a:lstStyle/>
          <a:p>
            <a:r>
              <a:rPr lang="ru-RU" sz="1600" b="1" dirty="0" smtClean="0">
                <a:solidFill>
                  <a:srgbClr val="002060"/>
                </a:solidFill>
                <a:latin typeface="Monotype Corsiva" pitchFamily="66" charset="0"/>
              </a:rPr>
              <a:t>Это следующий этап исследовательской деятельности ребенка (не путайте с агрессией).</a:t>
            </a:r>
          </a:p>
          <a:p>
            <a:r>
              <a:rPr lang="ru-RU" sz="1600" b="1" dirty="0" smtClean="0">
                <a:solidFill>
                  <a:srgbClr val="002060"/>
                </a:solidFill>
                <a:latin typeface="Monotype Corsiva" pitchFamily="66" charset="0"/>
              </a:rPr>
              <a:t>Потом он поймет, что такое его поведение может быть неприятно другим людям.</a:t>
            </a:r>
          </a:p>
          <a:p>
            <a:r>
              <a:rPr lang="ru-RU" sz="1600" b="1" dirty="0" smtClean="0">
                <a:solidFill>
                  <a:srgbClr val="002060"/>
                </a:solidFill>
                <a:latin typeface="Monotype Corsiva" pitchFamily="66" charset="0"/>
              </a:rPr>
              <a:t>А пока… Пока он подражает взрослым, ему интересно смотреть на их реакцию (а что</a:t>
            </a:r>
          </a:p>
          <a:p>
            <a:r>
              <a:rPr lang="ru-RU" sz="1600" b="1" dirty="0" smtClean="0">
                <a:solidFill>
                  <a:srgbClr val="002060"/>
                </a:solidFill>
                <a:latin typeface="Monotype Corsiva" pitchFamily="66" charset="0"/>
              </a:rPr>
              <a:t>будет, если…</a:t>
            </a:r>
          </a:p>
          <a:p>
            <a:r>
              <a:rPr lang="ru-RU" sz="1600" b="1" dirty="0" smtClean="0">
                <a:solidFill>
                  <a:srgbClr val="002060"/>
                </a:solidFill>
                <a:latin typeface="Monotype Corsiva" pitchFamily="66" charset="0"/>
              </a:rPr>
              <a:t>                                                     Что делать?</a:t>
            </a:r>
          </a:p>
          <a:p>
            <a:r>
              <a:rPr lang="ru-RU" sz="1600" b="1" dirty="0" smtClean="0">
                <a:solidFill>
                  <a:srgbClr val="002060"/>
                </a:solidFill>
                <a:latin typeface="Monotype Corsiva" pitchFamily="66" charset="0"/>
              </a:rPr>
              <a:t>                                       Направляйте энергию ребенка в мирное русло.</a:t>
            </a:r>
          </a:p>
          <a:p>
            <a:r>
              <a:rPr lang="ru-RU" sz="1600" b="1" dirty="0" smtClean="0">
                <a:solidFill>
                  <a:srgbClr val="002060"/>
                </a:solidFill>
                <a:latin typeface="Monotype Corsiva" pitchFamily="66" charset="0"/>
              </a:rPr>
              <a:t>                                      Например, если малыш рвет книжку, предложите</a:t>
            </a:r>
          </a:p>
          <a:p>
            <a:r>
              <a:rPr lang="ru-RU" sz="1600" b="1" dirty="0" smtClean="0">
                <a:solidFill>
                  <a:srgbClr val="002060"/>
                </a:solidFill>
                <a:latin typeface="Monotype Corsiva" pitchFamily="66" charset="0"/>
              </a:rPr>
              <a:t>                                      ему рвать старые журналы. Подключите свою  фантазию, обыграйте неприятный </a:t>
            </a:r>
            <a:r>
              <a:rPr lang="ru-RU" sz="1600" b="1" dirty="0">
                <a:solidFill>
                  <a:srgbClr val="002060"/>
                </a:solidFill>
                <a:latin typeface="Monotype Corsiva" pitchFamily="66" charset="0"/>
              </a:rPr>
              <a:t>момент с </a:t>
            </a:r>
            <a:r>
              <a:rPr lang="ru-RU" sz="1600" b="1" dirty="0" smtClean="0">
                <a:solidFill>
                  <a:srgbClr val="002060"/>
                </a:solidFill>
                <a:latin typeface="Monotype Corsiva" pitchFamily="66" charset="0"/>
              </a:rPr>
              <a:t>использованием игрушек. Например, если малыш  отказывается одеваться на прогулку, то предложите ему одеть куклу или медведя, пусть он поиграет роль взрослого. В конце концов ребенок</a:t>
            </a:r>
          </a:p>
          <a:p>
            <a:r>
              <a:rPr lang="ru-RU" sz="1600" b="1" dirty="0" smtClean="0">
                <a:solidFill>
                  <a:srgbClr val="002060"/>
                </a:solidFill>
                <a:latin typeface="Monotype Corsiva" pitchFamily="66" charset="0"/>
              </a:rPr>
              <a:t>                                     согласится одеться и сам тоже</a:t>
            </a:r>
            <a:r>
              <a:rPr lang="ru-RU" sz="1600" b="1" dirty="0">
                <a:solidFill>
                  <a:srgbClr val="002060"/>
                </a:solidFill>
                <a:latin typeface="Monotype Corsiva" pitchFamily="66" charset="0"/>
              </a:rPr>
              <a:t>. Проявляется в том, что ребенок начинает ругаться, дразнить и обзывать родителей. Например, в этом возрасте ребенок впервые вполне осознанно может использовать «скверные» слова в адрес родителей. Если такое поведение остается незамеченным или же вызывает насмешку, смех, удивление, то для малыша это может стать подкреплением его действий. Когда позднее (в 7-8 лет) родители вдруг обнаружат, что ребенок спокойно им дерзит и захотят это исправить, то сделать что-либо будет уже поздно. Синдром обесценивания станет привычной линией поведения ребенка.</a:t>
            </a:r>
            <a:endParaRPr lang="ru-RU" sz="1600" b="1" dirty="0" smtClean="0">
              <a:solidFill>
                <a:srgbClr val="002060"/>
              </a:solidFill>
              <a:latin typeface="Monotype Corsiva"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11" name="Пятно 2 10"/>
          <p:cNvSpPr/>
          <p:nvPr/>
        </p:nvSpPr>
        <p:spPr>
          <a:xfrm>
            <a:off x="142844" y="285728"/>
            <a:ext cx="4143404" cy="2428892"/>
          </a:xfrm>
          <a:prstGeom prst="irregularSeal2">
            <a:avLst/>
          </a:prstGeom>
          <a:ln>
            <a:solidFill>
              <a:schemeClr val="accent6">
                <a:lumMod val="50000"/>
              </a:schemeClr>
            </a:solidFill>
          </a:ln>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pPr algn="ctr"/>
            <a:r>
              <a:rPr lang="ru-RU" sz="2000" b="1" dirty="0" smtClean="0">
                <a:solidFill>
                  <a:schemeClr val="accent6">
                    <a:lumMod val="50000"/>
                  </a:schemeClr>
                </a:solidFill>
                <a:latin typeface="Monotype Corsiva" pitchFamily="66" charset="0"/>
              </a:rPr>
              <a:t>Протест-бунт</a:t>
            </a:r>
            <a:endParaRPr lang="ru-RU" sz="2000" b="1" dirty="0">
              <a:solidFill>
                <a:schemeClr val="accent6">
                  <a:lumMod val="50000"/>
                </a:schemeClr>
              </a:solidFill>
              <a:latin typeface="Monotype Corsiva" pitchFamily="66" charset="0"/>
            </a:endParaRPr>
          </a:p>
        </p:txBody>
      </p:sp>
      <p:pic>
        <p:nvPicPr>
          <p:cNvPr id="2070" name="Picture 22" descr="http://im8-tub.yandex.net/i?id=313225966-09-24"/>
          <p:cNvPicPr>
            <a:picLocks noChangeAspect="1" noChangeArrowheads="1"/>
          </p:cNvPicPr>
          <p:nvPr/>
        </p:nvPicPr>
        <p:blipFill>
          <a:blip r:embed="rId2" cstate="print"/>
          <a:srcRect/>
          <a:stretch>
            <a:fillRect/>
          </a:stretch>
        </p:blipFill>
        <p:spPr bwMode="auto">
          <a:xfrm>
            <a:off x="7143768" y="357166"/>
            <a:ext cx="1785940" cy="1785940"/>
          </a:xfrm>
          <a:prstGeom prst="rect">
            <a:avLst/>
          </a:prstGeom>
          <a:ln>
            <a:noFill/>
          </a:ln>
          <a:effectLst>
            <a:outerShdw blurRad="190500" algn="tl" rotWithShape="0">
              <a:srgbClr val="000000">
                <a:alpha val="70000"/>
              </a:srgbClr>
            </a:outerShdw>
          </a:effectLst>
        </p:spPr>
      </p:pic>
      <p:pic>
        <p:nvPicPr>
          <p:cNvPr id="2072" name="Picture 24" descr="http://im4-tub.yandex.net/i?id=83732967-12-24"/>
          <p:cNvPicPr>
            <a:picLocks noChangeAspect="1" noChangeArrowheads="1"/>
          </p:cNvPicPr>
          <p:nvPr/>
        </p:nvPicPr>
        <p:blipFill>
          <a:blip r:embed="rId3" cstate="print"/>
          <a:srcRect/>
          <a:stretch>
            <a:fillRect/>
          </a:stretch>
        </p:blipFill>
        <p:spPr bwMode="auto">
          <a:xfrm>
            <a:off x="571472" y="4714884"/>
            <a:ext cx="2330167" cy="174366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7" name="TextBox 16"/>
          <p:cNvSpPr txBox="1"/>
          <p:nvPr/>
        </p:nvSpPr>
        <p:spPr>
          <a:xfrm>
            <a:off x="214282" y="714356"/>
            <a:ext cx="8715436" cy="6247864"/>
          </a:xfrm>
          <a:prstGeom prst="rect">
            <a:avLst/>
          </a:prstGeom>
          <a:noFill/>
        </p:spPr>
        <p:txBody>
          <a:bodyPr wrap="square" rtlCol="0">
            <a:spAutoFit/>
          </a:bodyPr>
          <a:lstStyle/>
          <a:p>
            <a:r>
              <a:rPr lang="ru-RU" sz="2000" b="1" dirty="0" smtClean="0">
                <a:solidFill>
                  <a:schemeClr val="bg2">
                    <a:lumMod val="10000"/>
                  </a:schemeClr>
                </a:solidFill>
                <a:latin typeface="Monotype Corsiva" pitchFamily="66" charset="0"/>
              </a:rPr>
              <a:t>                                                                                 </a:t>
            </a:r>
            <a:r>
              <a:rPr lang="ru-RU" sz="2000" b="1" dirty="0" smtClean="0">
                <a:solidFill>
                  <a:schemeClr val="bg1"/>
                </a:solidFill>
                <a:latin typeface="Monotype Corsiva" pitchFamily="66" charset="0"/>
              </a:rPr>
              <a:t>Протест-бунт</a:t>
            </a:r>
          </a:p>
          <a:p>
            <a:r>
              <a:rPr lang="ru-RU" sz="2000" b="1" dirty="0" smtClean="0">
                <a:solidFill>
                  <a:schemeClr val="bg1"/>
                </a:solidFill>
                <a:latin typeface="Monotype Corsiva" pitchFamily="66" charset="0"/>
              </a:rPr>
              <a:t>                                                                          ребенка – это ответ на</a:t>
            </a:r>
          </a:p>
          <a:p>
            <a:r>
              <a:rPr lang="ru-RU" sz="2000" b="1" dirty="0" smtClean="0">
                <a:solidFill>
                  <a:schemeClr val="bg1"/>
                </a:solidFill>
                <a:latin typeface="Monotype Corsiva" pitchFamily="66" charset="0"/>
              </a:rPr>
              <a:t>                                                                 давление со стороны родителей,</a:t>
            </a:r>
          </a:p>
          <a:p>
            <a:r>
              <a:rPr lang="ru-RU" sz="2000" b="1" dirty="0" smtClean="0">
                <a:solidFill>
                  <a:schemeClr val="bg1"/>
                </a:solidFill>
                <a:latin typeface="Monotype Corsiva" pitchFamily="66" charset="0"/>
              </a:rPr>
              <a:t>                                                                 и их желание все решать за</a:t>
            </a:r>
          </a:p>
          <a:p>
            <a:r>
              <a:rPr lang="ru-RU" sz="2000" b="1" dirty="0" smtClean="0">
                <a:solidFill>
                  <a:schemeClr val="bg1"/>
                </a:solidFill>
                <a:latin typeface="Monotype Corsiva" pitchFamily="66" charset="0"/>
              </a:rPr>
              <a:t>                                                                 малыша («Не кричи!», «Не</a:t>
            </a:r>
          </a:p>
          <a:p>
            <a:r>
              <a:rPr lang="ru-RU" sz="2000" b="1" dirty="0" smtClean="0">
                <a:solidFill>
                  <a:schemeClr val="bg1"/>
                </a:solidFill>
                <a:latin typeface="Monotype Corsiva" pitchFamily="66" charset="0"/>
              </a:rPr>
              <a:t>                                                      ломай!», «Садись за стол!», «Одень тапочки!»).</a:t>
            </a:r>
          </a:p>
          <a:p>
            <a:r>
              <a:rPr lang="ru-RU" sz="2000" b="1" dirty="0" smtClean="0">
                <a:solidFill>
                  <a:schemeClr val="bg1"/>
                </a:solidFill>
                <a:latin typeface="Monotype Corsiva" pitchFamily="66" charset="0"/>
              </a:rPr>
              <a:t>                                         Бурная энергия ребенка должна найти выход в виде деятельности. А если ее сдерживать, то она выливается в виде эмоций (гнева, истерик).</a:t>
            </a:r>
          </a:p>
          <a:p>
            <a:r>
              <a:rPr lang="ru-RU" sz="2000" b="1" dirty="0" smtClean="0">
                <a:solidFill>
                  <a:schemeClr val="bg1"/>
                </a:solidFill>
                <a:latin typeface="Monotype Corsiva" pitchFamily="66" charset="0"/>
              </a:rPr>
              <a:t>Любому человеку (а ребенку подавно) очень тяжело долго находиться в нервном напряжении, и если не наступает разрядка в виде эмоции или какого-либо вида деятельности, то возникает стресс и, как следствие, снижение иммунитета.</a:t>
            </a:r>
          </a:p>
          <a:p>
            <a:r>
              <a:rPr lang="ru-RU" sz="2000" b="1" dirty="0" smtClean="0">
                <a:solidFill>
                  <a:schemeClr val="bg1"/>
                </a:solidFill>
                <a:latin typeface="Monotype Corsiva" pitchFamily="66" charset="0"/>
              </a:rPr>
              <a:t>Ребенок, деятельность которого постоянно сдерживают родители, считая его поведение</a:t>
            </a:r>
          </a:p>
          <a:p>
            <a:r>
              <a:rPr lang="ru-RU" sz="2000" b="1" dirty="0" smtClean="0">
                <a:solidFill>
                  <a:schemeClr val="bg1"/>
                </a:solidFill>
                <a:latin typeface="Monotype Corsiva" pitchFamily="66" charset="0"/>
              </a:rPr>
              <a:t>                                               неправильным, будет искать другие пути освобождения от </a:t>
            </a:r>
          </a:p>
          <a:p>
            <a:r>
              <a:rPr lang="ru-RU" sz="2000" b="1" dirty="0" smtClean="0">
                <a:solidFill>
                  <a:schemeClr val="bg1"/>
                </a:solidFill>
                <a:latin typeface="Monotype Corsiva" pitchFamily="66" charset="0"/>
              </a:rPr>
              <a:t>                                               накопившегося напряжения. Например, в виде агрессии или</a:t>
            </a:r>
          </a:p>
          <a:p>
            <a:r>
              <a:rPr lang="ru-RU" sz="2000" b="1" dirty="0" smtClean="0">
                <a:solidFill>
                  <a:schemeClr val="bg1"/>
                </a:solidFill>
                <a:latin typeface="Monotype Corsiva" pitchFamily="66" charset="0"/>
              </a:rPr>
              <a:t>                                               онанизма.</a:t>
            </a:r>
          </a:p>
          <a:p>
            <a:r>
              <a:rPr lang="ru-RU" sz="2000" b="1" dirty="0" smtClean="0">
                <a:solidFill>
                  <a:schemeClr val="bg1"/>
                </a:solidFill>
                <a:latin typeface="Monotype Corsiva" pitchFamily="66" charset="0"/>
              </a:rPr>
              <a:t>                                                                                 Что делать?</a:t>
            </a:r>
          </a:p>
          <a:p>
            <a:r>
              <a:rPr lang="ru-RU" sz="2000" b="1" dirty="0" smtClean="0">
                <a:solidFill>
                  <a:schemeClr val="bg1"/>
                </a:solidFill>
                <a:latin typeface="Monotype Corsiva" pitchFamily="66" charset="0"/>
              </a:rPr>
              <a:t>                                               Если малыш заходится в истерике, спокойно переждите ее, и</a:t>
            </a:r>
          </a:p>
          <a:p>
            <a:r>
              <a:rPr lang="ru-RU" sz="2000" b="1" dirty="0" smtClean="0">
                <a:solidFill>
                  <a:schemeClr val="bg1"/>
                </a:solidFill>
                <a:latin typeface="Monotype Corsiva" pitchFamily="66" charset="0"/>
              </a:rPr>
              <a:t>                                               только потом объясните, как «правильно» себя вести и </a:t>
            </a:r>
          </a:p>
          <a:p>
            <a:r>
              <a:rPr lang="ru-RU" sz="2000" b="1" dirty="0" smtClean="0">
                <a:solidFill>
                  <a:schemeClr val="bg1"/>
                </a:solidFill>
                <a:latin typeface="Monotype Corsiva" pitchFamily="66" charset="0"/>
              </a:rPr>
              <a:t>                                               почему. Что-либо объяснять во время истерики бесполезно.</a:t>
            </a:r>
          </a:p>
          <a:p>
            <a:endParaRPr lang="ru-RU" sz="2000" b="1" dirty="0">
              <a:solidFill>
                <a:schemeClr val="bg2">
                  <a:lumMod val="10000"/>
                </a:schemeClr>
              </a:solidFill>
              <a:latin typeface="Monotype Corsiva"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837</TotalTime>
  <Words>1676</Words>
  <Application>Microsoft Office PowerPoint</Application>
  <PresentationFormat>Экран (4:3)</PresentationFormat>
  <Paragraphs>159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Техническая</vt:lpstr>
      <vt:lpstr>«Маленький тиран»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ужас! В доме появился «маленький тиран» - что делать?</dc:title>
  <dc:creator>Computer</dc:creator>
  <cp:lastModifiedBy>Евгения</cp:lastModifiedBy>
  <cp:revision>95</cp:revision>
  <dcterms:modified xsi:type="dcterms:W3CDTF">2013-02-21T18:24:42Z</dcterms:modified>
</cp:coreProperties>
</file>