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74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88" r:id="rId14"/>
    <p:sldId id="276" r:id="rId15"/>
    <p:sldId id="277" r:id="rId16"/>
    <p:sldId id="278" r:id="rId17"/>
    <p:sldId id="281" r:id="rId18"/>
    <p:sldId id="287" r:id="rId19"/>
    <p:sldId id="283" r:id="rId20"/>
    <p:sldId id="285" r:id="rId21"/>
    <p:sldId id="28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FF99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легкая адаптация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степень адаптации 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средняя адаптация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степень адаптации 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тяжелая адаптация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степень адаптации 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64235792"/>
        <c:axId val="264233440"/>
      </c:barChart>
      <c:catAx>
        <c:axId val="264235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64233440"/>
        <c:crosses val="autoZero"/>
        <c:auto val="1"/>
        <c:lblAlgn val="ctr"/>
        <c:lblOffset val="100"/>
        <c:noMultiLvlLbl val="0"/>
      </c:catAx>
      <c:valAx>
        <c:axId val="2642334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64235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AD40C2-B780-4B8C-92F5-DFBB7F239ADF}" type="datetimeFigureOut">
              <a:rPr lang="ru-RU" smtClean="0"/>
              <a:t>29.01.2014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332A35-4868-4030-AB60-2B173CE545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33007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alphaModFix amt="72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764704"/>
            <a:ext cx="7772400" cy="1470025"/>
          </a:xfrm>
        </p:spPr>
        <p:txBody>
          <a:bodyPr/>
          <a:lstStyle/>
          <a:p>
            <a:r>
              <a:rPr lang="ru-RU" dirty="0" smtClean="0"/>
              <a:t>Группа раннего возраста №2</a:t>
            </a:r>
            <a:br>
              <a:rPr lang="ru-RU" dirty="0" smtClean="0"/>
            </a:br>
            <a:r>
              <a:rPr lang="ru-RU" dirty="0" smtClean="0"/>
              <a:t>«УЛЫБКА»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74907" y="2492896"/>
            <a:ext cx="2288487" cy="2288487"/>
          </a:xfrm>
          <a:prstGeom prst="flowChartConnector">
            <a:avLst/>
          </a:prstGeom>
        </p:spPr>
      </p:pic>
    </p:spTree>
    <p:extLst>
      <p:ext uri="{BB962C8B-B14F-4D97-AF65-F5344CB8AC3E}">
        <p14:creationId xmlns:p14="http://schemas.microsoft.com/office/powerpoint/2010/main" val="2478861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Музыкальный руководитель – Анна Сергеевна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6554" y="3356992"/>
            <a:ext cx="4038600" cy="252028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sz="1800" dirty="0">
                <a:latin typeface="Comic Sans MS" pitchFamily="66" charset="0"/>
              </a:rPr>
              <a:t>Наши детишки уже с юных лет</a:t>
            </a:r>
            <a:br>
              <a:rPr lang="ru-RU" sz="1800" dirty="0">
                <a:latin typeface="Comic Sans MS" pitchFamily="66" charset="0"/>
              </a:rPr>
            </a:br>
            <a:r>
              <a:rPr lang="ru-RU" sz="1800" dirty="0">
                <a:latin typeface="Comic Sans MS" pitchFamily="66" charset="0"/>
              </a:rPr>
              <a:t>Музыку чувствуют и понимают,</a:t>
            </a:r>
            <a:br>
              <a:rPr lang="ru-RU" sz="1800" dirty="0">
                <a:latin typeface="Comic Sans MS" pitchFamily="66" charset="0"/>
              </a:rPr>
            </a:br>
            <a:r>
              <a:rPr lang="ru-RU" sz="1800" dirty="0">
                <a:latin typeface="Comic Sans MS" pitchFamily="66" charset="0"/>
              </a:rPr>
              <a:t>Лихо они за куплетом куплет</a:t>
            </a:r>
            <a:br>
              <a:rPr lang="ru-RU" sz="1800" dirty="0">
                <a:latin typeface="Comic Sans MS" pitchFamily="66" charset="0"/>
              </a:rPr>
            </a:br>
            <a:r>
              <a:rPr lang="ru-RU" sz="1800" dirty="0">
                <a:latin typeface="Comic Sans MS" pitchFamily="66" charset="0"/>
              </a:rPr>
              <a:t>Дома, на улице все распевают.</a:t>
            </a:r>
          </a:p>
          <a:p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26513" y="1600200"/>
            <a:ext cx="3481974" cy="4525963"/>
          </a:xfrm>
          <a:prstGeom prst="rect">
            <a:avLst/>
          </a:prstGeom>
          <a:ln w="88900" cap="sq" cmpd="thickThin">
            <a:solidFill>
              <a:srgbClr val="00B0F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7" name="Прямоугольник 6"/>
          <p:cNvSpPr/>
          <p:nvPr/>
        </p:nvSpPr>
        <p:spPr>
          <a:xfrm>
            <a:off x="698917" y="1340768"/>
            <a:ext cx="382487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rgbClr val="000000"/>
                </a:solidFill>
                <a:latin typeface="Book Antiqua" panose="02040602050305030304" pitchFamily="18" charset="0"/>
              </a:rPr>
              <a:t>Музыкальный руководитель, </a:t>
            </a:r>
            <a:r>
              <a:rPr lang="ru-RU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общий стаж </a:t>
            </a:r>
            <a:r>
              <a:rPr lang="ru-RU" dirty="0">
                <a:solidFill>
                  <a:srgbClr val="000000"/>
                </a:solidFill>
                <a:latin typeface="Book Antiqua" panose="02040602050305030304" pitchFamily="18" charset="0"/>
              </a:rPr>
              <a:t>работы </a:t>
            </a:r>
            <a:r>
              <a:rPr lang="ru-RU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7 лет, </a:t>
            </a:r>
            <a:r>
              <a:rPr lang="ru-RU" dirty="0">
                <a:solidFill>
                  <a:srgbClr val="000000"/>
                </a:solidFill>
                <a:latin typeface="Book Antiqua" panose="02040602050305030304" pitchFamily="18" charset="0"/>
              </a:rPr>
              <a:t>педагогический стаж - 3 года, образование высшее </a:t>
            </a:r>
            <a:r>
              <a:rPr lang="ru-RU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профессиональное.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067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Инструктор по физическому воспитанию –</a:t>
            </a:r>
            <a:br>
              <a:rPr lang="ru-RU" sz="2800" dirty="0" smtClean="0"/>
            </a:br>
            <a:r>
              <a:rPr lang="ru-RU" sz="2800" dirty="0" smtClean="0"/>
              <a:t> Ирина Владимировна</a:t>
            </a:r>
            <a:endParaRPr lang="ru-RU" sz="2800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7584" y="1484784"/>
            <a:ext cx="3641891" cy="4525963"/>
          </a:xfrm>
          <a:prstGeom prst="rect">
            <a:avLst/>
          </a:prstGeom>
          <a:ln w="88900" cap="sq" cmpd="thickThin">
            <a:solidFill>
              <a:srgbClr val="00CC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04048" y="3645024"/>
            <a:ext cx="4038600" cy="1617043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sz="2000" dirty="0">
                <a:latin typeface="Comic Sans MS" pitchFamily="66" charset="0"/>
              </a:rPr>
              <a:t>Наши дети физкультуру</a:t>
            </a:r>
            <a:br>
              <a:rPr lang="ru-RU" sz="2000" dirty="0">
                <a:latin typeface="Comic Sans MS" pitchFamily="66" charset="0"/>
              </a:rPr>
            </a:br>
            <a:r>
              <a:rPr lang="ru-RU" sz="2000" dirty="0">
                <a:latin typeface="Comic Sans MS" pitchFamily="66" charset="0"/>
              </a:rPr>
              <a:t>Очень обожают</a:t>
            </a:r>
            <a:br>
              <a:rPr lang="ru-RU" sz="2000" dirty="0">
                <a:latin typeface="Comic Sans MS" pitchFamily="66" charset="0"/>
              </a:rPr>
            </a:br>
            <a:r>
              <a:rPr lang="ru-RU" sz="2000" dirty="0">
                <a:latin typeface="Comic Sans MS" pitchFamily="66" charset="0"/>
              </a:rPr>
              <a:t>Силу, дух, мускулатуру</a:t>
            </a:r>
            <a:br>
              <a:rPr lang="ru-RU" sz="2000" dirty="0">
                <a:latin typeface="Comic Sans MS" pitchFamily="66" charset="0"/>
              </a:rPr>
            </a:br>
            <a:r>
              <a:rPr lang="ru-RU" sz="2000" dirty="0">
                <a:latin typeface="Comic Sans MS" pitchFamily="66" charset="0"/>
              </a:rPr>
              <a:t>В играх укрепляют!</a:t>
            </a:r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663369" y="1700808"/>
            <a:ext cx="379706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Педагог </a:t>
            </a:r>
            <a:r>
              <a:rPr lang="ru-RU" dirty="0">
                <a:solidFill>
                  <a:srgbClr val="000000"/>
                </a:solidFill>
                <a:latin typeface="Book Antiqua" panose="02040602050305030304" pitchFamily="18" charset="0"/>
              </a:rPr>
              <a:t>высшей </a:t>
            </a:r>
            <a:r>
              <a:rPr lang="ru-RU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квалификационной </a:t>
            </a:r>
            <a:r>
              <a:rPr lang="ru-RU" dirty="0">
                <a:solidFill>
                  <a:srgbClr val="000000"/>
                </a:solidFill>
                <a:latin typeface="Book Antiqua" panose="02040602050305030304" pitchFamily="18" charset="0"/>
              </a:rPr>
              <a:t>категории, </a:t>
            </a:r>
            <a:r>
              <a:rPr lang="ru-RU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общий </a:t>
            </a:r>
            <a:r>
              <a:rPr lang="ru-RU" dirty="0">
                <a:solidFill>
                  <a:srgbClr val="000000"/>
                </a:solidFill>
                <a:latin typeface="Book Antiqua" panose="02040602050305030304" pitchFamily="18" charset="0"/>
              </a:rPr>
              <a:t>стаж и  педагогический стаж 16 лет, образование высшее </a:t>
            </a:r>
            <a:r>
              <a:rPr lang="ru-RU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профессиональное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6942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4454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2800" dirty="0" smtClean="0"/>
              <a:t>Вот как весело у нас!</a:t>
            </a:r>
            <a:endParaRPr lang="ru-RU" sz="2800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03848" y="980728"/>
            <a:ext cx="2705869" cy="2029402"/>
          </a:xfrm>
          <a:prstGeom prst="rect">
            <a:avLst/>
          </a:prstGeom>
          <a:ln w="88900" cap="sq" cmpd="thickThin">
            <a:solidFill>
              <a:srgbClr val="0070C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1519" y="358099"/>
            <a:ext cx="2705869" cy="2029402"/>
          </a:xfrm>
          <a:prstGeom prst="rect">
            <a:avLst/>
          </a:prstGeom>
          <a:ln w="88900" cap="sq" cmpd="thickThin">
            <a:solidFill>
              <a:srgbClr val="FF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56177" y="1628800"/>
            <a:ext cx="2705871" cy="2029403"/>
          </a:xfrm>
          <a:prstGeom prst="rect">
            <a:avLst/>
          </a:prstGeom>
          <a:ln w="88900" cap="sq" cmpd="thickThin">
            <a:solidFill>
              <a:srgbClr val="00B05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96136" y="4005064"/>
            <a:ext cx="2690103" cy="2017577"/>
          </a:xfrm>
          <a:prstGeom prst="rect">
            <a:avLst/>
          </a:prstGeom>
          <a:ln w="88900" cap="sq" cmpd="thickThin">
            <a:solidFill>
              <a:srgbClr val="FFC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11" name="Прямоугольник 10"/>
          <p:cNvSpPr/>
          <p:nvPr/>
        </p:nvSpPr>
        <p:spPr>
          <a:xfrm>
            <a:off x="884882" y="3429000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000" b="1" dirty="0">
                <a:latin typeface="Book Antiqua" panose="02040602050305030304" pitchFamily="18" charset="0"/>
              </a:rPr>
              <a:t>Детский сад, детский сад...</a:t>
            </a:r>
            <a:endParaRPr lang="ru-RU" sz="2000" dirty="0">
              <a:latin typeface="Book Antiqua" panose="02040602050305030304" pitchFamily="18" charset="0"/>
            </a:endParaRPr>
          </a:p>
          <a:p>
            <a:pPr algn="ctr"/>
            <a:r>
              <a:rPr lang="ru-RU" sz="2000" b="1" dirty="0">
                <a:latin typeface="Book Antiqua" panose="02040602050305030304" pitchFamily="18" charset="0"/>
              </a:rPr>
              <a:t>Почему так говорят?</a:t>
            </a:r>
            <a:endParaRPr lang="ru-RU" sz="2000" dirty="0">
              <a:latin typeface="Book Antiqua" panose="02040602050305030304" pitchFamily="18" charset="0"/>
            </a:endParaRPr>
          </a:p>
          <a:p>
            <a:pPr algn="ctr"/>
            <a:r>
              <a:rPr lang="ru-RU" sz="2000" b="1" dirty="0">
                <a:latin typeface="Book Antiqua" panose="02040602050305030304" pitchFamily="18" charset="0"/>
              </a:rPr>
              <a:t>Потому, что дружно в нем</a:t>
            </a:r>
            <a:endParaRPr lang="ru-RU" sz="2000" dirty="0">
              <a:latin typeface="Book Antiqua" panose="02040602050305030304" pitchFamily="18" charset="0"/>
            </a:endParaRPr>
          </a:p>
          <a:p>
            <a:pPr algn="ctr"/>
            <a:r>
              <a:rPr lang="ru-RU" sz="2000" b="1" dirty="0">
                <a:latin typeface="Book Antiqua" panose="02040602050305030304" pitchFamily="18" charset="0"/>
              </a:rPr>
              <a:t>Мы одной семьей растем!</a:t>
            </a:r>
            <a:endParaRPr lang="ru-RU" sz="2000" dirty="0">
              <a:latin typeface="Book Antiqua" panose="02040602050305030304" pitchFamily="18" charset="0"/>
            </a:endParaRPr>
          </a:p>
          <a:p>
            <a:pPr algn="ctr"/>
            <a:r>
              <a:rPr lang="ru-RU" sz="2000" b="1" dirty="0">
                <a:latin typeface="Book Antiqua" panose="02040602050305030304" pitchFamily="18" charset="0"/>
              </a:rPr>
              <a:t>Оттого и говорят:</a:t>
            </a:r>
            <a:endParaRPr lang="ru-RU" sz="2000" dirty="0">
              <a:latin typeface="Book Antiqua" panose="02040602050305030304" pitchFamily="18" charset="0"/>
            </a:endParaRPr>
          </a:p>
          <a:p>
            <a:pPr algn="ctr"/>
            <a:r>
              <a:rPr lang="ru-RU" sz="2000" b="1" dirty="0">
                <a:latin typeface="Book Antiqua" panose="02040602050305030304" pitchFamily="18" charset="0"/>
              </a:rPr>
              <a:t>- В этом доме детский сад!</a:t>
            </a:r>
            <a:endParaRPr lang="ru-RU" sz="20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4702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908720"/>
            <a:ext cx="8229600" cy="3888432"/>
          </a:xfrm>
        </p:spPr>
        <p:txBody>
          <a:bodyPr>
            <a:normAutofit fontScale="90000"/>
          </a:bodyPr>
          <a:lstStyle/>
          <a:p>
            <a:r>
              <a:rPr lang="ru-RU" b="1" u="sng" dirty="0" smtClean="0"/>
              <a:t>Адаптация ребенка к детскому саду </a:t>
            </a:r>
            <a:r>
              <a:rPr lang="ru-RU" dirty="0" smtClean="0"/>
              <a:t>– </a:t>
            </a:r>
            <a:r>
              <a:rPr lang="ru-RU" dirty="0"/>
              <a:t>процесс привыкания малыша к новым жизненным условиям, </a:t>
            </a:r>
            <a:r>
              <a:rPr lang="ru-RU" dirty="0" smtClean="0"/>
              <a:t>связанным </a:t>
            </a:r>
            <a:r>
              <a:rPr lang="ru-RU" dirty="0"/>
              <a:t>с поступлением в ДОУ (режим дня, отсутствие </a:t>
            </a:r>
            <a:r>
              <a:rPr lang="ru-RU" dirty="0" smtClean="0"/>
              <a:t>родителей</a:t>
            </a:r>
            <a:r>
              <a:rPr lang="ru-RU" dirty="0"/>
              <a:t>, постоянный контакт со сверстниками и новыми </a:t>
            </a:r>
            <a:r>
              <a:rPr lang="ru-RU" dirty="0" smtClean="0"/>
              <a:t>взрослыми</a:t>
            </a:r>
            <a:r>
              <a:rPr lang="ru-RU" dirty="0"/>
              <a:t>, новое помещение…)</a:t>
            </a:r>
          </a:p>
        </p:txBody>
      </p:sp>
    </p:spTree>
    <p:extLst>
      <p:ext uri="{BB962C8B-B14F-4D97-AF65-F5344CB8AC3E}">
        <p14:creationId xmlns:p14="http://schemas.microsoft.com/office/powerpoint/2010/main" val="1359004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>
            <a:noAutofit/>
          </a:bodyPr>
          <a:lstStyle/>
          <a:p>
            <a:r>
              <a:rPr lang="ru-RU" sz="2400" dirty="0" smtClean="0"/>
              <a:t>С поступлением ребенка в дошкольное учреждение в его жизни происходит</a:t>
            </a:r>
            <a:br>
              <a:rPr lang="ru-RU" sz="2400" dirty="0" smtClean="0"/>
            </a:br>
            <a:r>
              <a:rPr lang="ru-RU" sz="2400" b="1" dirty="0" smtClean="0">
                <a:solidFill>
                  <a:srgbClr val="FF0000"/>
                </a:solidFill>
              </a:rPr>
              <a:t>множество изменений</a:t>
            </a:r>
            <a:r>
              <a:rPr lang="ru-RU" sz="2400" dirty="0" smtClean="0"/>
              <a:t>: </a:t>
            </a:r>
            <a:endParaRPr lang="ru-RU" sz="2400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" panose="05000000000000000000" pitchFamily="2" charset="2"/>
              <a:buChar char="ü"/>
              <a:defRPr/>
            </a:pPr>
            <a:r>
              <a:rPr lang="ru-RU" sz="2800" dirty="0" smtClean="0"/>
              <a:t>строгий режим дня,</a:t>
            </a:r>
          </a:p>
          <a:p>
            <a:pPr algn="ctr">
              <a:buFont typeface="Wingdings" panose="05000000000000000000" pitchFamily="2" charset="2"/>
              <a:buChar char="ü"/>
              <a:defRPr/>
            </a:pPr>
            <a:r>
              <a:rPr lang="ru-RU" sz="2800" dirty="0" smtClean="0"/>
              <a:t>отсутствие родителей в течение 9 и более часов,</a:t>
            </a:r>
          </a:p>
          <a:p>
            <a:pPr algn="ctr">
              <a:buFont typeface="Wingdings" panose="05000000000000000000" pitchFamily="2" charset="2"/>
              <a:buChar char="ü"/>
              <a:defRPr/>
            </a:pPr>
            <a:r>
              <a:rPr lang="ru-RU" sz="2800" dirty="0" smtClean="0"/>
              <a:t>новые требования к поведению, </a:t>
            </a:r>
          </a:p>
          <a:p>
            <a:pPr algn="ctr">
              <a:buFont typeface="Wingdings" panose="05000000000000000000" pitchFamily="2" charset="2"/>
              <a:buChar char="ü"/>
              <a:defRPr/>
            </a:pPr>
            <a:r>
              <a:rPr lang="ru-RU" sz="2800" dirty="0" smtClean="0"/>
              <a:t>постоянный контакт со сверстниками,</a:t>
            </a:r>
          </a:p>
          <a:p>
            <a:pPr algn="ctr">
              <a:buFont typeface="Wingdings" panose="05000000000000000000" pitchFamily="2" charset="2"/>
              <a:buChar char="ü"/>
              <a:defRPr/>
            </a:pPr>
            <a:r>
              <a:rPr lang="ru-RU" sz="2800" dirty="0" smtClean="0"/>
              <a:t>новое помещение, таящее в себе много неизвестного, а значит, и опасного,</a:t>
            </a:r>
          </a:p>
          <a:p>
            <a:pPr algn="ctr">
              <a:buFont typeface="Wingdings" panose="05000000000000000000" pitchFamily="2" charset="2"/>
              <a:buChar char="ü"/>
              <a:defRPr/>
            </a:pPr>
            <a:r>
              <a:rPr lang="ru-RU" sz="2800" dirty="0" smtClean="0"/>
              <a:t>другой стиль общения.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5256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Все эти изменения обрушиваются на ребенка </a:t>
            </a:r>
            <a:r>
              <a:rPr lang="ru-RU" sz="3200" b="1" u="sng" dirty="0" smtClean="0"/>
              <a:t>одновременно</a:t>
            </a:r>
            <a:r>
              <a:rPr lang="ru-RU" sz="3200" b="1" dirty="0" smtClean="0"/>
              <a:t>, создавая для него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         стрессовую ситуацию</a:t>
            </a:r>
          </a:p>
          <a:p>
            <a:pPr algn="ctr">
              <a:lnSpc>
                <a:spcPct val="80000"/>
              </a:lnSpc>
              <a:buNone/>
              <a:defRPr/>
            </a:pPr>
            <a:r>
              <a:rPr lang="ru-RU" dirty="0" smtClean="0"/>
              <a:t>которая без специальной организации</a:t>
            </a:r>
          </a:p>
          <a:p>
            <a:pPr algn="ctr">
              <a:lnSpc>
                <a:spcPct val="80000"/>
              </a:lnSpc>
              <a:buNone/>
              <a:defRPr/>
            </a:pPr>
            <a:r>
              <a:rPr lang="ru-RU" dirty="0" smtClean="0"/>
              <a:t>может привести</a:t>
            </a:r>
          </a:p>
          <a:p>
            <a:pPr algn="ctr">
              <a:lnSpc>
                <a:spcPct val="80000"/>
              </a:lnSpc>
              <a:buNone/>
              <a:defRPr/>
            </a:pPr>
            <a:r>
              <a:rPr lang="ru-RU" b="1" u="sng" dirty="0" smtClean="0"/>
              <a:t>к невротическим реакциям,</a:t>
            </a:r>
          </a:p>
          <a:p>
            <a:pPr algn="ctr">
              <a:lnSpc>
                <a:spcPct val="80000"/>
              </a:lnSpc>
              <a:buNone/>
              <a:defRPr/>
            </a:pPr>
            <a:r>
              <a:rPr lang="ru-RU" dirty="0" smtClean="0"/>
              <a:t>таким, как</a:t>
            </a:r>
          </a:p>
          <a:p>
            <a:pPr algn="ctr">
              <a:lnSpc>
                <a:spcPct val="80000"/>
              </a:lnSpc>
              <a:buNone/>
              <a:defRPr/>
            </a:pPr>
            <a:r>
              <a:rPr lang="ru-RU" b="1" dirty="0" smtClean="0"/>
              <a:t>капризы,</a:t>
            </a:r>
          </a:p>
          <a:p>
            <a:pPr algn="ctr">
              <a:lnSpc>
                <a:spcPct val="80000"/>
              </a:lnSpc>
              <a:buNone/>
              <a:defRPr/>
            </a:pPr>
            <a:r>
              <a:rPr lang="ru-RU" b="1" dirty="0" smtClean="0"/>
              <a:t>страхи,</a:t>
            </a:r>
          </a:p>
          <a:p>
            <a:pPr algn="ctr">
              <a:lnSpc>
                <a:spcPct val="80000"/>
              </a:lnSpc>
              <a:buNone/>
              <a:defRPr/>
            </a:pPr>
            <a:r>
              <a:rPr lang="ru-RU" b="1" dirty="0" smtClean="0"/>
              <a:t>отказ от еды,</a:t>
            </a:r>
          </a:p>
          <a:p>
            <a:pPr algn="ctr">
              <a:lnSpc>
                <a:spcPct val="80000"/>
              </a:lnSpc>
              <a:buNone/>
              <a:defRPr/>
            </a:pPr>
            <a:r>
              <a:rPr lang="ru-RU" b="1" dirty="0" smtClean="0"/>
              <a:t>частые болезни </a:t>
            </a:r>
          </a:p>
          <a:p>
            <a:pPr algn="ctr">
              <a:lnSpc>
                <a:spcPct val="80000"/>
              </a:lnSpc>
              <a:buNone/>
              <a:defRPr/>
            </a:pPr>
            <a:r>
              <a:rPr lang="ru-RU" dirty="0" smtClean="0"/>
              <a:t>и т.д. </a:t>
            </a:r>
          </a:p>
          <a:p>
            <a:pPr>
              <a:buNone/>
            </a:pPr>
            <a:endParaRPr lang="ru-RU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1138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642827"/>
            <a:ext cx="8229600" cy="1728193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Ребенок должен приспособиться к новым условиям, т.е. </a:t>
            </a:r>
            <a:br>
              <a:rPr lang="ru-RU" sz="36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31718" y="1506924"/>
            <a:ext cx="8229600" cy="57606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itchFamily="66" charset="0"/>
              </a:rPr>
              <a:t>           Адаптироваться</a:t>
            </a:r>
          </a:p>
          <a:p>
            <a:endParaRPr lang="ru-RU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835201758"/>
              </p:ext>
            </p:extLst>
          </p:nvPr>
        </p:nvGraphicFramePr>
        <p:xfrm>
          <a:off x="1547664" y="2708920"/>
          <a:ext cx="6216352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89490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Игра</a:t>
            </a:r>
            <a:r>
              <a:rPr lang="en-US" sz="2800" dirty="0" smtClean="0"/>
              <a:t> </a:t>
            </a:r>
            <a:r>
              <a:rPr lang="ru-RU" sz="2800" dirty="0" smtClean="0"/>
              <a:t>«Наш малыш»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9825" y="1268760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361950" indent="-361950" algn="ctr">
              <a:buFont typeface="+mj-lt"/>
              <a:buAutoNum type="arabicParenR"/>
            </a:pPr>
            <a:r>
              <a:rPr lang="ru-RU" dirty="0" smtClean="0"/>
              <a:t>Наш </a:t>
            </a:r>
            <a:r>
              <a:rPr lang="ru-RU" dirty="0"/>
              <a:t>малыш стал очень любопытным.</a:t>
            </a:r>
          </a:p>
          <a:p>
            <a:pPr marL="361950" indent="-361950" algn="ctr">
              <a:buFont typeface="+mj-lt"/>
              <a:buAutoNum type="arabicParenR"/>
            </a:pPr>
            <a:r>
              <a:rPr lang="ru-RU" dirty="0" smtClean="0"/>
              <a:t>Наш </a:t>
            </a:r>
            <a:r>
              <a:rPr lang="ru-RU" dirty="0"/>
              <a:t>малыш хочет все попробовать сделать сам!</a:t>
            </a:r>
          </a:p>
          <a:p>
            <a:pPr marL="361950" indent="-361950" algn="ctr">
              <a:buFont typeface="+mj-lt"/>
              <a:buAutoNum type="arabicParenR"/>
            </a:pPr>
            <a:r>
              <a:rPr lang="ru-RU" dirty="0" smtClean="0"/>
              <a:t>Наш </a:t>
            </a:r>
            <a:r>
              <a:rPr lang="ru-RU" dirty="0"/>
              <a:t>малыш стал довольно часто упрямиться.</a:t>
            </a:r>
          </a:p>
          <a:p>
            <a:pPr marL="361950" indent="-361950" algn="ctr">
              <a:buFont typeface="+mj-lt"/>
              <a:buAutoNum type="arabicParenR"/>
            </a:pPr>
            <a:r>
              <a:rPr lang="ru-RU" dirty="0" smtClean="0"/>
              <a:t>Наш </a:t>
            </a:r>
            <a:r>
              <a:rPr lang="ru-RU" dirty="0"/>
              <a:t>малыш отказывается спать в привычное время.</a:t>
            </a:r>
          </a:p>
          <a:p>
            <a:pPr marL="361950" indent="-361950" algn="ctr">
              <a:buFont typeface="+mj-lt"/>
              <a:buAutoNum type="arabicParenR"/>
            </a:pPr>
            <a:r>
              <a:rPr lang="ru-RU" dirty="0" smtClean="0"/>
              <a:t>Наш </a:t>
            </a:r>
            <a:r>
              <a:rPr lang="ru-RU" dirty="0"/>
              <a:t>малыш капризничает во время еды.</a:t>
            </a:r>
          </a:p>
          <a:p>
            <a:pPr marL="361950" indent="-361950" algn="ctr">
              <a:buFont typeface="+mj-lt"/>
              <a:buAutoNum type="arabicParenR"/>
            </a:pPr>
            <a:r>
              <a:rPr lang="ru-RU" dirty="0" smtClean="0"/>
              <a:t>Наш </a:t>
            </a:r>
            <a:r>
              <a:rPr lang="ru-RU" dirty="0"/>
              <a:t>малыш не слушается, когда надо быстро одеваться в детский сад или уходить домой из детского сада.</a:t>
            </a:r>
          </a:p>
          <a:p>
            <a:pPr marL="361950" indent="-361950" algn="ctr">
              <a:buFont typeface="+mj-lt"/>
              <a:buAutoNum type="arabicParenR"/>
            </a:pPr>
            <a:r>
              <a:rPr lang="ru-RU" dirty="0" smtClean="0"/>
              <a:t>Наш </a:t>
            </a:r>
            <a:r>
              <a:rPr lang="ru-RU" dirty="0"/>
              <a:t>малыш не хочет прибирать игрушки после игры.</a:t>
            </a:r>
          </a:p>
          <a:p>
            <a:pPr marL="361950" indent="-361950" algn="ctr">
              <a:buFont typeface="+mj-lt"/>
              <a:buAutoNum type="arabicParenR"/>
            </a:pPr>
            <a:r>
              <a:rPr lang="ru-RU" dirty="0" smtClean="0"/>
              <a:t>Наш </a:t>
            </a:r>
            <a:r>
              <a:rPr lang="ru-RU" dirty="0"/>
              <a:t>малыш стал больше разговаривать, знает больше новых слов.</a:t>
            </a:r>
          </a:p>
          <a:p>
            <a:pPr marL="361950" indent="-361950" algn="ctr">
              <a:buFont typeface="+mj-lt"/>
              <a:buAutoNum type="arabicParenR"/>
            </a:pPr>
            <a:r>
              <a:rPr lang="ru-RU" dirty="0" smtClean="0"/>
              <a:t>Наш </a:t>
            </a:r>
            <a:r>
              <a:rPr lang="ru-RU" dirty="0"/>
              <a:t>малыш любит с нами играть.</a:t>
            </a:r>
          </a:p>
        </p:txBody>
      </p:sp>
    </p:spTree>
    <p:extLst>
      <p:ext uri="{BB962C8B-B14F-4D97-AF65-F5344CB8AC3E}">
        <p14:creationId xmlns:p14="http://schemas.microsoft.com/office/powerpoint/2010/main" val="1389191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с двумя скругленными соседними углами 3"/>
          <p:cNvSpPr/>
          <p:nvPr/>
        </p:nvSpPr>
        <p:spPr>
          <a:xfrm>
            <a:off x="4262601" y="458109"/>
            <a:ext cx="360040" cy="710740"/>
          </a:xfrm>
          <a:prstGeom prst="round2SameRect">
            <a:avLst>
              <a:gd name="adj1" fmla="val 50000"/>
              <a:gd name="adj2" fmla="val 0"/>
            </a:avLst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46" name="AutoShape 74"/>
          <p:cNvSpPr>
            <a:spLocks noChangeArrowheads="1"/>
          </p:cNvSpPr>
          <p:nvPr/>
        </p:nvSpPr>
        <p:spPr bwMode="auto">
          <a:xfrm>
            <a:off x="2339752" y="5732181"/>
            <a:ext cx="5040313" cy="431800"/>
          </a:xfrm>
          <a:prstGeom prst="flowChartAlternateProcess">
            <a:avLst/>
          </a:prstGeom>
          <a:gradFill rotWithShape="1">
            <a:gsLst>
              <a:gs pos="0">
                <a:srgbClr val="FFFF99"/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2800" b="1" dirty="0">
                <a:solidFill>
                  <a:srgbClr val="6600FF"/>
                </a:solidFill>
              </a:rPr>
              <a:t>Симптомы кризиса 3-х лет</a:t>
            </a:r>
          </a:p>
        </p:txBody>
      </p:sp>
      <p:sp>
        <p:nvSpPr>
          <p:cNvPr id="3148" name="Oval 76"/>
          <p:cNvSpPr>
            <a:spLocks noChangeArrowheads="1"/>
          </p:cNvSpPr>
          <p:nvPr/>
        </p:nvSpPr>
        <p:spPr bwMode="auto">
          <a:xfrm>
            <a:off x="3694411" y="1142297"/>
            <a:ext cx="1520158" cy="556986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dirty="0"/>
              <a:t>НЕГАТИВИЗМ</a:t>
            </a:r>
          </a:p>
        </p:txBody>
      </p:sp>
      <p:sp>
        <p:nvSpPr>
          <p:cNvPr id="3150" name="Oval 78"/>
          <p:cNvSpPr>
            <a:spLocks noChangeArrowheads="1"/>
          </p:cNvSpPr>
          <p:nvPr/>
        </p:nvSpPr>
        <p:spPr bwMode="auto">
          <a:xfrm>
            <a:off x="3400875" y="1625632"/>
            <a:ext cx="2107230" cy="539864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dirty="0"/>
              <a:t>СВОЕВОЛИЕ</a:t>
            </a:r>
          </a:p>
        </p:txBody>
      </p:sp>
      <p:sp>
        <p:nvSpPr>
          <p:cNvPr id="3151" name="Oval 79"/>
          <p:cNvSpPr>
            <a:spLocks noChangeArrowheads="1"/>
          </p:cNvSpPr>
          <p:nvPr/>
        </p:nvSpPr>
        <p:spPr bwMode="auto">
          <a:xfrm>
            <a:off x="3115624" y="2063607"/>
            <a:ext cx="2796613" cy="726917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dirty="0"/>
              <a:t>УПРЯМСТВО</a:t>
            </a:r>
          </a:p>
        </p:txBody>
      </p:sp>
      <p:sp>
        <p:nvSpPr>
          <p:cNvPr id="17" name="Oval 82"/>
          <p:cNvSpPr>
            <a:spLocks noChangeArrowheads="1"/>
          </p:cNvSpPr>
          <p:nvPr/>
        </p:nvSpPr>
        <p:spPr bwMode="auto">
          <a:xfrm>
            <a:off x="2850536" y="2648831"/>
            <a:ext cx="3370920" cy="720749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dirty="0" smtClean="0"/>
              <a:t>СТРОПТИВОСТЬ</a:t>
            </a:r>
            <a:endParaRPr lang="ru-RU" dirty="0"/>
          </a:p>
        </p:txBody>
      </p:sp>
      <p:sp>
        <p:nvSpPr>
          <p:cNvPr id="3154" name="Oval 82"/>
          <p:cNvSpPr>
            <a:spLocks noChangeArrowheads="1"/>
          </p:cNvSpPr>
          <p:nvPr/>
        </p:nvSpPr>
        <p:spPr bwMode="auto">
          <a:xfrm>
            <a:off x="2481372" y="3313214"/>
            <a:ext cx="4109247" cy="656154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dirty="0"/>
              <a:t>ПРОТЕСТ-БУНТ</a:t>
            </a:r>
          </a:p>
        </p:txBody>
      </p:sp>
      <p:sp>
        <p:nvSpPr>
          <p:cNvPr id="3152" name="Oval 80"/>
          <p:cNvSpPr>
            <a:spLocks noChangeArrowheads="1"/>
          </p:cNvSpPr>
          <p:nvPr/>
        </p:nvSpPr>
        <p:spPr bwMode="auto">
          <a:xfrm>
            <a:off x="2092189" y="3892270"/>
            <a:ext cx="4887611" cy="646088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/>
              <a:t>ОБЕСЦЕНИВАНИЕ</a:t>
            </a:r>
          </a:p>
        </p:txBody>
      </p:sp>
      <p:sp>
        <p:nvSpPr>
          <p:cNvPr id="3153" name="Oval 81"/>
          <p:cNvSpPr>
            <a:spLocks noChangeArrowheads="1"/>
          </p:cNvSpPr>
          <p:nvPr/>
        </p:nvSpPr>
        <p:spPr bwMode="auto">
          <a:xfrm>
            <a:off x="1648947" y="4437113"/>
            <a:ext cx="5947389" cy="746822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dirty="0"/>
              <a:t>ДЕСПОТИЗМ</a:t>
            </a:r>
          </a:p>
        </p:txBody>
      </p:sp>
    </p:spTree>
    <p:extLst>
      <p:ext uri="{BB962C8B-B14F-4D97-AF65-F5344CB8AC3E}">
        <p14:creationId xmlns:p14="http://schemas.microsoft.com/office/powerpoint/2010/main" val="1015722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80419" y="1877010"/>
            <a:ext cx="5035550" cy="369887"/>
          </a:xfrm>
          <a:prstGeom prst="rect">
            <a:avLst/>
          </a:prstGeom>
          <a:solidFill>
            <a:schemeClr val="accent3"/>
          </a:soli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FFFF00"/>
                </a:solidFill>
                <a:latin typeface="+mn-lt"/>
                <a:cs typeface="+mn-cs"/>
              </a:rPr>
              <a:t>Как бы ни было трудно, сохраняйте спокойствие!</a:t>
            </a:r>
          </a:p>
        </p:txBody>
      </p:sp>
      <p:sp>
        <p:nvSpPr>
          <p:cNvPr id="11268" name="TextBox 3"/>
          <p:cNvSpPr txBox="1">
            <a:spLocks noChangeArrowheads="1"/>
          </p:cNvSpPr>
          <p:nvPr/>
        </p:nvSpPr>
        <p:spPr bwMode="auto">
          <a:xfrm>
            <a:off x="1718469" y="2869570"/>
            <a:ext cx="5759450" cy="3683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dirty="0">
                <a:solidFill>
                  <a:srgbClr val="FFFF00"/>
                </a:solidFill>
              </a:rPr>
              <a:t>Не заостряйте внимание на плохом поведении ребёнка!</a:t>
            </a:r>
          </a:p>
        </p:txBody>
      </p:sp>
      <p:sp>
        <p:nvSpPr>
          <p:cNvPr id="11269" name="TextBox 4"/>
          <p:cNvSpPr txBox="1">
            <a:spLocks noChangeArrowheads="1"/>
          </p:cNvSpPr>
          <p:nvPr/>
        </p:nvSpPr>
        <p:spPr bwMode="auto">
          <a:xfrm>
            <a:off x="2461419" y="973424"/>
            <a:ext cx="4457700" cy="3683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dirty="0">
                <a:solidFill>
                  <a:srgbClr val="FFFF00"/>
                </a:solidFill>
              </a:rPr>
              <a:t>Не пытайтесь «сломить» характер ребёнка!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90663" y="3860543"/>
            <a:ext cx="6399212" cy="3683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FFFF00"/>
                </a:solidFill>
                <a:latin typeface="+mn-lt"/>
                <a:cs typeface="+mn-cs"/>
              </a:rPr>
              <a:t>Вседозволенность и потакание капризам до добра не доведут!</a:t>
            </a:r>
          </a:p>
        </p:txBody>
      </p:sp>
      <p:sp>
        <p:nvSpPr>
          <p:cNvPr id="11271" name="TextBox 6"/>
          <p:cNvSpPr txBox="1">
            <a:spLocks noChangeArrowheads="1"/>
          </p:cNvSpPr>
          <p:nvPr/>
        </p:nvSpPr>
        <p:spPr bwMode="auto">
          <a:xfrm>
            <a:off x="439738" y="5704493"/>
            <a:ext cx="8501062" cy="3683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b="1">
                <a:solidFill>
                  <a:srgbClr val="C00000"/>
                </a:solidFill>
              </a:rPr>
              <a:t>Ребёнок не должен решить, что истерика – это надёжный способ добиться своего!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42988" y="4836898"/>
            <a:ext cx="7110412" cy="369887"/>
          </a:xfrm>
          <a:prstGeom prst="rect">
            <a:avLst/>
          </a:prstGeom>
          <a:solidFill>
            <a:schemeClr val="accent4"/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FFFF00"/>
                </a:solidFill>
                <a:latin typeface="+mn-lt"/>
                <a:cs typeface="+mn-cs"/>
              </a:rPr>
              <a:t>Создайте иллюзию выбора: «ты хочешь гулять во дворе или в парке?»</a:t>
            </a: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457200" y="274638"/>
            <a:ext cx="8229600" cy="634082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 smtClean="0"/>
              <a:t>Рекомендации родителям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422949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ru-RU" u="sng" dirty="0" smtClean="0"/>
              <a:t>Тема родительского собрания:</a:t>
            </a:r>
            <a:endParaRPr lang="ru-RU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6000" b="1" dirty="0" smtClean="0">
                <a:latin typeface="Monotype Corsiva" panose="03010101010201010101" pitchFamily="66" charset="0"/>
              </a:rPr>
              <a:t>«В детский сад без слез </a:t>
            </a:r>
          </a:p>
          <a:p>
            <a:pPr marL="0" indent="0" algn="ctr">
              <a:buNone/>
            </a:pPr>
            <a:r>
              <a:rPr lang="ru-RU" sz="6000" b="1" dirty="0" smtClean="0">
                <a:latin typeface="Monotype Corsiva" panose="03010101010201010101" pitchFamily="66" charset="0"/>
              </a:rPr>
              <a:t>или </a:t>
            </a:r>
          </a:p>
          <a:p>
            <a:pPr marL="0" indent="0" algn="ctr">
              <a:buNone/>
            </a:pPr>
            <a:r>
              <a:rPr lang="ru-RU" sz="6000" b="1" dirty="0" smtClean="0">
                <a:latin typeface="Monotype Corsiva" panose="03010101010201010101" pitchFamily="66" charset="0"/>
              </a:rPr>
              <a:t>как уберечь ребенка от стресса»</a:t>
            </a:r>
            <a:endParaRPr lang="ru-RU" sz="6000" b="1" dirty="0"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1596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Вертикальный свиток 4"/>
          <p:cNvSpPr/>
          <p:nvPr/>
        </p:nvSpPr>
        <p:spPr>
          <a:xfrm>
            <a:off x="395536" y="692696"/>
            <a:ext cx="8585149" cy="5688632"/>
          </a:xfrm>
          <a:prstGeom prst="verticalScroll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200000"/>
              </a:lnSpc>
              <a:defRPr/>
            </a:pPr>
            <a:r>
              <a:rPr lang="ru-RU" sz="2400" b="1" dirty="0">
                <a:solidFill>
                  <a:schemeClr val="tx1"/>
                </a:solidFill>
                <a:cs typeface="Aharoni" panose="02010803020104030203" pitchFamily="2" charset="-79"/>
              </a:rPr>
              <a:t>Кризис трех лет должен состояться в жизни каждого ребенка обязательно. Если его нет, с малышом что-то не так. Кризис - это хорошо! Да, </a:t>
            </a:r>
            <a:r>
              <a:rPr lang="ru-RU" sz="2400" b="1" dirty="0" smtClean="0">
                <a:solidFill>
                  <a:schemeClr val="tx1"/>
                </a:solidFill>
                <a:cs typeface="Aharoni" panose="02010803020104030203" pitchFamily="2" charset="-79"/>
              </a:rPr>
              <a:t>вас </a:t>
            </a:r>
            <a:r>
              <a:rPr lang="ru-RU" sz="2400" b="1" dirty="0">
                <a:solidFill>
                  <a:schemeClr val="tx1"/>
                </a:solidFill>
                <a:cs typeface="Aharoni" panose="02010803020104030203" pitchFamily="2" charset="-79"/>
              </a:rPr>
              <a:t>ждет трудный период, но он определяет новую ступень развития ребенка.</a:t>
            </a:r>
          </a:p>
        </p:txBody>
      </p:sp>
    </p:spTree>
    <p:extLst>
      <p:ext uri="{BB962C8B-B14F-4D97-AF65-F5344CB8AC3E}">
        <p14:creationId xmlns:p14="http://schemas.microsoft.com/office/powerpoint/2010/main" val="1549444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05273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Спасибо</a:t>
            </a:r>
            <a:br>
              <a:rPr lang="ru-RU" dirty="0" smtClean="0"/>
            </a:br>
            <a:r>
              <a:rPr lang="ru-RU" dirty="0" smtClean="0"/>
              <a:t> за </a:t>
            </a:r>
            <a:br>
              <a:rPr lang="ru-RU" dirty="0" smtClean="0"/>
            </a:br>
            <a:r>
              <a:rPr lang="ru-RU" dirty="0" smtClean="0"/>
              <a:t>внимание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1026" name="Picture 2" descr="http://cs402728.vk.me/v402728319/a070/Dkizra5RSS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43608" y="1249927"/>
            <a:ext cx="1454274" cy="1096299"/>
          </a:xfrm>
          <a:prstGeom prst="rect">
            <a:avLst/>
          </a:prstGeom>
          <a:ln w="88900" cap="sq" cmpd="thickThin">
            <a:solidFill>
              <a:srgbClr val="FF00FF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cs402728.vk.me/v402728319/a0c1/5zGjiN2R0l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95936" y="4744351"/>
            <a:ext cx="1601425" cy="1207228"/>
          </a:xfrm>
          <a:prstGeom prst="rect">
            <a:avLst/>
          </a:prstGeom>
          <a:ln w="88900" cap="sq" cmpd="thickThin">
            <a:solidFill>
              <a:srgbClr val="00B0F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cs402728.vk.me/v402728319/a08b/JhHtV9MYdNA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97882" y="2937536"/>
            <a:ext cx="1612404" cy="1215505"/>
          </a:xfrm>
          <a:prstGeom prst="rect">
            <a:avLst/>
          </a:prstGeom>
          <a:ln w="88900" cap="sq" cmpd="thickThin">
            <a:solidFill>
              <a:srgbClr val="92D05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cs402728.vk.me/v402728319/a09d/rbfA-W9CkcE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20272" y="1174682"/>
            <a:ext cx="1454274" cy="1096299"/>
          </a:xfrm>
          <a:prstGeom prst="rect">
            <a:avLst/>
          </a:prstGeom>
          <a:ln w="88900" cap="sq" cmpd="thickThin">
            <a:solidFill>
              <a:srgbClr val="FF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cs402728.vk.me/v402728319/a054/Fn7qrwFgBrs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07868" y="2937536"/>
            <a:ext cx="1612404" cy="1215505"/>
          </a:xfrm>
          <a:prstGeom prst="rect">
            <a:avLst/>
          </a:prstGeom>
          <a:ln w="88900" cap="sq" cmpd="thickThin">
            <a:solidFill>
              <a:srgbClr val="00B05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9937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36335" y="116632"/>
            <a:ext cx="8229600" cy="786567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Девиз нашей группы</a:t>
            </a:r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619672" y="1700808"/>
            <a:ext cx="376693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Малыши веселые </a:t>
            </a:r>
          </a:p>
          <a:p>
            <a:r>
              <a:rPr lang="ru-RU" sz="2800" b="1" dirty="0" smtClean="0"/>
              <a:t>В группе собираются</a:t>
            </a:r>
          </a:p>
          <a:p>
            <a:r>
              <a:rPr lang="ru-RU" sz="2800" b="1" dirty="0" smtClean="0"/>
              <a:t>Вместе занимаются, </a:t>
            </a:r>
            <a:br>
              <a:rPr lang="ru-RU" sz="2800" b="1" dirty="0" smtClean="0"/>
            </a:br>
            <a:endParaRPr lang="ru-RU" sz="2800" b="1" dirty="0" smtClean="0"/>
          </a:p>
          <a:p>
            <a:endParaRPr lang="ru-RU" sz="2800" dirty="0"/>
          </a:p>
          <a:p>
            <a:endParaRPr lang="ru-RU" sz="2800" dirty="0" smtClean="0"/>
          </a:p>
          <a:p>
            <a:endParaRPr lang="ru-RU" sz="2800" dirty="0"/>
          </a:p>
          <a:p>
            <a:endParaRPr lang="ru-RU" sz="2800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4211960" y="3212976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b="1" dirty="0"/>
              <a:t>Вместе развлекаются </a:t>
            </a:r>
            <a:br>
              <a:rPr lang="ru-RU" sz="2800" b="1" dirty="0"/>
            </a:br>
            <a:r>
              <a:rPr lang="ru-RU" sz="2800" b="1" dirty="0"/>
              <a:t>Ведь не зря «УЛЫБКА" </a:t>
            </a:r>
            <a:br>
              <a:rPr lang="ru-RU" sz="2800" b="1" dirty="0"/>
            </a:br>
            <a:r>
              <a:rPr lang="ru-RU" sz="2800" b="1" dirty="0"/>
              <a:t>Группа называется.</a:t>
            </a:r>
          </a:p>
        </p:txBody>
      </p:sp>
    </p:spTree>
    <p:extLst>
      <p:ext uri="{BB962C8B-B14F-4D97-AF65-F5344CB8AC3E}">
        <p14:creationId xmlns:p14="http://schemas.microsoft.com/office/powerpoint/2010/main" val="3569413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47664" y="1556792"/>
            <a:ext cx="6336704" cy="4752528"/>
          </a:xfrm>
          <a:prstGeom prst="rect">
            <a:avLst/>
          </a:prstGeom>
          <a:ln w="88900" cap="sq" cmpd="thickThin">
            <a:solidFill>
              <a:srgbClr val="FF00FF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1115616" y="260648"/>
            <a:ext cx="734481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atin typeface="Monotype Corsiva" pitchFamily="66" charset="0"/>
              </a:rPr>
              <a:t>Коллектив нашего </a:t>
            </a:r>
            <a:r>
              <a:rPr lang="ru-RU" sz="3200" b="1" dirty="0" smtClean="0">
                <a:latin typeface="Monotype Corsiva" pitchFamily="66" charset="0"/>
              </a:rPr>
              <a:t>детского </a:t>
            </a:r>
            <a:r>
              <a:rPr lang="ru-RU" sz="3200" b="1" dirty="0">
                <a:latin typeface="Monotype Corsiva" pitchFamily="66" charset="0"/>
              </a:rPr>
              <a:t>сада с </a:t>
            </a:r>
            <a:r>
              <a:rPr lang="ru-RU" sz="3200" b="1" dirty="0" smtClean="0">
                <a:latin typeface="Monotype Corsiva" pitchFamily="66" charset="0"/>
              </a:rPr>
              <a:t>радостью ждет </a:t>
            </a:r>
            <a:r>
              <a:rPr lang="ru-RU" sz="3200" b="1" dirty="0">
                <a:latin typeface="Monotype Corsiva" pitchFamily="66" charset="0"/>
              </a:rPr>
              <a:t>Вас и ваших деток!</a:t>
            </a:r>
          </a:p>
        </p:txBody>
      </p:sp>
    </p:spTree>
    <p:extLst>
      <p:ext uri="{BB962C8B-B14F-4D97-AF65-F5344CB8AC3E}">
        <p14:creationId xmlns:p14="http://schemas.microsoft.com/office/powerpoint/2010/main" val="3132606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64245"/>
            <a:ext cx="8507288" cy="721191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Заведующая – Людмила Михайловна </a:t>
            </a:r>
            <a:endParaRPr lang="ru-RU" sz="2800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48064" y="1628800"/>
            <a:ext cx="3017308" cy="4525963"/>
          </a:xfrm>
          <a:prstGeom prst="rect">
            <a:avLst/>
          </a:prstGeom>
          <a:ln w="88900" cap="sq" cmpd="thickThin">
            <a:solidFill>
              <a:srgbClr val="FF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403648" y="3313584"/>
            <a:ext cx="4038600" cy="284117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200" dirty="0">
                <a:latin typeface="Comic Sans MS" pitchFamily="66" charset="0"/>
              </a:rPr>
              <a:t>В наше время нет, непросто</a:t>
            </a:r>
            <a:br>
              <a:rPr lang="ru-RU" sz="2200" dirty="0">
                <a:latin typeface="Comic Sans MS" pitchFamily="66" charset="0"/>
              </a:rPr>
            </a:br>
            <a:r>
              <a:rPr lang="ru-RU" sz="2200" dirty="0">
                <a:latin typeface="Comic Sans MS" pitchFamily="66" charset="0"/>
              </a:rPr>
              <a:t>Садиком руководить.</a:t>
            </a:r>
            <a:br>
              <a:rPr lang="ru-RU" sz="2200" dirty="0">
                <a:latin typeface="Comic Sans MS" pitchFamily="66" charset="0"/>
              </a:rPr>
            </a:br>
            <a:r>
              <a:rPr lang="ru-RU" sz="2200" dirty="0">
                <a:latin typeface="Comic Sans MS" pitchFamily="66" charset="0"/>
              </a:rPr>
              <a:t>Каждый день миллион вопросов,</a:t>
            </a:r>
            <a:br>
              <a:rPr lang="ru-RU" sz="2200" dirty="0">
                <a:latin typeface="Comic Sans MS" pitchFamily="66" charset="0"/>
              </a:rPr>
            </a:br>
            <a:r>
              <a:rPr lang="ru-RU" sz="2200" dirty="0">
                <a:latin typeface="Comic Sans MS" pitchFamily="66" charset="0"/>
              </a:rPr>
              <a:t>Все их надобно решить.</a:t>
            </a:r>
          </a:p>
          <a:p>
            <a:pPr marL="0" indent="0">
              <a:buNone/>
            </a:pPr>
            <a:r>
              <a:rPr lang="ru-RU" sz="2200" dirty="0">
                <a:latin typeface="Comic Sans MS" pitchFamily="66" charset="0"/>
              </a:rPr>
              <a:t>Всем сотрудникам и детям </a:t>
            </a:r>
            <a:br>
              <a:rPr lang="ru-RU" sz="2200" dirty="0">
                <a:latin typeface="Comic Sans MS" pitchFamily="66" charset="0"/>
              </a:rPr>
            </a:br>
            <a:r>
              <a:rPr lang="ru-RU" sz="2200" dirty="0">
                <a:latin typeface="Comic Sans MS" pitchFamily="66" charset="0"/>
              </a:rPr>
              <a:t>Каждый день нужна забота </a:t>
            </a:r>
            <a:br>
              <a:rPr lang="ru-RU" sz="2200" dirty="0">
                <a:latin typeface="Comic Sans MS" pitchFamily="66" charset="0"/>
              </a:rPr>
            </a:br>
            <a:r>
              <a:rPr lang="ru-RU" sz="2200" dirty="0">
                <a:latin typeface="Comic Sans MS" pitchFamily="66" charset="0"/>
              </a:rPr>
              <a:t>У заведующей нашей </a:t>
            </a:r>
            <a:br>
              <a:rPr lang="ru-RU" sz="2200" dirty="0">
                <a:latin typeface="Comic Sans MS" pitchFamily="66" charset="0"/>
              </a:rPr>
            </a:br>
            <a:r>
              <a:rPr lang="ru-RU" sz="2200" dirty="0">
                <a:latin typeface="Comic Sans MS" pitchFamily="66" charset="0"/>
              </a:rPr>
              <a:t>Очень трудная работа</a:t>
            </a:r>
            <a:r>
              <a:rPr lang="ru-RU" dirty="0">
                <a:latin typeface="Comic Sans MS" pitchFamily="66" charset="0"/>
              </a:rPr>
              <a:t>.</a:t>
            </a:r>
          </a:p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1397675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Педагог </a:t>
            </a:r>
            <a:r>
              <a:rPr lang="ru-RU" dirty="0">
                <a:solidFill>
                  <a:srgbClr val="000000"/>
                </a:solidFill>
                <a:latin typeface="Book Antiqua" panose="02040602050305030304" pitchFamily="18" charset="0"/>
              </a:rPr>
              <a:t>I квалификационной категории с общим</a:t>
            </a:r>
            <a:endParaRPr lang="ru-RU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algn="ctr"/>
            <a:r>
              <a:rPr lang="ru-RU" dirty="0">
                <a:solidFill>
                  <a:srgbClr val="000000"/>
                </a:solidFill>
                <a:latin typeface="Book Antiqua" panose="02040602050305030304" pitchFamily="18" charset="0"/>
              </a:rPr>
              <a:t>стажем работы 28 лет и педагогическим стажем 23 года, </a:t>
            </a:r>
            <a:r>
              <a:rPr lang="ru-RU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образование </a:t>
            </a:r>
            <a:r>
              <a:rPr lang="ru-RU" dirty="0">
                <a:solidFill>
                  <a:srgbClr val="000000"/>
                </a:solidFill>
                <a:latin typeface="Book Antiqua" panose="02040602050305030304" pitchFamily="18" charset="0"/>
              </a:rPr>
              <a:t>высшее </a:t>
            </a:r>
            <a:r>
              <a:rPr lang="ru-RU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профессиональное.</a:t>
            </a:r>
          </a:p>
        </p:txBody>
      </p:sp>
    </p:spTree>
    <p:extLst>
      <p:ext uri="{BB962C8B-B14F-4D97-AF65-F5344CB8AC3E}">
        <p14:creationId xmlns:p14="http://schemas.microsoft.com/office/powerpoint/2010/main" val="2713519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r>
              <a:rPr lang="ru-RU" sz="2800" dirty="0" smtClean="0"/>
              <a:t>Старший воспитатель – Лариса Михайловна</a:t>
            </a:r>
            <a:endParaRPr lang="ru-RU" sz="28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9592" y="1597517"/>
            <a:ext cx="3284573" cy="4525963"/>
          </a:xfrm>
          <a:prstGeom prst="rect">
            <a:avLst/>
          </a:prstGeom>
          <a:ln w="88900" cap="sq" cmpd="thickThin">
            <a:solidFill>
              <a:srgbClr val="00B05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66126" y="3547618"/>
            <a:ext cx="4038600" cy="20162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>
                <a:latin typeface="Comic Sans MS" pitchFamily="66" charset="0"/>
              </a:rPr>
              <a:t>Чем ребятам заниматься?</a:t>
            </a:r>
            <a:br>
              <a:rPr lang="ru-RU" sz="2000" dirty="0">
                <a:latin typeface="Comic Sans MS" pitchFamily="66" charset="0"/>
              </a:rPr>
            </a:br>
            <a:r>
              <a:rPr lang="ru-RU" sz="2000" dirty="0">
                <a:latin typeface="Comic Sans MS" pitchFamily="66" charset="0"/>
              </a:rPr>
              <a:t>Как учиться и когда?</a:t>
            </a:r>
            <a:br>
              <a:rPr lang="ru-RU" sz="2000" dirty="0">
                <a:latin typeface="Comic Sans MS" pitchFamily="66" charset="0"/>
              </a:rPr>
            </a:br>
            <a:r>
              <a:rPr lang="ru-RU" sz="2000" dirty="0">
                <a:latin typeface="Comic Sans MS" pitchFamily="66" charset="0"/>
              </a:rPr>
              <a:t>Как гулять и развлекаться?</a:t>
            </a:r>
            <a:br>
              <a:rPr lang="ru-RU" sz="2000" dirty="0">
                <a:latin typeface="Comic Sans MS" pitchFamily="66" charset="0"/>
              </a:rPr>
            </a:br>
            <a:r>
              <a:rPr lang="ru-RU" sz="2000" dirty="0">
                <a:latin typeface="Comic Sans MS" pitchFamily="66" charset="0"/>
              </a:rPr>
              <a:t>Мы не знаем, вот беда!</a:t>
            </a:r>
            <a:br>
              <a:rPr lang="ru-RU" sz="2000" dirty="0">
                <a:latin typeface="Comic Sans MS" pitchFamily="66" charset="0"/>
              </a:rPr>
            </a:br>
            <a:r>
              <a:rPr lang="ru-RU" sz="2000" dirty="0">
                <a:latin typeface="Comic Sans MS" pitchFamily="66" charset="0"/>
              </a:rPr>
              <a:t>Но занятий целый лист</a:t>
            </a:r>
            <a:br>
              <a:rPr lang="ru-RU" sz="2000" dirty="0">
                <a:latin typeface="Comic Sans MS" pitchFamily="66" charset="0"/>
              </a:rPr>
            </a:br>
            <a:r>
              <a:rPr lang="ru-RU" sz="2000" dirty="0">
                <a:latin typeface="Comic Sans MS" pitchFamily="66" charset="0"/>
              </a:rPr>
              <a:t>Пишет детям методист!</a:t>
            </a:r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381500" y="1597517"/>
            <a:ext cx="386290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Педагог </a:t>
            </a:r>
            <a:r>
              <a:rPr lang="ru-RU" dirty="0">
                <a:solidFill>
                  <a:srgbClr val="000000"/>
                </a:solidFill>
                <a:latin typeface="Book Antiqua" panose="02040602050305030304" pitchFamily="18" charset="0"/>
              </a:rPr>
              <a:t>I квалификационной категории, </a:t>
            </a:r>
            <a:r>
              <a:rPr lang="ru-RU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общий </a:t>
            </a:r>
            <a:r>
              <a:rPr lang="ru-RU" dirty="0">
                <a:solidFill>
                  <a:srgbClr val="000000"/>
                </a:solidFill>
                <a:latin typeface="Book Antiqua" panose="02040602050305030304" pitchFamily="18" charset="0"/>
              </a:rPr>
              <a:t>стаж работы 19 лет и педагогический стаж 6 лет, образование высшее </a:t>
            </a:r>
            <a:r>
              <a:rPr lang="ru-RU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профессиональное.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4900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Воспитатель – Вероника Владимировна</a:t>
            </a:r>
            <a:endParaRPr lang="ru-RU" sz="32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71600" y="1844824"/>
            <a:ext cx="3233147" cy="3528392"/>
          </a:xfrm>
          <a:prstGeom prst="rect">
            <a:avLst/>
          </a:prstGeom>
          <a:ln w="88900" cap="sq" cmpd="thickThin">
            <a:solidFill>
              <a:srgbClr val="00B0F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88024" y="2780928"/>
            <a:ext cx="3763885" cy="28083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>
                <a:latin typeface="Comic Sans MS" panose="030F0702030302020204" pitchFamily="66" charset="0"/>
              </a:rPr>
              <a:t>Не пускают маму в сад?</a:t>
            </a:r>
          </a:p>
          <a:p>
            <a:pPr marL="0" indent="0">
              <a:buNone/>
            </a:pPr>
            <a:r>
              <a:rPr lang="ru-RU" sz="2000" dirty="0">
                <a:latin typeface="Comic Sans MS" panose="030F0702030302020204" pitchFamily="66" charset="0"/>
              </a:rPr>
              <a:t>Не грусти, приятель.</a:t>
            </a:r>
          </a:p>
          <a:p>
            <a:pPr marL="0" indent="0">
              <a:buNone/>
            </a:pPr>
            <a:r>
              <a:rPr lang="ru-RU" sz="2000" dirty="0">
                <a:latin typeface="Comic Sans MS" panose="030F0702030302020204" pitchFamily="66" charset="0"/>
              </a:rPr>
              <a:t>Вместо мамы у ребят</a:t>
            </a:r>
          </a:p>
          <a:p>
            <a:pPr marL="0" indent="0">
              <a:buNone/>
            </a:pPr>
            <a:r>
              <a:rPr lang="ru-RU" sz="2000" dirty="0">
                <a:latin typeface="Comic Sans MS" panose="030F0702030302020204" pitchFamily="66" charset="0"/>
              </a:rPr>
              <a:t>В группе воспитатель!</a:t>
            </a:r>
          </a:p>
          <a:p>
            <a:pPr marL="0" indent="0">
              <a:buNone/>
            </a:pPr>
            <a:r>
              <a:rPr lang="ru-RU" sz="2000" dirty="0">
                <a:latin typeface="Comic Sans MS" panose="030F0702030302020204" pitchFamily="66" charset="0"/>
              </a:rPr>
              <a:t>Нам семья вторая - группа,</a:t>
            </a:r>
          </a:p>
          <a:p>
            <a:pPr marL="0" indent="0">
              <a:buNone/>
            </a:pPr>
            <a:r>
              <a:rPr lang="ru-RU" sz="2000" dirty="0">
                <a:latin typeface="Comic Sans MS" panose="030F0702030302020204" pitchFamily="66" charset="0"/>
              </a:rPr>
              <a:t>Здесь игрушки и уют,</a:t>
            </a:r>
          </a:p>
          <a:p>
            <a:pPr marL="0" indent="0">
              <a:buNone/>
            </a:pPr>
            <a:r>
              <a:rPr lang="ru-RU" sz="2000" dirty="0">
                <a:latin typeface="Comic Sans MS" panose="030F0702030302020204" pitchFamily="66" charset="0"/>
              </a:rPr>
              <a:t>А скучать и плакать - глупо,</a:t>
            </a:r>
          </a:p>
          <a:p>
            <a:pPr marL="0" indent="0">
              <a:buNone/>
            </a:pPr>
            <a:r>
              <a:rPr lang="ru-RU" sz="2000" dirty="0">
                <a:latin typeface="Comic Sans MS" panose="030F0702030302020204" pitchFamily="66" charset="0"/>
              </a:rPr>
              <a:t>Мамы вечером придут</a:t>
            </a:r>
            <a:r>
              <a:rPr lang="ru-RU" sz="2000" dirty="0" smtClean="0">
                <a:latin typeface="Comic Sans MS" panose="030F0702030302020204" pitchFamily="66" charset="0"/>
              </a:rPr>
              <a:t>.</a:t>
            </a:r>
            <a:endParaRPr lang="ru-RU" sz="2000" dirty="0">
              <a:latin typeface="Comic Sans MS" panose="030F0702030302020204" pitchFamily="66" charset="0"/>
            </a:endParaRPr>
          </a:p>
          <a:p>
            <a:endParaRPr lang="ru-RU" sz="2400" dirty="0"/>
          </a:p>
          <a:p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204747" y="109861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 smtClean="0">
                <a:latin typeface="Book Antiqua" panose="02040602050305030304" pitchFamily="18" charset="0"/>
              </a:rPr>
              <a:t>Педагог </a:t>
            </a:r>
            <a:r>
              <a:rPr lang="ru-RU" dirty="0">
                <a:latin typeface="Book Antiqua" panose="02040602050305030304" pitchFamily="18" charset="0"/>
              </a:rPr>
              <a:t>высшей квалификационной категории, </a:t>
            </a:r>
            <a:r>
              <a:rPr lang="ru-RU" dirty="0" smtClean="0">
                <a:latin typeface="Book Antiqua" panose="02040602050305030304" pitchFamily="18" charset="0"/>
              </a:rPr>
              <a:t>педагогический </a:t>
            </a:r>
            <a:r>
              <a:rPr lang="ru-RU" dirty="0">
                <a:latin typeface="Book Antiqua" panose="02040602050305030304" pitchFamily="18" charset="0"/>
              </a:rPr>
              <a:t>стаж работы 13 лет, образование высшее </a:t>
            </a:r>
            <a:r>
              <a:rPr lang="ru-RU" dirty="0" smtClean="0">
                <a:latin typeface="Book Antiqua" panose="02040602050305030304" pitchFamily="18" charset="0"/>
              </a:rPr>
              <a:t>профессиональное.</a:t>
            </a:r>
          </a:p>
        </p:txBody>
      </p:sp>
    </p:spTree>
    <p:extLst>
      <p:ext uri="{BB962C8B-B14F-4D97-AF65-F5344CB8AC3E}">
        <p14:creationId xmlns:p14="http://schemas.microsoft.com/office/powerpoint/2010/main" val="2284663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sz="2800" dirty="0"/>
              <a:t>Воспитатель – </a:t>
            </a:r>
            <a:r>
              <a:rPr lang="ru-RU" sz="2800" dirty="0" smtClean="0"/>
              <a:t>Алеся Александровна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39552" y="1340768"/>
            <a:ext cx="5148064" cy="259228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>
                <a:latin typeface="Comic Sans MS" panose="030F0702030302020204" pitchFamily="66" charset="0"/>
              </a:rPr>
              <a:t>Воспитатель – слово-то какое!</a:t>
            </a:r>
          </a:p>
          <a:p>
            <a:pPr marL="0" indent="0">
              <a:buNone/>
            </a:pPr>
            <a:r>
              <a:rPr lang="ru-RU" dirty="0">
                <a:latin typeface="Comic Sans MS" panose="030F0702030302020204" pitchFamily="66" charset="0"/>
              </a:rPr>
              <a:t>В нем таятся свет, добро, тепло.</a:t>
            </a:r>
          </a:p>
          <a:p>
            <a:pPr marL="0" indent="0">
              <a:buNone/>
            </a:pPr>
            <a:r>
              <a:rPr lang="ru-RU" dirty="0">
                <a:latin typeface="Comic Sans MS" panose="030F0702030302020204" pitchFamily="66" charset="0"/>
              </a:rPr>
              <a:t>Кто детей порадует игрою?</a:t>
            </a:r>
          </a:p>
          <a:p>
            <a:pPr marL="0" indent="0">
              <a:buNone/>
            </a:pPr>
            <a:r>
              <a:rPr lang="ru-RU" dirty="0">
                <a:latin typeface="Comic Sans MS" panose="030F0702030302020204" pitchFamily="66" charset="0"/>
              </a:rPr>
              <a:t>Кто их пожурит совсем не зло?</a:t>
            </a:r>
          </a:p>
          <a:p>
            <a:pPr marL="0" indent="0">
              <a:buNone/>
            </a:pPr>
            <a:r>
              <a:rPr lang="ru-RU" dirty="0">
                <a:latin typeface="Comic Sans MS" panose="030F0702030302020204" pitchFamily="66" charset="0"/>
              </a:rPr>
              <a:t>Им благодаря взрослеют дети,</a:t>
            </a:r>
          </a:p>
          <a:p>
            <a:pPr marL="0" indent="0">
              <a:buNone/>
            </a:pPr>
            <a:r>
              <a:rPr lang="ru-RU" dirty="0">
                <a:latin typeface="Comic Sans MS" panose="030F0702030302020204" pitchFamily="66" charset="0"/>
              </a:rPr>
              <a:t>Зная, как вести себя и жить.</a:t>
            </a:r>
          </a:p>
          <a:p>
            <a:pPr marL="0" indent="0">
              <a:buNone/>
            </a:pPr>
            <a:r>
              <a:rPr lang="ru-RU" dirty="0">
                <a:latin typeface="Comic Sans MS" panose="030F0702030302020204" pitchFamily="66" charset="0"/>
              </a:rPr>
              <a:t>Воспитатели! Добрей вас нет на свете!</a:t>
            </a:r>
          </a:p>
          <a:p>
            <a:pPr marL="0" indent="0">
              <a:buNone/>
            </a:pPr>
            <a:r>
              <a:rPr lang="ru-RU" dirty="0">
                <a:latin typeface="Comic Sans MS" panose="030F0702030302020204" pitchFamily="66" charset="0"/>
              </a:rPr>
              <a:t>Вам счастливыми желаем быть</a:t>
            </a:r>
            <a:r>
              <a:rPr lang="ru-RU" dirty="0" smtClean="0">
                <a:latin typeface="Comic Sans MS" panose="030F0702030302020204" pitchFamily="66" charset="0"/>
              </a:rPr>
              <a:t>!</a:t>
            </a:r>
            <a:endParaRPr lang="ru-RU" dirty="0">
              <a:latin typeface="Comic Sans MS" panose="030F0702030302020204" pitchFamily="66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80112" y="1484784"/>
            <a:ext cx="3204417" cy="4525963"/>
          </a:xfrm>
          <a:prstGeom prst="rect">
            <a:avLst/>
          </a:prstGeom>
          <a:ln w="88900" cap="sq" cmpd="thickThin">
            <a:solidFill>
              <a:srgbClr val="7030A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6" name="Прямоугольник 5"/>
          <p:cNvSpPr/>
          <p:nvPr/>
        </p:nvSpPr>
        <p:spPr>
          <a:xfrm>
            <a:off x="974177" y="429309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 smtClean="0">
                <a:latin typeface="Book Antiqua" panose="02040602050305030304" pitchFamily="18" charset="0"/>
              </a:rPr>
              <a:t>Педагогический </a:t>
            </a:r>
            <a:r>
              <a:rPr lang="ru-RU" dirty="0">
                <a:latin typeface="Book Antiqua" panose="02040602050305030304" pitchFamily="18" charset="0"/>
              </a:rPr>
              <a:t>стаж работы 2 года, образование высшее профессиональное, </a:t>
            </a:r>
          </a:p>
        </p:txBody>
      </p:sp>
    </p:spTree>
    <p:extLst>
      <p:ext uri="{BB962C8B-B14F-4D97-AF65-F5344CB8AC3E}">
        <p14:creationId xmlns:p14="http://schemas.microsoft.com/office/powerpoint/2010/main" val="3998029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Помощник воспитателя – Светлана Сергеевна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43608" y="1988840"/>
            <a:ext cx="3191726" cy="2736305"/>
          </a:xfrm>
          <a:prstGeom prst="rect">
            <a:avLst/>
          </a:prstGeom>
          <a:ln w="88900" cap="sq" cmpd="thickThin">
            <a:solidFill>
              <a:srgbClr val="C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0" y="1412776"/>
            <a:ext cx="4187047" cy="525658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>
                <a:latin typeface="Comic Sans MS" panose="030F0702030302020204" pitchFamily="66" charset="0"/>
              </a:rPr>
              <a:t>Вы приняли наших детей малышами,</a:t>
            </a:r>
          </a:p>
          <a:p>
            <a:pPr marL="0" indent="0">
              <a:buNone/>
            </a:pPr>
            <a:r>
              <a:rPr lang="ru-RU" dirty="0">
                <a:latin typeface="Comic Sans MS" panose="030F0702030302020204" pitchFamily="66" charset="0"/>
              </a:rPr>
              <a:t>Которые плохо еще говорят.</a:t>
            </a:r>
          </a:p>
          <a:p>
            <a:pPr marL="0" indent="0">
              <a:buNone/>
            </a:pPr>
            <a:r>
              <a:rPr lang="ru-RU" dirty="0">
                <a:latin typeface="Comic Sans MS" panose="030F0702030302020204" pitchFamily="66" charset="0"/>
              </a:rPr>
              <a:t>Старательно ложками кушают сами,</a:t>
            </a:r>
          </a:p>
          <a:p>
            <a:pPr marL="0" indent="0">
              <a:buNone/>
            </a:pPr>
            <a:r>
              <a:rPr lang="ru-RU" dirty="0">
                <a:latin typeface="Comic Sans MS" panose="030F0702030302020204" pitchFamily="66" charset="0"/>
              </a:rPr>
              <a:t>А вот одеваться пока не хотят...</a:t>
            </a:r>
          </a:p>
          <a:p>
            <a:pPr marL="0" indent="0">
              <a:buNone/>
            </a:pPr>
            <a:r>
              <a:rPr lang="ru-RU" dirty="0" smtClean="0">
                <a:latin typeface="Comic Sans MS" panose="030F0702030302020204" pitchFamily="66" charset="0"/>
              </a:rPr>
              <a:t>Детей </a:t>
            </a:r>
            <a:r>
              <a:rPr lang="ru-RU" dirty="0">
                <a:latin typeface="Comic Sans MS" panose="030F0702030302020204" pitchFamily="66" charset="0"/>
              </a:rPr>
              <a:t>приучая усердно к порядку,</a:t>
            </a:r>
          </a:p>
          <a:p>
            <a:pPr marL="0" indent="0">
              <a:buNone/>
            </a:pPr>
            <a:r>
              <a:rPr lang="ru-RU" dirty="0">
                <a:latin typeface="Comic Sans MS" panose="030F0702030302020204" pitchFamily="66" charset="0"/>
              </a:rPr>
              <a:t>Приходится многое им объяснять:</a:t>
            </a:r>
          </a:p>
          <a:p>
            <a:pPr marL="0" indent="0">
              <a:buNone/>
            </a:pPr>
            <a:r>
              <a:rPr lang="ru-RU" dirty="0">
                <a:latin typeface="Comic Sans MS" panose="030F0702030302020204" pitchFamily="66" charset="0"/>
              </a:rPr>
              <a:t>И как умываться, и делать зарядку,</a:t>
            </a:r>
          </a:p>
          <a:p>
            <a:pPr marL="0" indent="0">
              <a:buNone/>
            </a:pPr>
            <a:r>
              <a:rPr lang="ru-RU" dirty="0">
                <a:latin typeface="Comic Sans MS" panose="030F0702030302020204" pitchFamily="66" charset="0"/>
              </a:rPr>
              <a:t>Ходить на горшок и в </a:t>
            </a:r>
            <a:r>
              <a:rPr lang="ru-RU" dirty="0" err="1">
                <a:latin typeface="Comic Sans MS" panose="030F0702030302020204" pitchFamily="66" charset="0"/>
              </a:rPr>
              <a:t>сончас</a:t>
            </a:r>
            <a:r>
              <a:rPr lang="ru-RU" dirty="0">
                <a:latin typeface="Comic Sans MS" panose="030F0702030302020204" pitchFamily="66" charset="0"/>
              </a:rPr>
              <a:t> засыпать.</a:t>
            </a:r>
          </a:p>
          <a:p>
            <a:pPr marL="0" indent="0">
              <a:buNone/>
            </a:pPr>
            <a:r>
              <a:rPr lang="ru-RU" dirty="0">
                <a:latin typeface="Comic Sans MS" panose="030F0702030302020204" pitchFamily="66" charset="0"/>
              </a:rPr>
              <a:t> </a:t>
            </a:r>
            <a:r>
              <a:rPr lang="ru-RU" dirty="0" smtClean="0">
                <a:latin typeface="Comic Sans MS" panose="030F0702030302020204" pitchFamily="66" charset="0"/>
              </a:rPr>
              <a:t>И </a:t>
            </a:r>
            <a:r>
              <a:rPr lang="ru-RU" dirty="0">
                <a:latin typeface="Comic Sans MS" panose="030F0702030302020204" pitchFamily="66" charset="0"/>
              </a:rPr>
              <a:t>слёзы, и сопли им вытереть нужно,</a:t>
            </a:r>
          </a:p>
          <a:p>
            <a:pPr marL="0" indent="0">
              <a:buNone/>
            </a:pPr>
            <a:r>
              <a:rPr lang="ru-RU" dirty="0">
                <a:latin typeface="Comic Sans MS" panose="030F0702030302020204" pitchFamily="66" charset="0"/>
              </a:rPr>
              <a:t>Отвлечь, успокоить, понять, пожалеть.</a:t>
            </a:r>
          </a:p>
          <a:p>
            <a:pPr marL="0" indent="0">
              <a:buNone/>
            </a:pPr>
            <a:r>
              <a:rPr lang="ru-RU" dirty="0">
                <a:latin typeface="Comic Sans MS" panose="030F0702030302020204" pitchFamily="66" charset="0"/>
              </a:rPr>
              <a:t>Учить, как под музыку двигаться дружно,</a:t>
            </a:r>
          </a:p>
          <a:p>
            <a:pPr marL="0" indent="0">
              <a:buNone/>
            </a:pPr>
            <a:r>
              <a:rPr lang="ru-RU" dirty="0">
                <a:latin typeface="Comic Sans MS" panose="030F0702030302020204" pitchFamily="66" charset="0"/>
              </a:rPr>
              <a:t>Лепить, рисовать и немножечко петь!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7009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</TotalTime>
  <Words>715</Words>
  <Application>Microsoft Office PowerPoint</Application>
  <PresentationFormat>Экран (4:3)</PresentationFormat>
  <Paragraphs>115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30" baseType="lpstr">
      <vt:lpstr>Aharoni</vt:lpstr>
      <vt:lpstr>Arial</vt:lpstr>
      <vt:lpstr>Book Antiqua</vt:lpstr>
      <vt:lpstr>Calibri</vt:lpstr>
      <vt:lpstr>Comic Sans MS</vt:lpstr>
      <vt:lpstr>Monotype Corsiva</vt:lpstr>
      <vt:lpstr>verdana</vt:lpstr>
      <vt:lpstr>Wingdings</vt:lpstr>
      <vt:lpstr>Тема Office</vt:lpstr>
      <vt:lpstr>Группа раннего возраста №2 «УЛЫБКА»</vt:lpstr>
      <vt:lpstr>Тема родительского собрания:</vt:lpstr>
      <vt:lpstr>Девиз нашей группы</vt:lpstr>
      <vt:lpstr>Презентация PowerPoint</vt:lpstr>
      <vt:lpstr>Заведующая – Людмила Михайловна </vt:lpstr>
      <vt:lpstr>Старший воспитатель – Лариса Михайловна</vt:lpstr>
      <vt:lpstr>Воспитатель – Вероника Владимировна</vt:lpstr>
      <vt:lpstr>Воспитатель – Алеся Александровна</vt:lpstr>
      <vt:lpstr>Помощник воспитателя – Светлана Сергеевна </vt:lpstr>
      <vt:lpstr>Музыкальный руководитель – Анна Сергеевна</vt:lpstr>
      <vt:lpstr>Инструктор по физическому воспитанию –  Ирина Владимировна</vt:lpstr>
      <vt:lpstr>Вот как весело у нас!</vt:lpstr>
      <vt:lpstr>Адаптация ребенка к детскому саду – процесс привыкания малыша к новым жизненным условиям, связанным с поступлением в ДОУ (режим дня, отсутствие родителей, постоянный контакт со сверстниками и новыми взрослыми, новое помещение…)</vt:lpstr>
      <vt:lpstr>С поступлением ребенка в дошкольное учреждение в его жизни происходит множество изменений: </vt:lpstr>
      <vt:lpstr>Все эти изменения обрушиваются на ребенка одновременно, создавая для него </vt:lpstr>
      <vt:lpstr>Ребенок должен приспособиться к новым условиям, т.е.   </vt:lpstr>
      <vt:lpstr>Игра «Наш малыш»</vt:lpstr>
      <vt:lpstr>Презентация PowerPoint</vt:lpstr>
      <vt:lpstr>Презентация PowerPoint</vt:lpstr>
      <vt:lpstr>Презентация PowerPoint</vt:lpstr>
      <vt:lpstr>Спасибо  за  внимание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Младшая группа «СЕМИЦВЕТИК»</dc:title>
  <dc:creator>Ольга</dc:creator>
  <cp:lastModifiedBy>admin</cp:lastModifiedBy>
  <cp:revision>42</cp:revision>
  <dcterms:created xsi:type="dcterms:W3CDTF">2013-10-11T15:59:35Z</dcterms:created>
  <dcterms:modified xsi:type="dcterms:W3CDTF">2014-01-29T17:19:01Z</dcterms:modified>
</cp:coreProperties>
</file>