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8" r:id="rId14"/>
    <p:sldId id="276" r:id="rId15"/>
    <p:sldId id="277" r:id="rId16"/>
    <p:sldId id="278" r:id="rId17"/>
    <p:sldId id="281" r:id="rId18"/>
    <p:sldId id="287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адаптация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степень адаптации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адаптация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степень адаптации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адаптация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степень адаптации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235792"/>
        <c:axId val="264233440"/>
      </c:barChart>
      <c:catAx>
        <c:axId val="26423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233440"/>
        <c:crosses val="autoZero"/>
        <c:auto val="1"/>
        <c:lblAlgn val="ctr"/>
        <c:lblOffset val="100"/>
        <c:noMultiLvlLbl val="0"/>
      </c:catAx>
      <c:valAx>
        <c:axId val="26423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23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40C2-B780-4B8C-92F5-DFBB7F239ADF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32A35-4868-4030-AB60-2B173CE54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ru-RU" dirty="0" smtClean="0"/>
              <a:t>Группа раннего возраста №2</a:t>
            </a:r>
            <a:br>
              <a:rPr lang="ru-RU" dirty="0" smtClean="0"/>
            </a:br>
            <a:r>
              <a:rPr lang="ru-RU" dirty="0" smtClean="0"/>
              <a:t>«УЛЫБКА»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907" y="2492896"/>
            <a:ext cx="2288487" cy="2288487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4788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Музыкальный руководитель – Анна Сергеевна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6554" y="3356992"/>
            <a:ext cx="4038600" cy="25202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800" dirty="0">
                <a:latin typeface="Comic Sans MS" pitchFamily="66" charset="0"/>
              </a:rPr>
              <a:t>Наши детишки уже с юных лет</a:t>
            </a:r>
            <a:br>
              <a:rPr lang="ru-RU" sz="1800" dirty="0">
                <a:latin typeface="Comic Sans MS" pitchFamily="66" charset="0"/>
              </a:rPr>
            </a:br>
            <a:r>
              <a:rPr lang="ru-RU" sz="1800" dirty="0">
                <a:latin typeface="Comic Sans MS" pitchFamily="66" charset="0"/>
              </a:rPr>
              <a:t>Музыку чувствуют и понимают,</a:t>
            </a:r>
            <a:br>
              <a:rPr lang="ru-RU" sz="1800" dirty="0">
                <a:latin typeface="Comic Sans MS" pitchFamily="66" charset="0"/>
              </a:rPr>
            </a:br>
            <a:r>
              <a:rPr lang="ru-RU" sz="1800" dirty="0">
                <a:latin typeface="Comic Sans MS" pitchFamily="66" charset="0"/>
              </a:rPr>
              <a:t>Лихо они за куплетом куплет</a:t>
            </a:r>
            <a:br>
              <a:rPr lang="ru-RU" sz="1800" dirty="0">
                <a:latin typeface="Comic Sans MS" pitchFamily="66" charset="0"/>
              </a:rPr>
            </a:br>
            <a:r>
              <a:rPr lang="ru-RU" sz="1800" dirty="0">
                <a:latin typeface="Comic Sans MS" pitchFamily="66" charset="0"/>
              </a:rPr>
              <a:t>Дома, на улице все распевают.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6513" y="1600200"/>
            <a:ext cx="3481974" cy="4525963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98917" y="1340768"/>
            <a:ext cx="38248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Музыкальный руководитель,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общий стаж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работы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7 лет,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педагогический стаж - 3 года, образование высшее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профессиональное.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Инструктор по физическому воспитанию –</a:t>
            </a:r>
            <a:br>
              <a:rPr lang="ru-RU" sz="2800" dirty="0" smtClean="0"/>
            </a:br>
            <a:r>
              <a:rPr lang="ru-RU" sz="2800" dirty="0" smtClean="0"/>
              <a:t> Ирина Владимировна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484784"/>
            <a:ext cx="3641891" cy="4525963"/>
          </a:xfrm>
          <a:prstGeom prst="rect">
            <a:avLst/>
          </a:prstGeom>
          <a:ln w="88900" cap="sq" cmpd="thickThin">
            <a:solidFill>
              <a:srgbClr val="00CC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3645024"/>
            <a:ext cx="4038600" cy="16170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latin typeface="Comic Sans MS" pitchFamily="66" charset="0"/>
              </a:rPr>
              <a:t>Наши дети физкультуру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Очень обожают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Силу, дух, мускулатуру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В играх укрепляют!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63369" y="1700808"/>
            <a:ext cx="3797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Педагог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высшей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квалификационной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категории,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общий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стаж и  педагогический стаж 16 лет, образование высшее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профессиональное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9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454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Вот как весело у нас!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980728"/>
            <a:ext cx="2705869" cy="2029402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358099"/>
            <a:ext cx="2705869" cy="202940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7" y="1628800"/>
            <a:ext cx="2705871" cy="2029403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4005064"/>
            <a:ext cx="2690103" cy="2017577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884882" y="3429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Детский сад, детский сад...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Почему так говорят?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Потому, что дружно в нем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Мы одной семьей растем!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Оттого и говорят: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r>
              <a:rPr lang="ru-RU" sz="2000" b="1" dirty="0">
                <a:latin typeface="Book Antiqua" panose="02040602050305030304" pitchFamily="18" charset="0"/>
              </a:rPr>
              <a:t>- В этом доме детский сад!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08720"/>
            <a:ext cx="8229600" cy="38884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Адаптация ребенка к детскому саду </a:t>
            </a:r>
            <a:r>
              <a:rPr lang="ru-RU" dirty="0" smtClean="0"/>
              <a:t>– </a:t>
            </a:r>
            <a:r>
              <a:rPr lang="ru-RU" dirty="0"/>
              <a:t>процесс привыкания малыша к новым жизненным условиям, </a:t>
            </a:r>
            <a:r>
              <a:rPr lang="ru-RU" dirty="0" smtClean="0"/>
              <a:t>связанным </a:t>
            </a:r>
            <a:r>
              <a:rPr lang="ru-RU" dirty="0"/>
              <a:t>с поступлением в ДОУ (режим дня, отсутствие </a:t>
            </a:r>
            <a:r>
              <a:rPr lang="ru-RU" dirty="0" smtClean="0"/>
              <a:t>родителей</a:t>
            </a:r>
            <a:r>
              <a:rPr lang="ru-RU" dirty="0"/>
              <a:t>, постоянный контакт со сверстниками и новыми </a:t>
            </a:r>
            <a:r>
              <a:rPr lang="ru-RU" dirty="0" smtClean="0"/>
              <a:t>взрослыми</a:t>
            </a:r>
            <a:r>
              <a:rPr lang="ru-RU" dirty="0"/>
              <a:t>, новое помещение…)</a:t>
            </a:r>
          </a:p>
        </p:txBody>
      </p:sp>
    </p:spTree>
    <p:extLst>
      <p:ext uri="{BB962C8B-B14F-4D97-AF65-F5344CB8AC3E}">
        <p14:creationId xmlns:p14="http://schemas.microsoft.com/office/powerpoint/2010/main" val="13590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 поступлением ребенка в дошкольное учреждение в его жизни происходит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множество изменений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строгий режим дня,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отсутствие родителей в течение 9 и более часов,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новые требования к поведению, 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постоянный контакт со сверстниками,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новое помещение, таящее в себе много неизвестного, а значит, и опасного,</a:t>
            </a:r>
          </a:p>
          <a:p>
            <a:pPr algn="ctr"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другой стиль общения.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2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Все эти изменения обрушиваются на ребенка </a:t>
            </a:r>
            <a:r>
              <a:rPr lang="ru-RU" sz="3200" b="1" u="sng" dirty="0" smtClean="0"/>
              <a:t>одновременно</a:t>
            </a:r>
            <a:r>
              <a:rPr lang="ru-RU" sz="3200" b="1" dirty="0" smtClean="0"/>
              <a:t>, создавая для него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     стрессовую ситуацию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которая без специальной организации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может привести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u="sng" dirty="0" smtClean="0"/>
              <a:t>к невротическим реакциям,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таким, как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капризы,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страхи,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отказ от еды,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частые болезни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и т.д. </a:t>
            </a: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1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42827"/>
            <a:ext cx="8229600" cy="172819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Ребенок должен приспособиться к новым условиям, т.е. 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718" y="1506924"/>
            <a:ext cx="8229600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          Адаптироваться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35201758"/>
              </p:ext>
            </p:extLst>
          </p:nvPr>
        </p:nvGraphicFramePr>
        <p:xfrm>
          <a:off x="1547664" y="2708920"/>
          <a:ext cx="62163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94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Игра</a:t>
            </a:r>
            <a:r>
              <a:rPr lang="en-US" sz="2800" dirty="0" smtClean="0"/>
              <a:t> </a:t>
            </a:r>
            <a:r>
              <a:rPr lang="ru-RU" sz="2800" dirty="0" smtClean="0"/>
              <a:t>«Наш малыш»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825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стал очень любопытным.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хочет все попробовать сделать сам!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стал довольно часто упрямиться.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отказывается спать в привычное время.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капризничает во время еды.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не слушается, когда надо быстро одеваться в детский сад или уходить домой из детского сада.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не хочет прибирать игрушки после игры.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стал больше разговаривать, знает больше новых слов.</a:t>
            </a:r>
          </a:p>
          <a:p>
            <a:pPr marL="361950" indent="-361950" algn="ctr">
              <a:buFont typeface="+mj-lt"/>
              <a:buAutoNum type="arabicParenR"/>
            </a:pPr>
            <a:r>
              <a:rPr lang="ru-RU" dirty="0" smtClean="0"/>
              <a:t>Наш </a:t>
            </a:r>
            <a:r>
              <a:rPr lang="ru-RU" dirty="0"/>
              <a:t>малыш любит с нами играть.</a:t>
            </a:r>
          </a:p>
        </p:txBody>
      </p:sp>
    </p:spTree>
    <p:extLst>
      <p:ext uri="{BB962C8B-B14F-4D97-AF65-F5344CB8AC3E}">
        <p14:creationId xmlns:p14="http://schemas.microsoft.com/office/powerpoint/2010/main" val="13891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4262601" y="458109"/>
            <a:ext cx="360040" cy="710740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>
            <a:off x="2339752" y="5732181"/>
            <a:ext cx="5040313" cy="431800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6600FF"/>
                </a:solidFill>
              </a:rPr>
              <a:t>Симптомы кризиса 3-х лет</a:t>
            </a:r>
          </a:p>
        </p:txBody>
      </p:sp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3694411" y="1142297"/>
            <a:ext cx="1520158" cy="55698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НЕГАТИВИЗМ</a:t>
            </a:r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3400875" y="1625632"/>
            <a:ext cx="2107230" cy="53986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СВОЕВОЛИЕ</a:t>
            </a:r>
          </a:p>
        </p:txBody>
      </p:sp>
      <p:sp>
        <p:nvSpPr>
          <p:cNvPr id="3151" name="Oval 79"/>
          <p:cNvSpPr>
            <a:spLocks noChangeArrowheads="1"/>
          </p:cNvSpPr>
          <p:nvPr/>
        </p:nvSpPr>
        <p:spPr bwMode="auto">
          <a:xfrm>
            <a:off x="3115624" y="2063607"/>
            <a:ext cx="2796613" cy="72691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УПРЯМСТВО</a:t>
            </a:r>
          </a:p>
        </p:txBody>
      </p:sp>
      <p:sp>
        <p:nvSpPr>
          <p:cNvPr id="17" name="Oval 82"/>
          <p:cNvSpPr>
            <a:spLocks noChangeArrowheads="1"/>
          </p:cNvSpPr>
          <p:nvPr/>
        </p:nvSpPr>
        <p:spPr bwMode="auto">
          <a:xfrm>
            <a:off x="2850536" y="2648831"/>
            <a:ext cx="3370920" cy="72074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 smtClean="0"/>
              <a:t>СТРОПТИВОСТЬ</a:t>
            </a:r>
            <a:endParaRPr lang="ru-RU" dirty="0"/>
          </a:p>
        </p:txBody>
      </p:sp>
      <p:sp>
        <p:nvSpPr>
          <p:cNvPr id="3154" name="Oval 82"/>
          <p:cNvSpPr>
            <a:spLocks noChangeArrowheads="1"/>
          </p:cNvSpPr>
          <p:nvPr/>
        </p:nvSpPr>
        <p:spPr bwMode="auto">
          <a:xfrm>
            <a:off x="2481372" y="3313214"/>
            <a:ext cx="4109247" cy="65615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ПРОТЕСТ-БУНТ</a:t>
            </a:r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2092189" y="3892270"/>
            <a:ext cx="4887611" cy="6460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/>
              <a:t>ОБЕСЦЕНИВАНИЕ</a:t>
            </a:r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auto">
          <a:xfrm>
            <a:off x="1648947" y="4437113"/>
            <a:ext cx="5947389" cy="74682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ДЕСПОТИЗМ</a:t>
            </a:r>
          </a:p>
        </p:txBody>
      </p:sp>
    </p:spTree>
    <p:extLst>
      <p:ext uri="{BB962C8B-B14F-4D97-AF65-F5344CB8AC3E}">
        <p14:creationId xmlns:p14="http://schemas.microsoft.com/office/powerpoint/2010/main" val="10157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419" y="1877010"/>
            <a:ext cx="5035550" cy="369887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+mn-lt"/>
                <a:cs typeface="+mn-cs"/>
              </a:rPr>
              <a:t>Как бы ни было трудно, сохраняйте спокойствие!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718469" y="2869570"/>
            <a:ext cx="5759450" cy="368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>
                <a:solidFill>
                  <a:srgbClr val="FFFF00"/>
                </a:solidFill>
              </a:rPr>
              <a:t>Не заостряйте внимание на плохом поведении ребёнка!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461419" y="973424"/>
            <a:ext cx="4457700" cy="368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>
                <a:solidFill>
                  <a:srgbClr val="FFFF00"/>
                </a:solidFill>
              </a:rPr>
              <a:t>Не пытайтесь «сломить» характер ребёнка!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0663" y="3860543"/>
            <a:ext cx="6399212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+mn-lt"/>
                <a:cs typeface="+mn-cs"/>
              </a:rPr>
              <a:t>Вседозволенность и потакание капризам до добра не доведут!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439738" y="5704493"/>
            <a:ext cx="8501062" cy="3683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>
                <a:solidFill>
                  <a:srgbClr val="C00000"/>
                </a:solidFill>
              </a:rPr>
              <a:t>Ребёнок не должен решить, что истерика – это надёжный способ добиться своего!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2988" y="4836898"/>
            <a:ext cx="7110412" cy="369887"/>
          </a:xfrm>
          <a:prstGeom prst="rect">
            <a:avLst/>
          </a:prstGeom>
          <a:solidFill>
            <a:schemeClr val="accent4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+mn-lt"/>
                <a:cs typeface="+mn-cs"/>
              </a:rPr>
              <a:t>Создайте иллюзию выбора: «ты хочешь гулять во дворе или в парке?»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Рекомендации родителям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29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u="sng" dirty="0" smtClean="0"/>
              <a:t>Тема родительского собрания: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latin typeface="Monotype Corsiva" panose="03010101010201010101" pitchFamily="66" charset="0"/>
              </a:rPr>
              <a:t>«В детский сад без слез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Monotype Corsiva" panose="03010101010201010101" pitchFamily="66" charset="0"/>
              </a:rPr>
              <a:t>или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Monotype Corsiva" panose="03010101010201010101" pitchFamily="66" charset="0"/>
              </a:rPr>
              <a:t>как уберечь ребенка от стресса»</a:t>
            </a:r>
            <a:endParaRPr lang="ru-RU" sz="60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395536" y="692696"/>
            <a:ext cx="8585149" cy="5688632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r>
              <a:rPr lang="ru-RU" sz="2400" b="1" dirty="0">
                <a:solidFill>
                  <a:schemeClr val="tx1"/>
                </a:solidFill>
                <a:cs typeface="Aharoni" panose="02010803020104030203" pitchFamily="2" charset="-79"/>
              </a:rPr>
              <a:t>Кризис трех лет должен состояться в жизни каждого ребенка обязательно. Если его нет, с малышом что-то не так. Кризис - это хорошо! Да, </a:t>
            </a:r>
            <a:r>
              <a:rPr lang="ru-RU" sz="24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вас </a:t>
            </a:r>
            <a:r>
              <a:rPr lang="ru-RU" sz="2400" b="1" dirty="0">
                <a:solidFill>
                  <a:schemeClr val="tx1"/>
                </a:solidFill>
                <a:cs typeface="Aharoni" panose="02010803020104030203" pitchFamily="2" charset="-79"/>
              </a:rPr>
              <a:t>ждет трудный период, но он определяет новую ступень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5494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 за </a:t>
            </a:r>
            <a:br>
              <a:rPr lang="ru-RU" dirty="0" smtClean="0"/>
            </a:br>
            <a:r>
              <a:rPr lang="ru-RU" dirty="0" smtClean="0"/>
              <a:t>внимание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cs402728.vk.me/v402728319/a070/Dkizra5RS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249927"/>
            <a:ext cx="1454274" cy="1096299"/>
          </a:xfrm>
          <a:prstGeom prst="rect">
            <a:avLst/>
          </a:prstGeom>
          <a:ln w="88900" cap="sq" cmpd="thickThin">
            <a:solidFill>
              <a:srgbClr val="FF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402728.vk.me/v402728319/a0c1/5zGjiN2R0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4744351"/>
            <a:ext cx="1601425" cy="1207228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s402728.vk.me/v402728319/a08b/JhHtV9MYd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7882" y="2937536"/>
            <a:ext cx="1612404" cy="1215505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s402728.vk.me/v402728319/a09d/rbfA-W9Ck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1174682"/>
            <a:ext cx="1454274" cy="1096299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s402728.vk.me/v402728319/a054/Fn7qrwFgBr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868" y="2937536"/>
            <a:ext cx="1612404" cy="1215505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9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335" y="116632"/>
            <a:ext cx="8229600" cy="7865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Девиз нашей группы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700808"/>
            <a:ext cx="37669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Малыши веселые </a:t>
            </a:r>
          </a:p>
          <a:p>
            <a:r>
              <a:rPr lang="ru-RU" sz="2800" b="1" dirty="0" smtClean="0"/>
              <a:t>В группе собираются</a:t>
            </a:r>
          </a:p>
          <a:p>
            <a:r>
              <a:rPr lang="ru-RU" sz="2800" b="1" dirty="0" smtClean="0"/>
              <a:t>Вместе занимаются, </a:t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2129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Вместе развлекаются </a:t>
            </a:r>
            <a:br>
              <a:rPr lang="ru-RU" sz="2800" b="1" dirty="0"/>
            </a:br>
            <a:r>
              <a:rPr lang="ru-RU" sz="2800" b="1" dirty="0"/>
              <a:t>Ведь не зря «УЛЫБКА" </a:t>
            </a:r>
            <a:br>
              <a:rPr lang="ru-RU" sz="2800" b="1" dirty="0"/>
            </a:br>
            <a:r>
              <a:rPr lang="ru-RU" sz="2800" b="1" dirty="0"/>
              <a:t>Группа называется.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35694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556792"/>
            <a:ext cx="6336704" cy="4752528"/>
          </a:xfrm>
          <a:prstGeom prst="rect">
            <a:avLst/>
          </a:prstGeom>
          <a:ln w="88900" cap="sq" cmpd="thickThin">
            <a:solidFill>
              <a:srgbClr val="FF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Monotype Corsiva" pitchFamily="66" charset="0"/>
              </a:rPr>
              <a:t>Коллектив нашего </a:t>
            </a:r>
            <a:r>
              <a:rPr lang="ru-RU" sz="3200" b="1" dirty="0" smtClean="0">
                <a:latin typeface="Monotype Corsiva" pitchFamily="66" charset="0"/>
              </a:rPr>
              <a:t>детского </a:t>
            </a:r>
            <a:r>
              <a:rPr lang="ru-RU" sz="3200" b="1" dirty="0">
                <a:latin typeface="Monotype Corsiva" pitchFamily="66" charset="0"/>
              </a:rPr>
              <a:t>сада с </a:t>
            </a:r>
            <a:r>
              <a:rPr lang="ru-RU" sz="3200" b="1" dirty="0" smtClean="0">
                <a:latin typeface="Monotype Corsiva" pitchFamily="66" charset="0"/>
              </a:rPr>
              <a:t>радостью ждет </a:t>
            </a:r>
            <a:r>
              <a:rPr lang="ru-RU" sz="3200" b="1" dirty="0">
                <a:latin typeface="Monotype Corsiva" pitchFamily="66" charset="0"/>
              </a:rPr>
              <a:t>Вас и ваших деток!</a:t>
            </a:r>
          </a:p>
        </p:txBody>
      </p:sp>
    </p:spTree>
    <p:extLst>
      <p:ext uri="{BB962C8B-B14F-4D97-AF65-F5344CB8AC3E}">
        <p14:creationId xmlns:p14="http://schemas.microsoft.com/office/powerpoint/2010/main" val="31326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4245"/>
            <a:ext cx="8507288" cy="72119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Заведующая – Людмила Михайловна 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628800"/>
            <a:ext cx="3017308" cy="452596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3648" y="3313584"/>
            <a:ext cx="4038600" cy="28411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>
                <a:latin typeface="Comic Sans MS" pitchFamily="66" charset="0"/>
              </a:rPr>
              <a:t>В наше время нет, непросто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Садиком руководить.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Каждый день миллион вопросов,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Все их надобно решить.</a:t>
            </a:r>
          </a:p>
          <a:p>
            <a:pPr marL="0" indent="0">
              <a:buNone/>
            </a:pPr>
            <a:r>
              <a:rPr lang="ru-RU" sz="2200" dirty="0">
                <a:latin typeface="Comic Sans MS" pitchFamily="66" charset="0"/>
              </a:rPr>
              <a:t>Всем сотрудникам и детям 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Каждый день нужна забота 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У заведующей нашей </a:t>
            </a:r>
            <a:br>
              <a:rPr lang="ru-RU" sz="2200" dirty="0">
                <a:latin typeface="Comic Sans MS" pitchFamily="66" charset="0"/>
              </a:rPr>
            </a:br>
            <a:r>
              <a:rPr lang="ru-RU" sz="2200" dirty="0">
                <a:latin typeface="Comic Sans MS" pitchFamily="66" charset="0"/>
              </a:rPr>
              <a:t>Очень трудная работа</a:t>
            </a:r>
            <a:r>
              <a:rPr lang="ru-RU" dirty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39767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Педагог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I квалификационной категории с общим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стажем работы 28 лет и педагогическим стажем 23 года,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образование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высшее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профессиональное.</a:t>
            </a:r>
          </a:p>
        </p:txBody>
      </p:sp>
    </p:spTree>
    <p:extLst>
      <p:ext uri="{BB962C8B-B14F-4D97-AF65-F5344CB8AC3E}">
        <p14:creationId xmlns:p14="http://schemas.microsoft.com/office/powerpoint/2010/main" val="27135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Старший воспитатель – Лариса Михайловна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597517"/>
            <a:ext cx="3284573" cy="4525963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6126" y="3547618"/>
            <a:ext cx="4038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omic Sans MS" pitchFamily="66" charset="0"/>
              </a:rPr>
              <a:t>Чем ребятам заниматься?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Как учиться и когда?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Как гулять и развлекаться?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Мы не знаем, вот беда!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Но занятий целый лист</a:t>
            </a:r>
            <a:br>
              <a:rPr lang="ru-RU" sz="2000" dirty="0">
                <a:latin typeface="Comic Sans MS" pitchFamily="66" charset="0"/>
              </a:rPr>
            </a:br>
            <a:r>
              <a:rPr lang="ru-RU" sz="2000" dirty="0">
                <a:latin typeface="Comic Sans MS" pitchFamily="66" charset="0"/>
              </a:rPr>
              <a:t>Пишет детям методист!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81500" y="1597517"/>
            <a:ext cx="3862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Педагог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I квалификационной категории,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общий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стаж работы 19 лет и педагогический стаж 6 лет, образование высшее </a:t>
            </a:r>
            <a:r>
              <a:rPr lang="ru-RU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профессиональное.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9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Воспитатель – Вероника Владимировна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1844824"/>
            <a:ext cx="3233147" cy="3528392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780928"/>
            <a:ext cx="3763885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Не пускают маму в сад?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Не грусти, приятель.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Вместо мамы у ребят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В группе воспитатель!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Нам семья вторая - группа,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Здесь игрушки и уют,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А скучать и плакать - глупо,</a:t>
            </a:r>
          </a:p>
          <a:p>
            <a:pPr marL="0" indent="0">
              <a:buNone/>
            </a:pPr>
            <a:r>
              <a:rPr lang="ru-RU" sz="2000" dirty="0">
                <a:latin typeface="Comic Sans MS" panose="030F0702030302020204" pitchFamily="66" charset="0"/>
              </a:rPr>
              <a:t>Мамы вечером придут</a:t>
            </a:r>
            <a:r>
              <a:rPr lang="ru-RU" sz="2000" dirty="0" smtClean="0">
                <a:latin typeface="Comic Sans MS" panose="030F0702030302020204" pitchFamily="66" charset="0"/>
              </a:rPr>
              <a:t>.</a:t>
            </a:r>
            <a:endParaRPr lang="ru-RU" sz="2000" dirty="0">
              <a:latin typeface="Comic Sans MS" panose="030F0702030302020204" pitchFamily="66" charset="0"/>
            </a:endParaRP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04747" y="109861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Book Antiqua" panose="02040602050305030304" pitchFamily="18" charset="0"/>
              </a:rPr>
              <a:t>Педагог </a:t>
            </a:r>
            <a:r>
              <a:rPr lang="ru-RU" dirty="0">
                <a:latin typeface="Book Antiqua" panose="02040602050305030304" pitchFamily="18" charset="0"/>
              </a:rPr>
              <a:t>высшей квалификационной категории, </a:t>
            </a:r>
            <a:r>
              <a:rPr lang="ru-RU" dirty="0" smtClean="0">
                <a:latin typeface="Book Antiqua" panose="02040602050305030304" pitchFamily="18" charset="0"/>
              </a:rPr>
              <a:t>педагогический </a:t>
            </a:r>
            <a:r>
              <a:rPr lang="ru-RU" dirty="0">
                <a:latin typeface="Book Antiqua" panose="02040602050305030304" pitchFamily="18" charset="0"/>
              </a:rPr>
              <a:t>стаж работы 13 лет, образование высшее </a:t>
            </a:r>
            <a:r>
              <a:rPr lang="ru-RU" dirty="0" smtClean="0">
                <a:latin typeface="Book Antiqua" panose="02040602050305030304" pitchFamily="18" charset="0"/>
              </a:rPr>
              <a:t>профессиональное.</a:t>
            </a:r>
          </a:p>
        </p:txBody>
      </p:sp>
    </p:spTree>
    <p:extLst>
      <p:ext uri="{BB962C8B-B14F-4D97-AF65-F5344CB8AC3E}">
        <p14:creationId xmlns:p14="http://schemas.microsoft.com/office/powerpoint/2010/main" val="22846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/>
              <a:t>Воспитатель – </a:t>
            </a:r>
            <a:r>
              <a:rPr lang="ru-RU" sz="2800" dirty="0" smtClean="0"/>
              <a:t>Алеся Александровна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5148064" cy="2592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Воспитатель – слово-то какое!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В нем таятся свет, добро, тепло.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Кто детей порадует игрою?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Кто их пожурит совсем не зло?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Им благодаря взрослеют дети,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Зная, как вести себя и жить.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Воспитатели! Добрей вас нет на свете!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Вам счастливыми желаем быть</a:t>
            </a:r>
            <a:r>
              <a:rPr lang="ru-RU" dirty="0" smtClean="0">
                <a:latin typeface="Comic Sans MS" panose="030F0702030302020204" pitchFamily="66" charset="0"/>
              </a:rPr>
              <a:t>!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1484784"/>
            <a:ext cx="3204417" cy="4525963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974177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Book Antiqua" panose="02040602050305030304" pitchFamily="18" charset="0"/>
              </a:rPr>
              <a:t>Педагогический </a:t>
            </a:r>
            <a:r>
              <a:rPr lang="ru-RU" dirty="0">
                <a:latin typeface="Book Antiqua" panose="02040602050305030304" pitchFamily="18" charset="0"/>
              </a:rPr>
              <a:t>стаж работы 2 года, образование высшее профессиональное, </a:t>
            </a:r>
          </a:p>
        </p:txBody>
      </p:sp>
    </p:spTree>
    <p:extLst>
      <p:ext uri="{BB962C8B-B14F-4D97-AF65-F5344CB8AC3E}">
        <p14:creationId xmlns:p14="http://schemas.microsoft.com/office/powerpoint/2010/main" val="39980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Помощник воспитателя – Светлана Сергеевна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608" y="1988840"/>
            <a:ext cx="3191726" cy="273630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187047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Вы приняли наших детей малышами,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Которые плохо еще говорят.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Старательно ложками кушают сами,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А вот одеваться пока не хотят...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Детей </a:t>
            </a:r>
            <a:r>
              <a:rPr lang="ru-RU" dirty="0">
                <a:latin typeface="Comic Sans MS" panose="030F0702030302020204" pitchFamily="66" charset="0"/>
              </a:rPr>
              <a:t>приучая усердно к порядку,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Приходится многое им объяснять: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И как умываться, и делать зарядку,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Ходить на горшок и в </a:t>
            </a:r>
            <a:r>
              <a:rPr lang="ru-RU" dirty="0" err="1">
                <a:latin typeface="Comic Sans MS" panose="030F0702030302020204" pitchFamily="66" charset="0"/>
              </a:rPr>
              <a:t>сончас</a:t>
            </a:r>
            <a:r>
              <a:rPr lang="ru-RU" dirty="0">
                <a:latin typeface="Comic Sans MS" panose="030F0702030302020204" pitchFamily="66" charset="0"/>
              </a:rPr>
              <a:t> засыпать.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 </a:t>
            </a:r>
            <a:r>
              <a:rPr lang="ru-RU" dirty="0" smtClean="0">
                <a:latin typeface="Comic Sans MS" panose="030F0702030302020204" pitchFamily="66" charset="0"/>
              </a:rPr>
              <a:t>И </a:t>
            </a:r>
            <a:r>
              <a:rPr lang="ru-RU" dirty="0">
                <a:latin typeface="Comic Sans MS" panose="030F0702030302020204" pitchFamily="66" charset="0"/>
              </a:rPr>
              <a:t>слёзы, и сопли им вытереть нужно,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Отвлечь, успокоить, понять, пожалеть.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Учить, как под музыку двигаться дружно,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Лепить, рисовать и немножечко петь!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0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715</Words>
  <Application>Microsoft Office PowerPoint</Application>
  <PresentationFormat>Экран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Aharoni</vt:lpstr>
      <vt:lpstr>Arial</vt:lpstr>
      <vt:lpstr>Book Antiqua</vt:lpstr>
      <vt:lpstr>Calibri</vt:lpstr>
      <vt:lpstr>Comic Sans MS</vt:lpstr>
      <vt:lpstr>Monotype Corsiva</vt:lpstr>
      <vt:lpstr>verdana</vt:lpstr>
      <vt:lpstr>Wingdings</vt:lpstr>
      <vt:lpstr>Тема Office</vt:lpstr>
      <vt:lpstr>Группа раннего возраста №2 «УЛЫБКА»</vt:lpstr>
      <vt:lpstr>Тема родительского собрания:</vt:lpstr>
      <vt:lpstr>Девиз нашей группы</vt:lpstr>
      <vt:lpstr>Презентация PowerPoint</vt:lpstr>
      <vt:lpstr>Заведующая – Людмила Михайловна </vt:lpstr>
      <vt:lpstr>Старший воспитатель – Лариса Михайловна</vt:lpstr>
      <vt:lpstr>Воспитатель – Вероника Владимировна</vt:lpstr>
      <vt:lpstr>Воспитатель – Алеся Александровна</vt:lpstr>
      <vt:lpstr>Помощник воспитателя – Светлана Сергеевна </vt:lpstr>
      <vt:lpstr>Музыкальный руководитель – Анна Сергеевна</vt:lpstr>
      <vt:lpstr>Инструктор по физическому воспитанию –  Ирина Владимировна</vt:lpstr>
      <vt:lpstr>Вот как весело у нас!</vt:lpstr>
      <vt:lpstr>Адаптация ребенка к детскому саду – процесс привыкания малыша к новым жизненным условиям, связанным с поступлением в ДОУ (режим дня, отсутствие родителей, постоянный контакт со сверстниками и новыми взрослыми, новое помещение…)</vt:lpstr>
      <vt:lpstr>С поступлением ребенка в дошкольное учреждение в его жизни происходит множество изменений: </vt:lpstr>
      <vt:lpstr>Все эти изменения обрушиваются на ребенка одновременно, создавая для него </vt:lpstr>
      <vt:lpstr>Ребенок должен приспособиться к новым условиям, т.е.   </vt:lpstr>
      <vt:lpstr>Игра «Наш малыш»</vt:lpstr>
      <vt:lpstr>Презентация PowerPoint</vt:lpstr>
      <vt:lpstr>Презентация PowerPoint</vt:lpstr>
      <vt:lpstr>Презентация PowerPoint</vt:lpstr>
      <vt:lpstr>Спасибо  за 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Младшая группа «СЕМИЦВЕТИК»</dc:title>
  <dc:creator>Ольга</dc:creator>
  <cp:lastModifiedBy>admin</cp:lastModifiedBy>
  <cp:revision>42</cp:revision>
  <dcterms:created xsi:type="dcterms:W3CDTF">2013-10-11T15:59:35Z</dcterms:created>
  <dcterms:modified xsi:type="dcterms:W3CDTF">2014-01-29T17:19:01Z</dcterms:modified>
</cp:coreProperties>
</file>