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95" r:id="rId3"/>
    <p:sldId id="258" r:id="rId4"/>
    <p:sldId id="257" r:id="rId5"/>
    <p:sldId id="260" r:id="rId6"/>
    <p:sldId id="261" r:id="rId7"/>
    <p:sldId id="262" r:id="rId8"/>
    <p:sldId id="259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301" r:id="rId19"/>
    <p:sldId id="294" r:id="rId20"/>
    <p:sldId id="289" r:id="rId21"/>
    <p:sldId id="290" r:id="rId22"/>
    <p:sldId id="291" r:id="rId23"/>
    <p:sldId id="302" r:id="rId24"/>
    <p:sldId id="292" r:id="rId25"/>
    <p:sldId id="293" r:id="rId26"/>
    <p:sldId id="272" r:id="rId27"/>
    <p:sldId id="273" r:id="rId28"/>
    <p:sldId id="274" r:id="rId29"/>
    <p:sldId id="275" r:id="rId30"/>
    <p:sldId id="282" r:id="rId31"/>
    <p:sldId id="276" r:id="rId32"/>
    <p:sldId id="288" r:id="rId33"/>
    <p:sldId id="277" r:id="rId34"/>
    <p:sldId id="287" r:id="rId35"/>
    <p:sldId id="278" r:id="rId36"/>
    <p:sldId id="279" r:id="rId37"/>
    <p:sldId id="296" r:id="rId38"/>
    <p:sldId id="283" r:id="rId39"/>
    <p:sldId id="284" r:id="rId40"/>
    <p:sldId id="285" r:id="rId41"/>
    <p:sldId id="280" r:id="rId42"/>
    <p:sldId id="297" r:id="rId4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EC2"/>
    <a:srgbClr val="BEF2FE"/>
    <a:srgbClr val="CC9900"/>
    <a:srgbClr val="6600FF"/>
    <a:srgbClr val="F93615"/>
    <a:srgbClr val="E3FAFF"/>
    <a:srgbClr val="000082"/>
    <a:srgbClr val="89EDF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792" autoAdjust="0"/>
    <p:restoredTop sz="94660"/>
  </p:normalViewPr>
  <p:slideViewPr>
    <p:cSldViewPr>
      <p:cViewPr varScale="1">
        <p:scale>
          <a:sx n="69" d="100"/>
          <a:sy n="69" d="100"/>
        </p:scale>
        <p:origin x="-5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titlemaster_m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ltGray">
          <a:xfrm>
            <a:off x="0" y="0"/>
            <a:ext cx="9144000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62200" y="3429000"/>
            <a:ext cx="6400800" cy="14478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1371600"/>
            <a:ext cx="7620000" cy="20574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</a:ln>
        </p:spPr>
        <p:txBody>
          <a:bodyPr/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304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BDF26C-DD00-4974-A8D1-E38757860A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8C2EA3-9FF0-42B7-98E4-E96D1C5F9C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239000" y="228600"/>
            <a:ext cx="1600200" cy="5867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438400" y="228600"/>
            <a:ext cx="46482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2441A3-04D2-4BF6-A4BE-2526AA80EE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2438400" y="228600"/>
            <a:ext cx="6400800" cy="5867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AE4F11-1B31-4A25-B44C-B8A61B5146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E193FB-F4B7-4D52-89D7-042AA15549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AE28F-D90E-4298-BC1E-BEB549780E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4384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7150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67DFC-8DED-4A39-BE21-A74F74E036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F5633A-4122-4FC6-BFB6-F35A106179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F2085A-A6F7-4128-A86D-3C077C6DBD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F01DD-8162-4593-8C2E-2DE184C4AD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3F7710-D394-4222-AC0A-DF8CDA5C3F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60AFB-F69A-4A83-94BE-98500CFFFD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2667000" cy="6858000"/>
            <a:chOff x="0" y="0"/>
            <a:chExt cx="1680" cy="4320"/>
          </a:xfrm>
        </p:grpSpPr>
        <p:sp>
          <p:nvSpPr>
            <p:cNvPr id="4099" name="Rectangle 3"/>
            <p:cNvSpPr>
              <a:spLocks noChangeArrowheads="1"/>
            </p:cNvSpPr>
            <p:nvPr/>
          </p:nvSpPr>
          <p:spPr bwMode="hidden">
            <a:xfrm>
              <a:off x="124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5490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/>
            </a:p>
          </p:txBody>
        </p:sp>
        <p:pic>
          <p:nvPicPr>
            <p:cNvPr id="2" name="Picture 4" descr="slidemaster_med3"/>
            <p:cNvPicPr>
              <a:picLocks noChangeAspect="1" noChangeArrowheads="1"/>
            </p:cNvPicPr>
            <p:nvPr/>
          </p:nvPicPr>
          <p:blipFill>
            <a:blip r:embed="rId14"/>
            <a:srcRect/>
            <a:stretch>
              <a:fillRect/>
            </a:stretch>
          </p:blipFill>
          <p:spPr bwMode="ltGray">
            <a:xfrm>
              <a:off x="0" y="0"/>
              <a:ext cx="13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10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438400" y="228600"/>
            <a:ext cx="6400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38400" y="1600200"/>
            <a:ext cx="64008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6248400"/>
            <a:ext cx="1901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AF467427-300E-4BCE-B045-AB6FCB223A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ransition spd="slow">
    <p:circle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jpe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hyperlink" Target="http://www.stihi.ru/2008/04/07/1251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404813"/>
            <a:ext cx="6553200" cy="3810005"/>
          </a:xfrm>
          <a:solidFill>
            <a:schemeClr val="accent1">
              <a:alpha val="5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ru-RU" sz="66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 </a:t>
            </a:r>
            <a:r>
              <a:rPr lang="ru-RU" sz="66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 Black" pitchFamily="34" charset="0"/>
              </a:rPr>
              <a:t>Система работы</a:t>
            </a:r>
            <a:br>
              <a:rPr lang="ru-RU" sz="66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 Black" pitchFamily="34" charset="0"/>
              </a:rPr>
            </a:br>
            <a:r>
              <a:rPr lang="ru-RU" sz="66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 Black" pitchFamily="34" charset="0"/>
              </a:rPr>
              <a:t/>
            </a:r>
            <a:br>
              <a:rPr lang="ru-RU" sz="66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 Black" pitchFamily="34" charset="0"/>
              </a:rPr>
            </a:br>
            <a:r>
              <a:rPr lang="ru-RU" sz="1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 Black" pitchFamily="34" charset="0"/>
              </a:rPr>
              <a:t>учитель-логопед</a:t>
            </a:r>
            <a:br>
              <a:rPr lang="ru-RU" sz="1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 Black" pitchFamily="34" charset="0"/>
              </a:rPr>
            </a:br>
            <a:r>
              <a:rPr lang="ru-RU" sz="1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 Black" pitchFamily="34" charset="0"/>
              </a:rPr>
              <a:t>Иванова Наталия Юрьевна</a:t>
            </a:r>
            <a:br>
              <a:rPr lang="ru-RU" sz="1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 Black" pitchFamily="34" charset="0"/>
              </a:rPr>
            </a:br>
            <a:r>
              <a:rPr lang="ru-RU" sz="1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 Black" pitchFamily="34" charset="0"/>
              </a:rPr>
              <a:t>ГБДОУ </a:t>
            </a:r>
            <a:r>
              <a:rPr lang="ru-RU" sz="1400" b="1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 Black" pitchFamily="34" charset="0"/>
              </a:rPr>
              <a:t>д</a:t>
            </a:r>
            <a:r>
              <a:rPr lang="ru-RU" sz="1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 Black" pitchFamily="34" charset="0"/>
              </a:rPr>
              <a:t>/с №45 Приморского района</a:t>
            </a:r>
            <a:endParaRPr lang="ru-RU" sz="1800" b="1" dirty="0" smtClean="0">
              <a:effectLst>
                <a:outerShdw blurRad="38100" dist="38100" dir="2700000" algn="tl">
                  <a:srgbClr val="FFFFFF"/>
                </a:outerShdw>
              </a:effectLst>
              <a:latin typeface="Arial Black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76375" y="4652963"/>
            <a:ext cx="7488238" cy="2024062"/>
          </a:xfrm>
          <a:solidFill>
            <a:schemeClr val="folHlink">
              <a:alpha val="5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ru-RU" sz="24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Речь – не врождённая способность человека,</a:t>
            </a:r>
          </a:p>
          <a:p>
            <a:pPr eaLnBrk="1" hangingPunct="1">
              <a:defRPr/>
            </a:pPr>
            <a:r>
              <a:rPr lang="ru-RU" sz="24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она формируется у ребёнка постепенно, вместе с его ростом и развитием.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300"/>
                            </p:stCondLst>
                            <p:childTnLst>
                              <p:par>
                                <p:cTn id="10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8900"/>
                            </p:stCondLst>
                            <p:childTnLst>
                              <p:par>
                                <p:cTn id="16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228600"/>
            <a:ext cx="6400800" cy="896938"/>
          </a:xfrm>
          <a:solidFill>
            <a:srgbClr val="CCFAFE"/>
          </a:solidFill>
        </p:spPr>
        <p:txBody>
          <a:bodyPr/>
          <a:lstStyle/>
          <a:p>
            <a:pPr eaLnBrk="1" hangingPunct="1">
              <a:defRPr/>
            </a:pPr>
            <a:r>
              <a:rPr lang="ru-RU" sz="3200" smtClean="0">
                <a:solidFill>
                  <a:srgbClr val="2B05E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Логопедическая</a:t>
            </a:r>
            <a:r>
              <a:rPr lang="ru-RU" sz="3200" smtClean="0">
                <a:solidFill>
                  <a:srgbClr val="D8D0F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работа </a:t>
            </a:r>
            <a:br>
              <a:rPr lang="ru-RU" sz="3200" smtClean="0">
                <a:solidFill>
                  <a:srgbClr val="D8D0F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3200" smtClean="0">
                <a:solidFill>
                  <a:srgbClr val="2B05E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1-й класс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24075" y="1600200"/>
            <a:ext cx="6715125" cy="4495800"/>
          </a:xfrm>
          <a:solidFill>
            <a:srgbClr val="FCFFC9"/>
          </a:solidFill>
        </p:spPr>
        <p:txBody>
          <a:bodyPr/>
          <a:lstStyle/>
          <a:p>
            <a:pPr marL="812800" indent="-812800" eaLnBrk="1" hangingPunct="1">
              <a:lnSpc>
                <a:spcPct val="80000"/>
              </a:lnSpc>
              <a:defRPr/>
            </a:pPr>
            <a:r>
              <a:rPr lang="ru-RU" sz="24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Развитие фонетико-фонематических процессов.</a:t>
            </a:r>
          </a:p>
          <a:p>
            <a:pPr marL="812800" indent="-812800" eaLnBrk="1" hangingPunct="1">
              <a:lnSpc>
                <a:spcPct val="80000"/>
              </a:lnSpc>
              <a:defRPr/>
            </a:pPr>
            <a:r>
              <a:rPr lang="ru-RU" sz="24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Дифференцировании оппозиционных групп.</a:t>
            </a:r>
          </a:p>
          <a:p>
            <a:pPr marL="812800" indent="-812800" eaLnBrk="1" hangingPunct="1">
              <a:lnSpc>
                <a:spcPct val="80000"/>
              </a:lnSpc>
              <a:defRPr/>
            </a:pPr>
            <a:r>
              <a:rPr lang="ru-RU" sz="24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Знакомство со всеми гласными звуками попарно и правилами их написания.</a:t>
            </a:r>
          </a:p>
          <a:p>
            <a:pPr marL="812800" indent="-812800" eaLnBrk="1" hangingPunct="1">
              <a:lnSpc>
                <a:spcPct val="80000"/>
              </a:lnSpc>
              <a:defRPr/>
            </a:pPr>
            <a:r>
              <a:rPr lang="ru-RU" sz="24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Формирование действия изменения слов. </a:t>
            </a:r>
          </a:p>
          <a:p>
            <a:pPr marL="812800" indent="-812800" eaLnBrk="1" hangingPunct="1">
              <a:lnSpc>
                <a:spcPct val="80000"/>
              </a:lnSpc>
              <a:defRPr/>
            </a:pPr>
            <a:r>
              <a:rPr lang="ru-RU" sz="24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Помощь в обучении детей (слоговой анализ-синтез и т.д.)</a:t>
            </a:r>
          </a:p>
          <a:p>
            <a:pPr marL="812800" indent="-812800" eaLnBrk="1" hangingPunct="1">
              <a:lnSpc>
                <a:spcPct val="80000"/>
              </a:lnSpc>
              <a:defRPr/>
            </a:pPr>
            <a:r>
              <a:rPr lang="ru-RU" sz="24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Формирование грамматически правильной связной речи. </a:t>
            </a:r>
          </a:p>
          <a:p>
            <a:pPr marL="812800" indent="-812800" eaLnBrk="1" hangingPunct="1">
              <a:lnSpc>
                <a:spcPct val="80000"/>
              </a:lnSpc>
              <a:defRPr/>
            </a:pPr>
            <a:r>
              <a:rPr lang="ru-RU" sz="24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Развитие словаря. 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8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48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228600"/>
            <a:ext cx="6237288" cy="2552700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b="1" smtClean="0"/>
              <a:t>Коррекционная логопедическая работа </a:t>
            </a:r>
            <a:br>
              <a:rPr lang="ru-RU" sz="3200" b="1" smtClean="0"/>
            </a:br>
            <a:r>
              <a:rPr lang="ru-RU" sz="3200" b="1" smtClean="0"/>
              <a:t>по профилактике и устранению </a:t>
            </a:r>
            <a:br>
              <a:rPr lang="ru-RU" sz="3200" b="1" smtClean="0"/>
            </a:br>
            <a:r>
              <a:rPr lang="ru-RU" sz="3200" b="1" smtClean="0"/>
              <a:t> дисграфии и дислексии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8400" y="3141663"/>
            <a:ext cx="6400800" cy="2954337"/>
          </a:xfrm>
        </p:spPr>
        <p:txBody>
          <a:bodyPr/>
          <a:lstStyle/>
          <a:p>
            <a:pPr eaLnBrk="1" hangingPunct="1">
              <a:defRPr/>
            </a:pPr>
            <a:r>
              <a:rPr lang="ru-RU" b="1" u="sng" smtClean="0">
                <a:solidFill>
                  <a:srgbClr val="2B05EB"/>
                </a:solidFill>
              </a:rPr>
              <a:t>Дисграфия,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b="1" u="sng" smtClean="0">
                <a:solidFill>
                  <a:srgbClr val="2B05EB"/>
                </a:solidFill>
              </a:rPr>
              <a:t>дизорфография</a:t>
            </a:r>
            <a:r>
              <a:rPr lang="ru-RU" smtClean="0"/>
              <a:t> – нарушения процесса письма.</a:t>
            </a:r>
          </a:p>
          <a:p>
            <a:pPr eaLnBrk="1" hangingPunct="1">
              <a:defRPr/>
            </a:pPr>
            <a:r>
              <a:rPr lang="ru-RU" b="1" u="sng" smtClean="0">
                <a:solidFill>
                  <a:srgbClr val="2B05EB"/>
                </a:solidFill>
              </a:rPr>
              <a:t>Дислексия</a:t>
            </a:r>
            <a:r>
              <a:rPr lang="ru-RU" smtClean="0"/>
              <a:t> – нарушения процесса чтения.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6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228600"/>
            <a:ext cx="6400800" cy="823913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/>
              <a:t>2-й класс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8400" y="1628775"/>
            <a:ext cx="6400800" cy="4467225"/>
          </a:xfrm>
        </p:spPr>
        <p:txBody>
          <a:bodyPr/>
          <a:lstStyle/>
          <a:p>
            <a:pPr marL="812800" indent="-812800" eaLnBrk="1" hangingPunct="1">
              <a:defRPr/>
            </a:pPr>
            <a:r>
              <a:rPr lang="ru-RU" sz="2400" b="1" smtClean="0">
                <a:effectLst/>
              </a:rPr>
              <a:t>Коррекция на </a:t>
            </a:r>
            <a:r>
              <a:rPr lang="ru-RU" sz="2400" b="1" smtClean="0">
                <a:solidFill>
                  <a:srgbClr val="E12803"/>
                </a:solidFill>
                <a:effectLst/>
              </a:rPr>
              <a:t>фонетическом</a:t>
            </a:r>
            <a:r>
              <a:rPr lang="ru-RU" sz="2400" b="1" smtClean="0">
                <a:effectLst/>
              </a:rPr>
              <a:t> уровне</a:t>
            </a:r>
            <a:r>
              <a:rPr lang="ru-RU" sz="2400" b="1" smtClean="0"/>
              <a:t> </a:t>
            </a:r>
          </a:p>
          <a:p>
            <a:pPr marL="812800" indent="-812800" eaLnBrk="1" hangingPunct="1">
              <a:defRPr/>
            </a:pPr>
            <a:r>
              <a:rPr lang="ru-RU" sz="2400" b="1" smtClean="0">
                <a:effectLst/>
              </a:rPr>
              <a:t>Пропедевтика семантической дислексии и дисграфии</a:t>
            </a:r>
            <a:r>
              <a:rPr lang="ru-RU" sz="2400" smtClean="0">
                <a:effectLst/>
              </a:rPr>
              <a:t>. </a:t>
            </a:r>
            <a:r>
              <a:rPr lang="ru-RU" sz="2400" b="1" smtClean="0">
                <a:solidFill>
                  <a:srgbClr val="E12803"/>
                </a:solidFill>
                <a:effectLst/>
              </a:rPr>
              <a:t>Лексический</a:t>
            </a:r>
            <a:r>
              <a:rPr lang="ru-RU" sz="2400" b="1" smtClean="0">
                <a:effectLst/>
              </a:rPr>
              <a:t> уровень.</a:t>
            </a:r>
          </a:p>
          <a:p>
            <a:pPr marL="812800" indent="-812800" eaLnBrk="1" hangingPunct="1">
              <a:defRPr/>
            </a:pPr>
            <a:r>
              <a:rPr lang="ru-RU" sz="2400" b="1" smtClean="0">
                <a:effectLst/>
              </a:rPr>
              <a:t>Пропедевтика </a:t>
            </a:r>
            <a:r>
              <a:rPr lang="ru-RU" sz="2400" b="1" smtClean="0">
                <a:solidFill>
                  <a:srgbClr val="E12803"/>
                </a:solidFill>
                <a:effectLst/>
              </a:rPr>
              <a:t>грамматической</a:t>
            </a:r>
            <a:r>
              <a:rPr lang="ru-RU" sz="2400" b="1" smtClean="0">
                <a:solidFill>
                  <a:schemeClr val="hlink"/>
                </a:solidFill>
                <a:effectLst/>
              </a:rPr>
              <a:t> </a:t>
            </a:r>
            <a:r>
              <a:rPr lang="ru-RU" sz="2400" b="1" smtClean="0">
                <a:effectLst/>
              </a:rPr>
              <a:t>дислексии и диграфии.</a:t>
            </a:r>
            <a:r>
              <a:rPr lang="ru-RU" sz="2400" smtClean="0"/>
              <a:t> </a:t>
            </a:r>
          </a:p>
          <a:p>
            <a:pPr marL="812800" indent="-812800" eaLnBrk="1" hangingPunct="1">
              <a:defRPr/>
            </a:pPr>
            <a:r>
              <a:rPr lang="ru-RU" smtClean="0"/>
              <a:t> </a:t>
            </a:r>
            <a:r>
              <a:rPr lang="ru-RU" sz="2400" b="1" smtClean="0">
                <a:effectLst/>
              </a:rPr>
              <a:t>Коррекционная работа на </a:t>
            </a:r>
            <a:r>
              <a:rPr lang="ru-RU" sz="2400" b="1" smtClean="0">
                <a:solidFill>
                  <a:srgbClr val="E12803"/>
                </a:solidFill>
                <a:effectLst/>
              </a:rPr>
              <a:t>синтаксическом </a:t>
            </a:r>
            <a:r>
              <a:rPr lang="ru-RU" sz="2400" b="1" smtClean="0">
                <a:effectLst/>
              </a:rPr>
              <a:t>уровне.</a:t>
            </a:r>
          </a:p>
          <a:p>
            <a:pPr marL="812800" indent="-812800" eaLnBrk="1" hangingPunct="1">
              <a:defRPr/>
            </a:pPr>
            <a:endParaRPr lang="ru-RU" sz="2400" smtClean="0">
              <a:effectLst/>
            </a:endParaRPr>
          </a:p>
          <a:p>
            <a:pPr marL="812800" indent="-812800" eaLnBrk="1" hangingPunct="1">
              <a:buFont typeface="Wingdings" pitchFamily="2" charset="2"/>
              <a:buNone/>
              <a:defRPr/>
            </a:pPr>
            <a:endParaRPr lang="ru-RU" sz="2400" smtClean="0">
              <a:effectLst/>
            </a:endParaRPr>
          </a:p>
          <a:p>
            <a:pPr marL="812800" indent="-812800" eaLnBrk="1" hangingPunct="1">
              <a:defRPr/>
            </a:pPr>
            <a:endParaRPr lang="ru-RU" smtClean="0">
              <a:effectLst/>
            </a:endParaRPr>
          </a:p>
          <a:p>
            <a:pPr marL="812800" indent="-812800" eaLnBrk="1" hangingPunct="1">
              <a:buFont typeface="Wingdings" pitchFamily="2" charset="2"/>
              <a:buNone/>
              <a:defRPr/>
            </a:pPr>
            <a:endParaRPr lang="ru-RU" sz="2400" smtClean="0">
              <a:effectLst/>
            </a:endParaRPr>
          </a:p>
          <a:p>
            <a:pPr marL="812800" indent="-812800" eaLnBrk="1" hangingPunct="1">
              <a:defRPr/>
            </a:pPr>
            <a:endParaRPr lang="ru-RU" sz="2400" smtClean="0">
              <a:effectLst/>
            </a:endParaRP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1619250" y="2605088"/>
            <a:ext cx="6969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2253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3200" b="1" smtClean="0">
                <a:solidFill>
                  <a:schemeClr val="tx1"/>
                </a:solidFill>
              </a:rPr>
              <a:t/>
            </a:r>
            <a:br>
              <a:rPr lang="ru-RU" sz="3200" b="1" smtClean="0">
                <a:solidFill>
                  <a:schemeClr val="tx1"/>
                </a:solidFill>
              </a:rPr>
            </a:br>
            <a:r>
              <a:rPr lang="ru-RU" sz="3200" b="1" smtClean="0">
                <a:solidFill>
                  <a:schemeClr val="tx1"/>
                </a:solidFill>
              </a:rPr>
              <a:t/>
            </a:r>
            <a:br>
              <a:rPr lang="ru-RU" sz="3200" b="1" smtClean="0">
                <a:solidFill>
                  <a:schemeClr val="tx1"/>
                </a:solidFill>
              </a:rPr>
            </a:br>
            <a:r>
              <a:rPr lang="ru-RU" sz="3200" b="1" smtClean="0">
                <a:solidFill>
                  <a:schemeClr val="tx1"/>
                </a:solidFill>
              </a:rPr>
              <a:t/>
            </a:r>
            <a:br>
              <a:rPr lang="ru-RU" sz="3200" b="1" smtClean="0">
                <a:solidFill>
                  <a:schemeClr val="tx1"/>
                </a:solidFill>
              </a:rPr>
            </a:br>
            <a:r>
              <a:rPr lang="ru-RU" sz="3200" b="1" smtClean="0">
                <a:solidFill>
                  <a:schemeClr val="tx1"/>
                </a:solidFill>
              </a:rPr>
              <a:t/>
            </a:r>
            <a:br>
              <a:rPr lang="ru-RU" sz="3200" b="1" smtClean="0">
                <a:solidFill>
                  <a:schemeClr val="tx1"/>
                </a:solidFill>
              </a:rPr>
            </a:br>
            <a:r>
              <a:rPr lang="ru-RU" sz="3200" b="1" smtClean="0">
                <a:solidFill>
                  <a:schemeClr val="tx1"/>
                </a:solidFill>
              </a:rPr>
              <a:t/>
            </a:r>
            <a:br>
              <a:rPr lang="ru-RU" sz="3200" b="1" smtClean="0">
                <a:solidFill>
                  <a:schemeClr val="tx1"/>
                </a:solidFill>
              </a:rPr>
            </a:br>
            <a:r>
              <a:rPr lang="ru-RU" sz="3200" b="1" smtClean="0">
                <a:solidFill>
                  <a:schemeClr val="tx1"/>
                </a:solidFill>
              </a:rPr>
              <a:t/>
            </a:r>
            <a:br>
              <a:rPr lang="ru-RU" sz="3200" b="1" smtClean="0">
                <a:solidFill>
                  <a:schemeClr val="tx1"/>
                </a:solidFill>
              </a:rPr>
            </a:br>
            <a:r>
              <a:rPr lang="ru-RU" sz="3200" b="1" smtClean="0">
                <a:solidFill>
                  <a:schemeClr val="tx1"/>
                </a:solidFill>
              </a:rPr>
              <a:t>Проблемно- концептуальный план работы </a:t>
            </a:r>
            <a:br>
              <a:rPr lang="ru-RU" sz="3200" b="1" smtClean="0">
                <a:solidFill>
                  <a:schemeClr val="tx1"/>
                </a:solidFill>
              </a:rPr>
            </a:br>
            <a:r>
              <a:rPr lang="ru-RU" sz="3200" b="1" i="1" smtClean="0">
                <a:solidFill>
                  <a:schemeClr val="hlink"/>
                </a:solidFill>
              </a:rPr>
              <a:t>логопедического  кабинета</a:t>
            </a:r>
            <a:r>
              <a:rPr lang="ru-RU" sz="3200" b="1" smtClean="0">
                <a:solidFill>
                  <a:schemeClr val="hlink"/>
                </a:solidFill>
              </a:rPr>
              <a:t/>
            </a:r>
            <a:br>
              <a:rPr lang="ru-RU" sz="3200" b="1" smtClean="0">
                <a:solidFill>
                  <a:schemeClr val="hlink"/>
                </a:solidFill>
              </a:rPr>
            </a:br>
            <a:r>
              <a:rPr lang="ru-RU" sz="3200" b="1" smtClean="0">
                <a:solidFill>
                  <a:schemeClr val="tx1"/>
                </a:solidFill>
              </a:rPr>
              <a:t> на период  текущего учебного года </a:t>
            </a:r>
            <a:br>
              <a:rPr lang="ru-RU" sz="3200" b="1" smtClean="0">
                <a:solidFill>
                  <a:schemeClr val="tx1"/>
                </a:solidFill>
              </a:rPr>
            </a:br>
            <a:r>
              <a:rPr lang="ru-RU" sz="3200" b="1" smtClean="0">
                <a:solidFill>
                  <a:schemeClr val="tx1"/>
                </a:solidFill>
              </a:rPr>
              <a:t>(начальная школа).</a:t>
            </a:r>
            <a:br>
              <a:rPr lang="ru-RU" sz="3200" b="1" smtClean="0">
                <a:solidFill>
                  <a:schemeClr val="tx1"/>
                </a:solidFill>
              </a:rPr>
            </a:br>
            <a:endParaRPr lang="ru-RU" sz="3200" b="1" smtClean="0">
              <a:solidFill>
                <a:schemeClr val="tx1"/>
              </a:solidFill>
            </a:endParaRPr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2438400" y="4797425"/>
            <a:ext cx="3124200" cy="1298575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b="1" smtClean="0">
                <a:solidFill>
                  <a:srgbClr val="2B05EB"/>
                </a:solidFill>
              </a:rPr>
              <a:t>Проблема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/>
              <a:t>(см. далее)</a:t>
            </a:r>
          </a:p>
        </p:txBody>
      </p:sp>
      <p:sp>
        <p:nvSpPr>
          <p:cNvPr id="23560" name="Rectangle 8"/>
          <p:cNvSpPr>
            <a:spLocks noGrp="1" noChangeArrowheads="1"/>
          </p:cNvSpPr>
          <p:nvPr>
            <p:ph type="body" sz="half" idx="2"/>
          </p:nvPr>
        </p:nvSpPr>
        <p:spPr>
          <a:xfrm>
            <a:off x="5715000" y="4797425"/>
            <a:ext cx="3124200" cy="1298575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b="1" smtClean="0">
                <a:solidFill>
                  <a:srgbClr val="2B05EB"/>
                </a:solidFill>
              </a:rPr>
              <a:t>Концепция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/>
              <a:t>(см.далее)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6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1000"/>
                                        <p:tgtEl>
                                          <p:spTgt spid="235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6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1000"/>
                                        <p:tgtEl>
                                          <p:spTgt spid="235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6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1000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600"/>
                            </p:stCondLst>
                            <p:childTnLst>
                              <p:par>
                                <p:cTn id="2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1000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/>
      <p:bldP spid="23559" grpId="0" build="p"/>
      <p:bldP spid="23560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55" name="Rectangle 31"/>
          <p:cNvSpPr>
            <a:spLocks noGrp="1" noChangeArrowheads="1"/>
          </p:cNvSpPr>
          <p:nvPr>
            <p:ph type="title"/>
          </p:nvPr>
        </p:nvSpPr>
        <p:spPr>
          <a:xfrm flipV="1">
            <a:off x="2195513" y="0"/>
            <a:ext cx="144462" cy="228600"/>
          </a:xfrm>
        </p:spPr>
        <p:txBody>
          <a:bodyPr/>
          <a:lstStyle/>
          <a:p>
            <a:pPr eaLnBrk="1" hangingPunct="1">
              <a:defRPr/>
            </a:pPr>
            <a:endParaRPr lang="ru-RU" sz="3200" smtClean="0"/>
          </a:p>
        </p:txBody>
      </p:sp>
      <p:graphicFrame>
        <p:nvGraphicFramePr>
          <p:cNvPr id="26691" name="Group 67"/>
          <p:cNvGraphicFramePr>
            <a:graphicFrameLocks noGrp="1"/>
          </p:cNvGraphicFramePr>
          <p:nvPr>
            <p:ph sz="half" idx="1"/>
          </p:nvPr>
        </p:nvGraphicFramePr>
        <p:xfrm>
          <a:off x="2411413" y="549275"/>
          <a:ext cx="2952750" cy="5556250"/>
        </p:xfrm>
        <a:graphic>
          <a:graphicData uri="http://schemas.openxmlformats.org/drawingml/2006/table">
            <a:tbl>
              <a:tblPr/>
              <a:tblGrid>
                <a:gridCol w="2952750"/>
              </a:tblGrid>
              <a:tr h="2232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Адаптация уч-ся в школе.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24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Повышение мотивации учебной деятельности.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6690" name="Group 66"/>
          <p:cNvGraphicFramePr>
            <a:graphicFrameLocks noGrp="1"/>
          </p:cNvGraphicFramePr>
          <p:nvPr>
            <p:ph sz="half" idx="2"/>
          </p:nvPr>
        </p:nvGraphicFramePr>
        <p:xfrm>
          <a:off x="5724525" y="549275"/>
          <a:ext cx="3124200" cy="6119813"/>
        </p:xfrm>
        <a:graphic>
          <a:graphicData uri="http://schemas.openxmlformats.org/drawingml/2006/table">
            <a:tbl>
              <a:tblPr/>
              <a:tblGrid>
                <a:gridCol w="3124200"/>
              </a:tblGrid>
              <a:tr h="2230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Создание условий для успешной адаптации.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Организация образовательно-воспитательного процесса с учетом интересов, желаний, возможностей, особенностей психофизического здоровья.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1763" name="AutoShape 61"/>
          <p:cNvSpPr>
            <a:spLocks noChangeArrowheads="1"/>
          </p:cNvSpPr>
          <p:nvPr/>
        </p:nvSpPr>
        <p:spPr bwMode="auto">
          <a:xfrm>
            <a:off x="4859338" y="2565400"/>
            <a:ext cx="976312" cy="485775"/>
          </a:xfrm>
          <a:prstGeom prst="notched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6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6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5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title" idx="4294967295"/>
          </p:nvPr>
        </p:nvSpPr>
        <p:spPr>
          <a:xfrm flipH="1">
            <a:off x="0" y="333375"/>
            <a:ext cx="1692275" cy="935038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2000" b="1" smtClean="0">
                <a:solidFill>
                  <a:schemeClr val="tx1"/>
                </a:solidFill>
              </a:rPr>
              <a:t>Из плана</a:t>
            </a:r>
          </a:p>
        </p:txBody>
      </p:sp>
      <p:graphicFrame>
        <p:nvGraphicFramePr>
          <p:cNvPr id="31787" name="Group 43"/>
          <p:cNvGraphicFramePr>
            <a:graphicFrameLocks noGrp="1"/>
          </p:cNvGraphicFramePr>
          <p:nvPr>
            <p:ph/>
          </p:nvPr>
        </p:nvGraphicFramePr>
        <p:xfrm>
          <a:off x="2438400" y="44450"/>
          <a:ext cx="6400800" cy="6858000"/>
        </p:xfrm>
        <a:graphic>
          <a:graphicData uri="http://schemas.openxmlformats.org/drawingml/2006/table">
            <a:tbl>
              <a:tblPr/>
              <a:tblGrid>
                <a:gridCol w="3200400"/>
                <a:gridCol w="3200400"/>
              </a:tblGrid>
              <a:tr h="1439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Индивидуализация процесса обучения и воспитания мл. шк.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Индивидуальная коррекционная помощь учащимся – логопатам.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33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Развитие творческих способностей учащихся.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Активизация непрерывного процесса развития творческих способностей.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33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Охранительный режим обучения в начальной школе.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Сохранение и укрепление здоровья.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Организация о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/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в работы, направленной на сохранение, укрепление и коррекцию здоровья уч-ся, профилактика заболеваний.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785" name="AutoShape 31"/>
          <p:cNvSpPr>
            <a:spLocks noChangeArrowheads="1"/>
          </p:cNvSpPr>
          <p:nvPr/>
        </p:nvSpPr>
        <p:spPr bwMode="auto">
          <a:xfrm>
            <a:off x="4787900" y="1628775"/>
            <a:ext cx="976313" cy="485775"/>
          </a:xfrm>
          <a:custGeom>
            <a:avLst/>
            <a:gdLst>
              <a:gd name="T0" fmla="*/ 33096784 w 21600"/>
              <a:gd name="T1" fmla="*/ 0 h 21600"/>
              <a:gd name="T2" fmla="*/ 0 w 21600"/>
              <a:gd name="T3" fmla="*/ 5462449 h 21600"/>
              <a:gd name="T4" fmla="*/ 33096784 w 21600"/>
              <a:gd name="T5" fmla="*/ 10924876 h 21600"/>
              <a:gd name="T6" fmla="*/ 44129027 w 21600"/>
              <a:gd name="T7" fmla="*/ 5462449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845" name="Group 29"/>
          <p:cNvGraphicFramePr>
            <a:graphicFrameLocks noGrp="1"/>
          </p:cNvGraphicFramePr>
          <p:nvPr>
            <p:ph/>
          </p:nvPr>
        </p:nvGraphicFramePr>
        <p:xfrm>
          <a:off x="2438400" y="228600"/>
          <a:ext cx="6400800" cy="6138863"/>
        </p:xfrm>
        <a:graphic>
          <a:graphicData uri="http://schemas.openxmlformats.org/drawingml/2006/table">
            <a:tbl>
              <a:tblPr/>
              <a:tblGrid>
                <a:gridCol w="3200400"/>
                <a:gridCol w="3200400"/>
              </a:tblGrid>
              <a:tr h="195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Преемственность в работе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дошк. учр.- нач. шк.-средн. Шк.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Единство требований, сопровождение учебной деятельности учащихся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6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Комплексный подход к развитию уч-ся в условиях нач. шк.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Согласованность в работе пед. состава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5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Взаимодействие пед. с родителями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Развитие сотрудничества, взаимопомощи.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Обмен полезной информацией, учитывая интересы обеих сторон.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3808" name="AutoShape 30"/>
          <p:cNvSpPr>
            <a:spLocks noChangeArrowheads="1"/>
          </p:cNvSpPr>
          <p:nvPr/>
        </p:nvSpPr>
        <p:spPr bwMode="auto">
          <a:xfrm>
            <a:off x="4716463" y="2133600"/>
            <a:ext cx="976312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228600"/>
            <a:ext cx="6400800" cy="1471613"/>
          </a:xfrm>
          <a:solidFill>
            <a:srgbClr val="FCFFC9"/>
          </a:solidFill>
        </p:spPr>
        <p:txBody>
          <a:bodyPr/>
          <a:lstStyle/>
          <a:p>
            <a:pPr eaLnBrk="1" hangingPunct="1">
              <a:defRPr/>
            </a:pPr>
            <a:r>
              <a:rPr lang="ru-RU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Black" pitchFamily="34" charset="0"/>
              </a:rPr>
              <a:t>Методы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2438400" y="1844675"/>
            <a:ext cx="3124200" cy="4251325"/>
          </a:xfrm>
          <a:solidFill>
            <a:srgbClr val="FFCFFA"/>
          </a:solidFill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400" b="1" smtClean="0">
                <a:solidFill>
                  <a:srgbClr val="2B05E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При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b="1" smtClean="0">
                <a:solidFill>
                  <a:srgbClr val="2B05EB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постановке: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z="2400" b="1" smtClean="0">
              <a:solidFill>
                <a:srgbClr val="2B05EB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по подражанию;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с механической помощью;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смешанный способ.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z="2400" b="1" smtClean="0">
              <a:solidFill>
                <a:srgbClr val="E12803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ru-RU" sz="2400" b="1" smtClean="0">
              <a:solidFill>
                <a:srgbClr val="E12803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endParaRPr lang="ru-RU" sz="2400" b="1" smtClean="0">
              <a:solidFill>
                <a:srgbClr val="E12803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5715000" y="2133600"/>
            <a:ext cx="3124200" cy="3962400"/>
          </a:xfrm>
          <a:solidFill>
            <a:srgbClr val="CFFAFF"/>
          </a:solidFill>
        </p:spPr>
        <p:txBody>
          <a:bodyPr/>
          <a:lstStyle/>
          <a:p>
            <a:pPr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Вербальные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Невербальные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(например, рисуночные методики)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6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6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4096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98" decel="100000" fill="hold"/>
                                        <p:tgtEl>
                                          <p:spTgt spid="40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98" decel="100000" fill="hold"/>
                                        <p:tgtEl>
                                          <p:spTgt spid="40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09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98" decel="100000" fill="hold"/>
                                        <p:tgtEl>
                                          <p:spTgt spid="409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09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09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98" decel="100000" fill="hold"/>
                                        <p:tgtEl>
                                          <p:spTgt spid="409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09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09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98" decel="100000" fill="hold"/>
                                        <p:tgtEl>
                                          <p:spTgt spid="409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000"/>
                            </p:stCondLst>
                            <p:childTnLst>
                              <p:par>
                                <p:cTn id="47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09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09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98" decel="100000" fill="hold"/>
                                        <p:tgtEl>
                                          <p:spTgt spid="409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409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7000"/>
                            </p:stCondLst>
                            <p:childTnLst>
                              <p:par>
                                <p:cTn id="54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09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09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98" decel="100000" fill="hold"/>
                                        <p:tgtEl>
                                          <p:spTgt spid="409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409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8000"/>
                            </p:stCondLst>
                            <p:childTnLst>
                              <p:par>
                                <p:cTn id="61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09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09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98" decel="100000" fill="hold"/>
                                        <p:tgtEl>
                                          <p:spTgt spid="409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409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/>
      <p:bldP spid="40964" grpId="0" build="p"/>
      <p:bldP spid="4096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84600" y="0"/>
            <a:ext cx="3049588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3" name="Picture 5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6867525" y="2205038"/>
            <a:ext cx="2276475" cy="2276475"/>
          </a:xfrm>
          <a:noFill/>
        </p:spPr>
      </p:pic>
      <p:pic>
        <p:nvPicPr>
          <p:cNvPr id="35844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88175" y="3175"/>
            <a:ext cx="2155825" cy="227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5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95513" y="2422525"/>
            <a:ext cx="2484437" cy="287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6" name="Picture 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643438" y="2209800"/>
            <a:ext cx="2181225" cy="287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7" name="Picture 9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113588" y="4365625"/>
            <a:ext cx="2030412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8" name="Picture 10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143375" y="5084763"/>
            <a:ext cx="2225675" cy="177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28600"/>
            <a:ext cx="8299450" cy="1219200"/>
          </a:xfrm>
          <a:solidFill>
            <a:srgbClr val="DFC0FC"/>
          </a:solidFill>
        </p:spPr>
        <p:txBody>
          <a:bodyPr/>
          <a:lstStyle/>
          <a:p>
            <a:pPr eaLnBrk="1" hangingPunct="1">
              <a:defRPr/>
            </a:pPr>
            <a:r>
              <a:rPr lang="ru-RU" sz="2400" b="1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Артикуляционный профиль – схематическое изображение способа произнесения каждого звука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8400" y="2060575"/>
            <a:ext cx="6400800" cy="4537075"/>
          </a:xfrm>
          <a:solidFill>
            <a:srgbClr val="BEF2FE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4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При работе над нарушенным звуком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Целесообразно в классе, где есть дети с нарушением слухового восприятия –  можно одновременно, работая над каждым новым звуком:</a:t>
            </a: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ru-RU" sz="24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слышать звук,</a:t>
            </a: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ru-RU" sz="24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видеть на профиле способ его произнесения,</a:t>
            </a: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ru-RU" sz="24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сопоставлять акустический образ, картинку и положение собственных органов речи, используя одновременно слуховой, зрительный и проприоцептивный анализаторы.</a:t>
            </a: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0" y="1844675"/>
            <a:ext cx="2173288" cy="1993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0" y="4652963"/>
            <a:ext cx="2124075" cy="22050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113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113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113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8" grpId="0"/>
      <p:bldP spid="9113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5"/>
          <p:cNvSpPr>
            <a:spLocks noChangeArrowheads="1"/>
          </p:cNvSpPr>
          <p:nvPr/>
        </p:nvSpPr>
        <p:spPr bwMode="auto">
          <a:xfrm>
            <a:off x="1908175" y="-387350"/>
            <a:ext cx="7235825" cy="7056438"/>
          </a:xfrm>
          <a:prstGeom prst="verticalScroll">
            <a:avLst>
              <a:gd name="adj" fmla="val 12500"/>
            </a:avLst>
          </a:prstGeom>
          <a:solidFill>
            <a:srgbClr val="E3FA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ru-RU" sz="2400" i="1"/>
              <a:t>На  бумаге всё так просто,</a:t>
            </a:r>
          </a:p>
          <a:p>
            <a:r>
              <a:rPr lang="ru-RU" sz="2400" i="1"/>
              <a:t>Всё так сложно наяву –</a:t>
            </a:r>
          </a:p>
          <a:p>
            <a:r>
              <a:rPr lang="ru-RU" sz="2400" i="1"/>
              <a:t>Словно в океане остров</a:t>
            </a:r>
          </a:p>
          <a:p>
            <a:r>
              <a:rPr lang="ru-RU" sz="2400" i="1"/>
              <a:t>В жизни школьной я живу.</a:t>
            </a:r>
          </a:p>
          <a:p>
            <a:r>
              <a:rPr lang="ru-RU" sz="2400" i="1"/>
              <a:t>         Вроде бы со всеми вместе,</a:t>
            </a:r>
          </a:p>
          <a:p>
            <a:r>
              <a:rPr lang="ru-RU" sz="2400" i="1"/>
              <a:t>        Но особый темп  и строй</a:t>
            </a:r>
          </a:p>
          <a:p>
            <a:r>
              <a:rPr lang="ru-RU" sz="2400" i="1"/>
              <a:t>       И порой обходят вести </a:t>
            </a:r>
          </a:p>
          <a:p>
            <a:r>
              <a:rPr lang="ru-RU" sz="2400" i="1"/>
              <a:t>     Школьной жизни стороной…</a:t>
            </a:r>
          </a:p>
          <a:p>
            <a:r>
              <a:rPr lang="ru-RU" sz="2400" i="1"/>
              <a:t>Вроде даже несерьёзно –</a:t>
            </a:r>
          </a:p>
          <a:p>
            <a:r>
              <a:rPr lang="ru-RU" sz="2400" i="1"/>
              <a:t>Распеваем «а» да «о»</a:t>
            </a:r>
          </a:p>
          <a:p>
            <a:r>
              <a:rPr lang="ru-RU" sz="2400" i="1"/>
              <a:t>И звонок, страж ритма грозный,</a:t>
            </a:r>
          </a:p>
          <a:p>
            <a:r>
              <a:rPr lang="ru-RU" sz="2400" i="1"/>
              <a:t>Обтекает стороной,</a:t>
            </a:r>
          </a:p>
          <a:p>
            <a:r>
              <a:rPr lang="ru-RU" sz="2400" i="1"/>
              <a:t>            Мимо шумные теченья</a:t>
            </a:r>
          </a:p>
          <a:p>
            <a:r>
              <a:rPr lang="ru-RU" sz="2400" i="1"/>
              <a:t>            Бесконечной детворы,</a:t>
            </a:r>
          </a:p>
          <a:p>
            <a:r>
              <a:rPr lang="ru-RU" sz="2400" i="1"/>
              <a:t>         У меня ж столпотворенье</a:t>
            </a:r>
          </a:p>
          <a:p>
            <a:r>
              <a:rPr lang="ru-RU" sz="2400" i="1"/>
              <a:t>        В междусменный перерыв.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050" y="228600"/>
            <a:ext cx="6788150" cy="1219200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 smtClean="0"/>
              <a:t>Логомассаж – один из методов коррекционно-педагогического воздействия.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8400" y="1341438"/>
            <a:ext cx="6400800" cy="4754562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ru-RU" sz="2400" smtClean="0"/>
              <a:t>В работе активно использую самомассаж.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ru-RU" sz="2400" u="sng" smtClean="0"/>
              <a:t>Цель</a:t>
            </a:r>
            <a:r>
              <a:rPr lang="ru-RU" sz="2400" smtClean="0"/>
              <a:t> – стимуляция кинестетических ощущений мышц, участвующих в работе периферического речевого аппарата, нормализация мышечного тонуса определённой группы мышц.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ru-RU" sz="2400" smtClean="0"/>
              <a:t>Можно использовать с группой детей одновременно, многократно в течение дня.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ru-RU" sz="2400" smtClean="0"/>
              <a:t>Схема – массаж головы, мимических мышц лица, губ, языка.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" dur="indefinite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" dur="indefinite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6" dur="indefinite"/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mph" presetSubtype="0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19" dur="indefinite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.0"/>
                                      </p:to>
                                    </p:set>
                                    <p:animEffect filter="image" prLst="opacity: 1.0">
                                      <p:cBhvr rctx="IE">
                                        <p:cTn id="20" dur="indefinite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mph" presetSubtype="0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23" dur="indefinite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.0"/>
                                      </p:to>
                                    </p:set>
                                    <p:animEffect filter="image" prLst="opacity: 1.0">
                                      <p:cBhvr rctx="IE">
                                        <p:cTn id="24" dur="indefinite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mph" presetSubtype="0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27" dur="indefinite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.0"/>
                                      </p:to>
                                    </p:set>
                                    <p:animEffect filter="image" prLst="opacity: 1.0">
                                      <p:cBhvr rctx="IE">
                                        <p:cTn id="28" dur="indefinite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mph" presetSubtype="0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31" dur="indefinite"/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.0"/>
                                      </p:to>
                                    </p:set>
                                    <p:animEffect filter="image" prLst="opacity: 1.0">
                                      <p:cBhvr rctx="IE">
                                        <p:cTn id="32" dur="indefinite"/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1" grpId="0" build="allAtOnce"/>
      <p:bldP spid="83971" grpI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9FED4"/>
          </a:solidFill>
        </p:spPr>
        <p:txBody>
          <a:bodyPr/>
          <a:lstStyle/>
          <a:p>
            <a:pPr algn="r" eaLnBrk="1" hangingPunct="1">
              <a:defRPr/>
            </a:pPr>
            <a:r>
              <a:rPr lang="ru-RU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Самомассаж </a:t>
            </a:r>
            <a:r>
              <a:rPr lang="ru-RU" sz="2800" b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– массаж, выполняемый самим ребёнком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400" smtClean="0"/>
              <a:t>Провожу самомассаж под стихотворное сопровождение – этот метод особенно полезен, поскольку обеспечивает тактильно- проприоцептивную стимуляцию в определённом ритме, что в целом способствует формированию чувства ритма, которое в своей основе имеет моторную природу.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smtClean="0"/>
              <a:t>На основе упражнений,разработанных Е.А.Дьяковой, к.пед наук, написала рифмованное сопровождение ко всем упражнениям, с сохранением в тексте ключевых характеристик.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2400" smtClean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42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2916238" y="4581525"/>
            <a:ext cx="6227762" cy="1727200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 b="1" i="1" smtClean="0">
                <a:solidFill>
                  <a:schemeClr val="tx1"/>
                </a:solidFill>
              </a:rPr>
              <a:t>Чуковский писал в  одной из своих работ, что именно хорей, в котором «написаны» все колыбельные, наиболее благотворно влияет на восприятие, успокаивает.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95513" y="333375"/>
            <a:ext cx="6337300" cy="4103688"/>
          </a:xfrm>
          <a:solidFill>
            <a:srgbClr val="ECD9FD"/>
          </a:solidFill>
          <a:ln>
            <a:solidFill>
              <a:schemeClr val="hlink"/>
            </a:solidFill>
          </a:ln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8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Во время выполнения движений у ребёнка не должно быть ощущения дискомфорта, все движения должны приносить удовольствие</a:t>
            </a:r>
            <a:r>
              <a:rPr lang="ru-RU" sz="28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.(Е.А.Дьякова)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280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ru-RU" sz="28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Текст для упражнений написан </a:t>
            </a:r>
            <a:r>
              <a:rPr lang="ru-RU" sz="2800" b="1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хореем</a:t>
            </a:r>
            <a:r>
              <a:rPr lang="ru-RU" sz="28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.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9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400800" cy="700088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dirty="0" smtClean="0"/>
              <a:t>Из моего авторского </a:t>
            </a:r>
            <a:r>
              <a:rPr lang="ru-RU" sz="2800" dirty="0" err="1" smtClean="0"/>
              <a:t>самомассажа</a:t>
            </a:r>
            <a:endParaRPr lang="ru-RU" sz="2800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0" y="1071563"/>
            <a:ext cx="6400800" cy="35718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400" dirty="0" smtClean="0"/>
              <a:t> 1.Мне такой массаж поможет,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dirty="0" smtClean="0"/>
              <a:t>Это точно знаю я: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dirty="0" smtClean="0"/>
              <a:t>«Я хороший, я хороший», -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dirty="0" smtClean="0"/>
              <a:t>Пальцы медленно скользят,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dirty="0" smtClean="0"/>
              <a:t>Гладят голову и уши,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dirty="0" smtClean="0"/>
              <a:t>И  по шее, по  плечам, -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dirty="0" smtClean="0"/>
              <a:t>Я ещё бываю лучше,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dirty="0" smtClean="0"/>
              <a:t>Я хороший, знаю сам!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dirty="0" smtClean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 bwMode="auto">
          <a:xfrm>
            <a:off x="4714875" y="4572000"/>
            <a:ext cx="4429125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ru-RU" sz="2400" kern="0" dirty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2. Пальцы, будто ножки,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ru-RU" sz="2400" kern="0" dirty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Провели дорожки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ru-RU" sz="2400" kern="0" dirty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От средины лба к височкам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ru-RU" sz="2400" kern="0" dirty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И назад к исходным точкам!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endParaRPr lang="ru-RU" sz="3200" kern="0" dirty="0">
              <a:effectLst>
                <a:outerShdw blurRad="38100" dist="38100" dir="2700000" algn="tl">
                  <a:srgbClr val="C0C0C0"/>
                </a:outerShdw>
              </a:effectLst>
              <a:latin typeface="+mn-lt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228600"/>
            <a:ext cx="7921625" cy="1976438"/>
          </a:xfrm>
          <a:solidFill>
            <a:srgbClr val="ECD9FD"/>
          </a:solidFill>
        </p:spPr>
        <p:txBody>
          <a:bodyPr/>
          <a:lstStyle/>
          <a:p>
            <a:pPr algn="r" eaLnBrk="1" hangingPunct="1">
              <a:defRPr/>
            </a:pPr>
            <a:r>
              <a:rPr lang="ru-RU" sz="3200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Обязательный элемент занятия по    звукопроизношению –</a:t>
            </a:r>
            <a:br>
              <a:rPr lang="ru-RU" sz="3200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</a:br>
            <a:r>
              <a:rPr lang="ru-RU" sz="3200" b="1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артикуляционная</a:t>
            </a:r>
            <a:r>
              <a:rPr lang="ru-RU" sz="3200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гимнастика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68538" y="2420938"/>
            <a:ext cx="6570662" cy="33131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/>
              <a:t>Комплексы со стихотворным сопровождением для различных органов речи: языка, губ, челюстей.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/>
              <a:t>Тематические комплексы игр-упражнений.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/>
              <a:t>Отдельные упражнения артикуляционной гимнастики.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/>
              <a:t>Классические упражнения.</a:t>
            </a:r>
          </a:p>
        </p:txBody>
      </p:sp>
      <p:sp>
        <p:nvSpPr>
          <p:cNvPr id="41988" name="AutoShape 4"/>
          <p:cNvSpPr>
            <a:spLocks noChangeArrowheads="1"/>
          </p:cNvSpPr>
          <p:nvPr/>
        </p:nvSpPr>
        <p:spPr bwMode="auto">
          <a:xfrm>
            <a:off x="2051050" y="5805488"/>
            <a:ext cx="6842125" cy="842962"/>
          </a:xfrm>
          <a:prstGeom prst="roundRect">
            <a:avLst>
              <a:gd name="adj" fmla="val 16667"/>
            </a:avLst>
          </a:prstGeom>
          <a:solidFill>
            <a:srgbClr val="ECD9F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В основе занятий – чаще то, </a:t>
            </a:r>
          </a:p>
          <a:p>
            <a:pPr algn="ctr"/>
            <a:r>
              <a:rPr lang="ru-RU"/>
              <a:t>что придумала сама на основе классических упражнений.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>
              <a:defRPr/>
            </a:pPr>
            <a:r>
              <a:rPr lang="ru-RU" sz="2000" b="1" smtClean="0">
                <a:solidFill>
                  <a:srgbClr val="6600FF"/>
                </a:solidFill>
                <a:latin typeface="Arial Black" pitchFamily="34" charset="0"/>
              </a:rPr>
              <a:t>Тренировка</a:t>
            </a:r>
            <a:r>
              <a:rPr lang="ru-RU" sz="2000" b="1" smtClean="0">
                <a:solidFill>
                  <a:schemeClr val="tx1"/>
                </a:solidFill>
                <a:latin typeface="Arial Black" pitchFamily="34" charset="0"/>
              </a:rPr>
              <a:t>                             </a:t>
            </a:r>
            <a:br>
              <a:rPr lang="ru-RU" sz="2000" b="1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sz="2000" b="1" smtClean="0">
                <a:solidFill>
                  <a:schemeClr val="tx1"/>
                </a:solidFill>
                <a:latin typeface="Arial Black" pitchFamily="34" charset="0"/>
              </a:rPr>
              <a:t>                                                      </a:t>
            </a:r>
            <a:br>
              <a:rPr lang="ru-RU" sz="2000" b="1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sz="2000" b="1" smtClean="0">
                <a:solidFill>
                  <a:schemeClr val="tx1"/>
                </a:solidFill>
                <a:latin typeface="Arial Black" pitchFamily="34" charset="0"/>
              </a:rPr>
              <a:t>                                                        </a:t>
            </a:r>
            <a:r>
              <a:rPr lang="ru-RU" sz="2000" b="1" smtClean="0">
                <a:solidFill>
                  <a:srgbClr val="CC9900"/>
                </a:solidFill>
                <a:latin typeface="Arial Black" pitchFamily="34" charset="0"/>
              </a:rPr>
              <a:t>Развитие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sz="half" idx="1"/>
          </p:nvPr>
        </p:nvSpPr>
        <p:spPr>
          <a:solidFill>
            <a:srgbClr val="BEF2FE"/>
          </a:solidFill>
        </p:spPr>
        <p:txBody>
          <a:bodyPr/>
          <a:lstStyle/>
          <a:p>
            <a:pPr eaLnBrk="1" hangingPunct="1">
              <a:defRPr/>
            </a:pPr>
            <a:r>
              <a:rPr lang="ru-RU" b="1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 Narrow" pitchFamily="34" charset="0"/>
              </a:rPr>
              <a:t>Дыхательного</a:t>
            </a:r>
          </a:p>
          <a:p>
            <a:pPr eaLnBrk="1" hangingPunct="1">
              <a:defRPr/>
            </a:pPr>
            <a:r>
              <a:rPr lang="ru-RU" b="1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 Narrow" pitchFamily="34" charset="0"/>
              </a:rPr>
              <a:t>Голосового</a:t>
            </a:r>
          </a:p>
          <a:p>
            <a:pPr eaLnBrk="1" hangingPunct="1">
              <a:defRPr/>
            </a:pPr>
            <a:r>
              <a:rPr lang="ru-RU" b="1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 Narrow" pitchFamily="34" charset="0"/>
              </a:rPr>
              <a:t>Слухового аппаратов</a:t>
            </a:r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body" sz="half" idx="2"/>
          </p:nvPr>
        </p:nvSpPr>
        <p:spPr>
          <a:solidFill>
            <a:srgbClr val="F9FED4"/>
          </a:solidFill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ru-RU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Памяти</a:t>
            </a:r>
          </a:p>
          <a:p>
            <a:pPr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Внимания</a:t>
            </a:r>
          </a:p>
          <a:p>
            <a:pPr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Мышления</a:t>
            </a:r>
          </a:p>
          <a:p>
            <a:pPr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Восприятия (слухового, зрительного, тактильного)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909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909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909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8909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8909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90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90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890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890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0" grpId="0"/>
      <p:bldP spid="89091" grpId="0" build="p"/>
      <p:bldP spid="89092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6" name="Rectangle 8"/>
          <p:cNvSpPr>
            <a:spLocks noGrp="1" noChangeArrowheads="1"/>
          </p:cNvSpPr>
          <p:nvPr>
            <p:ph type="title"/>
          </p:nvPr>
        </p:nvSpPr>
        <p:spPr>
          <a:xfrm>
            <a:off x="2124075" y="0"/>
            <a:ext cx="7019925" cy="1484313"/>
          </a:xfrm>
          <a:solidFill>
            <a:srgbClr val="F2EFFF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ru-RU" sz="2800" b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Последовательность автоматизации</a:t>
            </a:r>
            <a:br>
              <a:rPr lang="ru-RU" sz="2800" b="1" smtClean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2800" b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поставленного звука (на примере Ш).</a:t>
            </a:r>
          </a:p>
        </p:txBody>
      </p:sp>
      <p:sp>
        <p:nvSpPr>
          <p:cNvPr id="43017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2438400" y="1268413"/>
            <a:ext cx="6400800" cy="5589587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ru-RU" sz="1800" b="1" smtClean="0"/>
              <a:t>Отработка звука в открытых слогах  - ша-шу-шо и т.д.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ru-RU" sz="1800" b="1" smtClean="0"/>
              <a:t>Отработка звука в словах с этими слогами – шаг, шапка и т.д.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ru-RU" sz="1800" b="1" smtClean="0"/>
              <a:t>Предложения с этими словами – Наташа пишет…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ru-RU" sz="1800" b="1" smtClean="0"/>
              <a:t>Отработка звука в обратных слогах –юш-аш-ош и т.д.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ru-RU" sz="1800" b="1" smtClean="0"/>
              <a:t>Отработка звука в словах с этими слогами – ваш, кошка и т.д.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ru-RU" sz="1800" b="1" smtClean="0"/>
              <a:t>Отработка звука в предложениях с этими словами – кошка ловит мышку.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ru-RU" sz="1800" b="1" smtClean="0"/>
              <a:t>Отработка звука в слогах со стечением согласных – ушк-ошк и т.д.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ru-RU" sz="1800" b="1" smtClean="0"/>
              <a:t>Отработка звука в словах со стечением – штык, шкаф и т.д.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ru-RU" sz="1800" b="1" smtClean="0"/>
              <a:t>Отработка звука в предложениях – Книги стоят в шкафу.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1800" b="1" smtClean="0"/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b="1" smtClean="0"/>
              <a:t>Звуки Ц и Ч  сначала автоматизируются в словах на конце слова – танец, заяц, ночь, мяч и т.д.</a:t>
            </a:r>
            <a:r>
              <a:rPr lang="ru-RU" sz="1800" smtClean="0"/>
              <a:t> 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01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01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30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30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30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30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30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30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30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30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30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30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30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30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30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30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30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30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30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30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301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301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6" grpId="0"/>
      <p:bldP spid="43017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1979613" y="228600"/>
            <a:ext cx="7345362" cy="968375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u="sng" smtClean="0">
                <a:solidFill>
                  <a:srgbClr val="24B45B"/>
                </a:solidFill>
              </a:rPr>
              <a:t>Направления работы при </a:t>
            </a:r>
            <a:r>
              <a:rPr lang="ru-RU" sz="2800" b="1" u="sng" smtClean="0">
                <a:solidFill>
                  <a:srgbClr val="14F24E"/>
                </a:solidFill>
              </a:rPr>
              <a:t>дисграфии</a:t>
            </a:r>
            <a:r>
              <a:rPr lang="ru-RU" sz="2800" b="1" u="sng" smtClean="0"/>
              <a:t>.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11413" y="1125538"/>
            <a:ext cx="6400800" cy="4856162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ru-RU" sz="2400" smtClean="0"/>
              <a:t>Развитие зрительного восприятия.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ru-RU" sz="2400" smtClean="0"/>
              <a:t>Тактильные ощущения.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ru-RU" sz="2400" smtClean="0"/>
              <a:t>Слуховое восприятие.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ru-RU" sz="2400" smtClean="0"/>
              <a:t>Развитие зрительной памяти.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ru-RU" sz="2400" smtClean="0"/>
              <a:t>Развитие линейной памяти.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ru-RU" sz="2400" smtClean="0"/>
              <a:t>Развитие слуховой памяти.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ru-RU" sz="2400" smtClean="0"/>
              <a:t>Формирование мышления.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ru-RU" sz="2400" smtClean="0"/>
              <a:t>Развитие понимания речи.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ru-RU" sz="2400" smtClean="0"/>
              <a:t>Развитие, формирование речи.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ru-RU" sz="2400" smtClean="0"/>
              <a:t>Развитие слоговой структуры.</a:t>
            </a:r>
          </a:p>
        </p:txBody>
      </p:sp>
      <p:pic>
        <p:nvPicPr>
          <p:cNvPr id="4506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00338" y="4797425"/>
            <a:ext cx="5111750" cy="206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5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500"/>
                            </p:stCondLst>
                            <p:childTnLst>
                              <p:par>
                                <p:cTn id="4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500"/>
                            </p:stCondLst>
                            <p:childTnLst>
                              <p:par>
                                <p:cTn id="4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8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8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8500"/>
                            </p:stCondLst>
                            <p:childTnLst>
                              <p:par>
                                <p:cTn id="5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8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8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9500"/>
                            </p:stCondLst>
                            <p:childTnLst>
                              <p:par>
                                <p:cTn id="5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81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81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/>
      <p:bldP spid="48131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513" y="228600"/>
            <a:ext cx="6948487" cy="1219200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 b="1" i="1" u="sng" smtClean="0"/>
              <a:t>Основные принципы коррекции </a:t>
            </a:r>
            <a:r>
              <a:rPr lang="ru-RU" sz="2800" u="sng" smtClean="0"/>
              <a:t>дислексий</a:t>
            </a:r>
            <a:r>
              <a:rPr lang="ru-RU" smtClean="0"/>
              <a:t> 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68538" y="1125538"/>
            <a:ext cx="6400800" cy="5472112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defRPr/>
            </a:pPr>
            <a:r>
              <a:rPr lang="ru-RU" sz="2000" b="1" smtClean="0"/>
              <a:t>Комплексности.</a:t>
            </a:r>
          </a:p>
          <a:p>
            <a:pPr marL="609600" indent="-609600" eaLnBrk="1" hangingPunct="1">
              <a:lnSpc>
                <a:spcPct val="80000"/>
              </a:lnSpc>
              <a:defRPr/>
            </a:pPr>
            <a:r>
              <a:rPr lang="ru-RU" sz="2000" b="1" smtClean="0"/>
              <a:t>Патогенетический (принцип учёта патогенеза).</a:t>
            </a:r>
          </a:p>
          <a:p>
            <a:pPr marL="609600" indent="-609600" eaLnBrk="1" hangingPunct="1">
              <a:lnSpc>
                <a:spcPct val="80000"/>
              </a:lnSpc>
              <a:defRPr/>
            </a:pPr>
            <a:r>
              <a:rPr lang="ru-RU" sz="2000" b="1" smtClean="0"/>
              <a:t>Учёта психологической структуры процесса чтения и характера нарушения речевой деятельности.</a:t>
            </a:r>
          </a:p>
          <a:p>
            <a:pPr marL="609600" indent="-609600" eaLnBrk="1" hangingPunct="1">
              <a:lnSpc>
                <a:spcPct val="80000"/>
              </a:lnSpc>
              <a:defRPr/>
            </a:pPr>
            <a:r>
              <a:rPr lang="ru-RU" sz="2000" b="1" smtClean="0"/>
              <a:t>Максимальной опоры на  различные анализаторы.</a:t>
            </a:r>
          </a:p>
          <a:p>
            <a:pPr marL="609600" indent="-609600" eaLnBrk="1" hangingPunct="1">
              <a:lnSpc>
                <a:spcPct val="80000"/>
              </a:lnSpc>
              <a:defRPr/>
            </a:pPr>
            <a:r>
              <a:rPr lang="ru-RU" sz="2000" b="1" smtClean="0"/>
              <a:t>Опоры на сохранные звенья нарушенной функции.</a:t>
            </a:r>
          </a:p>
          <a:p>
            <a:pPr marL="609600" indent="-609600" eaLnBrk="1" hangingPunct="1">
              <a:lnSpc>
                <a:spcPct val="80000"/>
              </a:lnSpc>
              <a:defRPr/>
            </a:pPr>
            <a:r>
              <a:rPr lang="ru-RU" sz="2000" b="1" smtClean="0"/>
              <a:t>Поэтапного формирования умственных действий.</a:t>
            </a:r>
          </a:p>
          <a:p>
            <a:pPr marL="609600" indent="-609600" eaLnBrk="1" hangingPunct="1">
              <a:lnSpc>
                <a:spcPct val="80000"/>
              </a:lnSpc>
              <a:defRPr/>
            </a:pPr>
            <a:r>
              <a:rPr lang="ru-RU" sz="2000" b="1" smtClean="0"/>
              <a:t>Учёта зоны «ближайшего развития».</a:t>
            </a:r>
          </a:p>
          <a:p>
            <a:pPr marL="609600" indent="-609600" eaLnBrk="1" hangingPunct="1">
              <a:lnSpc>
                <a:spcPct val="80000"/>
              </a:lnSpc>
              <a:defRPr/>
            </a:pPr>
            <a:r>
              <a:rPr lang="ru-RU" sz="2000" b="1" smtClean="0"/>
              <a:t>Постепенного усложнения заданий и речевого материала.</a:t>
            </a:r>
          </a:p>
          <a:p>
            <a:pPr marL="609600" indent="-609600" eaLnBrk="1" hangingPunct="1">
              <a:lnSpc>
                <a:spcPct val="80000"/>
              </a:lnSpc>
              <a:defRPr/>
            </a:pPr>
            <a:r>
              <a:rPr lang="ru-RU" sz="2000" b="1" smtClean="0"/>
              <a:t>Системности.</a:t>
            </a:r>
          </a:p>
          <a:p>
            <a:pPr marL="609600" indent="-609600" eaLnBrk="1" hangingPunct="1">
              <a:lnSpc>
                <a:spcPct val="80000"/>
              </a:lnSpc>
              <a:defRPr/>
            </a:pPr>
            <a:r>
              <a:rPr lang="ru-RU" sz="2000" b="1" smtClean="0"/>
              <a:t>Симптоматики и степени выраженности дислексий.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4915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998"/>
                            </p:stCondLst>
                            <p:childTnLst>
                              <p:par>
                                <p:cTn id="1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498"/>
                            </p:stCondLst>
                            <p:childTnLst>
                              <p:par>
                                <p:cTn id="2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998"/>
                            </p:stCondLst>
                            <p:childTnLst>
                              <p:par>
                                <p:cTn id="2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498"/>
                            </p:stCondLst>
                            <p:childTnLst>
                              <p:par>
                                <p:cTn id="3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998"/>
                            </p:stCondLst>
                            <p:childTnLst>
                              <p:par>
                                <p:cTn id="3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498"/>
                            </p:stCondLst>
                            <p:childTnLst>
                              <p:par>
                                <p:cTn id="4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998"/>
                            </p:stCondLst>
                            <p:childTnLst>
                              <p:par>
                                <p:cTn id="5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498"/>
                            </p:stCondLst>
                            <p:childTnLst>
                              <p:par>
                                <p:cTn id="5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9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9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9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998"/>
                            </p:stCondLst>
                            <p:childTnLst>
                              <p:par>
                                <p:cTn id="6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91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91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91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6498"/>
                            </p:stCondLst>
                            <p:childTnLst>
                              <p:par>
                                <p:cTn id="6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91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91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91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/>
      <p:bldP spid="49155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smtClean="0">
                <a:latin typeface="Franklin Gothic Medium" pitchFamily="34" charset="0"/>
              </a:rPr>
              <a:t>заикание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8400" y="2205038"/>
            <a:ext cx="6400800" cy="3890962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/>
              <a:t>дыхательные упражнения </a:t>
            </a:r>
          </a:p>
          <a:p>
            <a:pPr eaLnBrk="1" hangingPunct="1">
              <a:defRPr/>
            </a:pPr>
            <a:r>
              <a:rPr lang="ru-RU" b="1" smtClean="0"/>
              <a:t>упражнения голоса</a:t>
            </a:r>
            <a:r>
              <a:rPr lang="ru-RU" smtClean="0"/>
              <a:t> </a:t>
            </a:r>
          </a:p>
          <a:p>
            <a:pPr eaLnBrk="1" hangingPunct="1">
              <a:defRPr/>
            </a:pPr>
            <a:r>
              <a:rPr lang="ru-RU" b="1" smtClean="0"/>
              <a:t>упражнения в чтении и разговоре</a:t>
            </a:r>
            <a:endParaRPr lang="ru-RU" u="sng" smtClean="0"/>
          </a:p>
          <a:p>
            <a:pPr eaLnBrk="1" hangingPunct="1">
              <a:buFont typeface="Wingdings" pitchFamily="2" charset="2"/>
              <a:buNone/>
              <a:defRPr/>
            </a:pPr>
            <a:endParaRPr lang="ru-RU" smtClean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500"/>
                            </p:stCondLst>
                            <p:childTnLst>
                              <p:par>
                                <p:cTn id="18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750"/>
                            </p:stCondLst>
                            <p:childTnLst>
                              <p:par>
                                <p:cTn id="24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8" grpId="0"/>
      <p:bldP spid="5017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5"/>
          <p:cNvSpPr>
            <a:spLocks noChangeArrowheads="1"/>
          </p:cNvSpPr>
          <p:nvPr/>
        </p:nvSpPr>
        <p:spPr bwMode="auto">
          <a:xfrm>
            <a:off x="2555875" y="404813"/>
            <a:ext cx="2232025" cy="9144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b="1"/>
              <a:t>Логопедическая</a:t>
            </a:r>
          </a:p>
          <a:p>
            <a:pPr algn="ctr"/>
            <a:r>
              <a:rPr lang="ru-RU" sz="2000" b="1"/>
              <a:t> работа</a:t>
            </a:r>
          </a:p>
        </p:txBody>
      </p:sp>
      <p:sp>
        <p:nvSpPr>
          <p:cNvPr id="20483" name="Line 6"/>
          <p:cNvSpPr>
            <a:spLocks noChangeShapeType="1"/>
          </p:cNvSpPr>
          <p:nvPr/>
        </p:nvSpPr>
        <p:spPr bwMode="auto">
          <a:xfrm flipH="1">
            <a:off x="2916238" y="1268413"/>
            <a:ext cx="431800" cy="1008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484" name="Line 7"/>
          <p:cNvSpPr>
            <a:spLocks noChangeShapeType="1"/>
          </p:cNvSpPr>
          <p:nvPr/>
        </p:nvSpPr>
        <p:spPr bwMode="auto">
          <a:xfrm>
            <a:off x="3995738" y="1341438"/>
            <a:ext cx="1081087" cy="719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485" name="Line 8"/>
          <p:cNvSpPr>
            <a:spLocks noChangeShapeType="1"/>
          </p:cNvSpPr>
          <p:nvPr/>
        </p:nvSpPr>
        <p:spPr bwMode="auto">
          <a:xfrm>
            <a:off x="4787900" y="1125538"/>
            <a:ext cx="2376488" cy="1798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486" name="Line 9"/>
          <p:cNvSpPr>
            <a:spLocks noChangeShapeType="1"/>
          </p:cNvSpPr>
          <p:nvPr/>
        </p:nvSpPr>
        <p:spPr bwMode="auto">
          <a:xfrm>
            <a:off x="4500563" y="1196975"/>
            <a:ext cx="3024187" cy="5184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487" name="Rectangle 10"/>
          <p:cNvSpPr>
            <a:spLocks noChangeArrowheads="1"/>
          </p:cNvSpPr>
          <p:nvPr/>
        </p:nvSpPr>
        <p:spPr bwMode="auto">
          <a:xfrm>
            <a:off x="2411413" y="2276475"/>
            <a:ext cx="1130300" cy="914400"/>
          </a:xfrm>
          <a:prstGeom prst="rect">
            <a:avLst/>
          </a:prstGeom>
          <a:solidFill>
            <a:srgbClr val="9CE8C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b="1"/>
              <a:t>дети</a:t>
            </a:r>
          </a:p>
        </p:txBody>
      </p:sp>
      <p:sp>
        <p:nvSpPr>
          <p:cNvPr id="20488" name="Rectangle 11"/>
          <p:cNvSpPr>
            <a:spLocks noChangeArrowheads="1"/>
          </p:cNvSpPr>
          <p:nvPr/>
        </p:nvSpPr>
        <p:spPr bwMode="auto">
          <a:xfrm>
            <a:off x="3924300" y="2060575"/>
            <a:ext cx="2016125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b="1"/>
              <a:t>родители</a:t>
            </a:r>
          </a:p>
        </p:txBody>
      </p:sp>
      <p:sp>
        <p:nvSpPr>
          <p:cNvPr id="20489" name="Rectangle 12"/>
          <p:cNvSpPr>
            <a:spLocks noChangeArrowheads="1"/>
          </p:cNvSpPr>
          <p:nvPr/>
        </p:nvSpPr>
        <p:spPr bwMode="auto">
          <a:xfrm>
            <a:off x="6732588" y="2852738"/>
            <a:ext cx="2016125" cy="914400"/>
          </a:xfrm>
          <a:prstGeom prst="rect">
            <a:avLst/>
          </a:prstGeom>
          <a:solidFill>
            <a:srgbClr val="CDD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b="1"/>
              <a:t>педагоги</a:t>
            </a:r>
          </a:p>
        </p:txBody>
      </p:sp>
      <p:sp>
        <p:nvSpPr>
          <p:cNvPr id="20490" name="Rectangle 14"/>
          <p:cNvSpPr>
            <a:spLocks noChangeArrowheads="1"/>
          </p:cNvSpPr>
          <p:nvPr/>
        </p:nvSpPr>
        <p:spPr bwMode="auto">
          <a:xfrm>
            <a:off x="4211638" y="5589588"/>
            <a:ext cx="45720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b="1"/>
              <a:t>Повышение квалификации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i="1" smtClean="0"/>
              <a:t>Время проведения занятий.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400" smtClean="0"/>
              <a:t>Занятия с детьми, имеющими нарушения звукопроизношения, провожу индивидуально, как правило, в внеурочное время, с учётом режима школы 2-3 раза в неделю, продолжительностью 20 минут.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smtClean="0"/>
              <a:t>Подгрупповые занятия с первоклассниками провожу во время уроков ( по положению – кроме уроков обучения грамоте и математики).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smtClean="0"/>
              <a:t>Подгрупповые занятия с классами КРО – согласно расписанию.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4157"/>
                            </p:stCondLst>
                            <p:childTnLst>
                              <p:par>
                                <p:cTn id="8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98" decel="100000" fill="hold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157"/>
                            </p:stCondLst>
                            <p:childTnLst>
                              <p:par>
                                <p:cTn id="1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98" decel="100000" fill="hold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157"/>
                            </p:stCondLst>
                            <p:childTnLst>
                              <p:par>
                                <p:cTn id="22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98" decel="100000" fill="hold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2" grpId="0"/>
      <p:bldP spid="6144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228600"/>
            <a:ext cx="2278063" cy="1219200"/>
          </a:xfrm>
          <a:solidFill>
            <a:schemeClr val="accent1"/>
          </a:solidFill>
        </p:spPr>
        <p:txBody>
          <a:bodyPr/>
          <a:lstStyle/>
          <a:p>
            <a:pPr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тетради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CFFC9"/>
          </a:solidFill>
        </p:spPr>
        <p:txBody>
          <a:bodyPr/>
          <a:lstStyle/>
          <a:p>
            <a:pPr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Классные для 1 классов.</a:t>
            </a:r>
          </a:p>
          <a:p>
            <a:pPr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Карточки для домашних тетрадей дислаликам.</a:t>
            </a:r>
          </a:p>
          <a:p>
            <a:pPr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Прописи для классов КРО.</a:t>
            </a:r>
          </a:p>
          <a:p>
            <a:pPr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Дневники для заикающихся.</a:t>
            </a:r>
          </a:p>
          <a:p>
            <a:pPr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Классные и домашние для дисграфиков.</a:t>
            </a:r>
          </a:p>
          <a:p>
            <a:pPr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Учёта для дислексиков.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0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0" name="Rectangle 4"/>
          <p:cNvSpPr>
            <a:spLocks noGrp="1" noChangeArrowheads="1"/>
          </p:cNvSpPr>
          <p:nvPr>
            <p:ph type="title"/>
          </p:nvPr>
        </p:nvSpPr>
        <p:spPr>
          <a:xfrm>
            <a:off x="1331913" y="228600"/>
            <a:ext cx="7507287" cy="608013"/>
          </a:xfrm>
          <a:solidFill>
            <a:srgbClr val="F7FEC2"/>
          </a:solidFill>
        </p:spPr>
        <p:txBody>
          <a:bodyPr/>
          <a:lstStyle/>
          <a:p>
            <a:pPr algn="r" eaLnBrk="1" hangingPunct="1">
              <a:defRPr/>
            </a:pPr>
            <a:r>
              <a:rPr lang="ru-RU" sz="3200" b="1" smtClean="0">
                <a:solidFill>
                  <a:srgbClr val="36001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Создание необходимой атмосферы</a:t>
            </a:r>
          </a:p>
        </p:txBody>
      </p:sp>
      <p:sp>
        <p:nvSpPr>
          <p:cNvPr id="8090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464050" y="836613"/>
            <a:ext cx="4679950" cy="863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b="1" i="1" smtClean="0">
                <a:solidFill>
                  <a:schemeClr val="hlink"/>
                </a:solidFill>
              </a:rPr>
              <a:t>Эмоциональная </a:t>
            </a:r>
            <a:r>
              <a:rPr lang="ru-RU" sz="2000" b="1" i="1" smtClean="0"/>
              <a:t>память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b="1" i="1" smtClean="0"/>
              <a:t>сильнее памяти рассудка.</a:t>
            </a:r>
          </a:p>
        </p:txBody>
      </p:sp>
      <p:sp>
        <p:nvSpPr>
          <p:cNvPr id="80902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2339975" y="1700213"/>
            <a:ext cx="6499225" cy="4897437"/>
          </a:xfrm>
          <a:solidFill>
            <a:srgbClr val="F4FEAA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4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« Ни одна форма поведения не является столь крепкой, как связанная с эмоциями. Поэтому, если вы хотите вызвать у ученика нужные вам формы поведения, </a:t>
            </a:r>
            <a:r>
              <a:rPr lang="ru-RU" sz="240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всегда позаботьтесь о том, чтобы эти реакции оставили эмоциональный след в ученике</a:t>
            </a:r>
            <a:r>
              <a:rPr lang="ru-RU" sz="24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… Эмоциональные реакции оказывают существенное влияние на все решительно формы нашего поведения и на все моменты воспитательного процесса». Можно добавить: и образовательного.</a:t>
            </a:r>
          </a:p>
          <a:p>
            <a:pPr algn="r" eaLnBrk="1" hangingPunct="1">
              <a:lnSpc>
                <a:spcPct val="90000"/>
              </a:lnSpc>
              <a:defRPr/>
            </a:pPr>
            <a:r>
              <a:rPr lang="ru-RU" sz="24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Академик Л.С.Выгодский</a:t>
            </a:r>
          </a:p>
          <a:p>
            <a:pPr algn="r" eaLnBrk="1" hangingPunct="1">
              <a:lnSpc>
                <a:spcPct val="90000"/>
              </a:lnSpc>
              <a:defRPr/>
            </a:pPr>
            <a:r>
              <a:rPr lang="ru-RU" sz="24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М.М.Безруких ( директор Института возрастной физиологии РАО)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/>
              <a:t>кабинет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14F24E"/>
          </a:solidFill>
        </p:spPr>
        <p:txBody>
          <a:bodyPr/>
          <a:lstStyle/>
          <a:p>
            <a:pPr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Опорные стенды</a:t>
            </a:r>
          </a:p>
          <a:p>
            <a:pPr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Сменная информация</a:t>
            </a:r>
          </a:p>
          <a:p>
            <a:pPr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Специальная литература</a:t>
            </a:r>
          </a:p>
          <a:p>
            <a:pPr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Обучающая литература</a:t>
            </a:r>
          </a:p>
          <a:p>
            <a:pPr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Разнонаправленные карточки</a:t>
            </a:r>
          </a:p>
          <a:p>
            <a:pPr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Папки </a:t>
            </a:r>
          </a:p>
          <a:p>
            <a:pPr eaLnBrk="1" hangingPunct="1">
              <a:defRPr/>
            </a:pPr>
            <a:r>
              <a:rPr lang="ru-RU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Зоны коррекции и отдыха.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ru-RU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" dur="indefinite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" dur="indefinite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6" dur="indefinite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9" dur="indefinite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2" dur="indefinite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" dur="indefinite"/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5" dur="indefinite"/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mph" presetSubtype="0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28" dur="indefinite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.0"/>
                                      </p:to>
                                    </p:set>
                                    <p:animEffect filter="image" prLst="opacity: 1.0">
                                      <p:cBhvr rctx="IE">
                                        <p:cTn id="29" dur="indefinite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mph" presetSubtype="0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32" dur="indefinite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.0"/>
                                      </p:to>
                                    </p:set>
                                    <p:animEffect filter="image" prLst="opacity: 1.0">
                                      <p:cBhvr rctx="IE">
                                        <p:cTn id="33" dur="indefinite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mph" presetSubtype="0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36" dur="indefinite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.0"/>
                                      </p:to>
                                    </p:set>
                                    <p:animEffect filter="image" prLst="opacity: 1.0">
                                      <p:cBhvr rctx="IE">
                                        <p:cTn id="37" dur="indefinite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mph" presetSubtype="0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40" dur="indefinite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.0"/>
                                      </p:to>
                                    </p:set>
                                    <p:animEffect filter="image" prLst="opacity: 1.0">
                                      <p:cBhvr rctx="IE">
                                        <p:cTn id="41" dur="indefinite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mph" presetSubtype="0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44" dur="indefinite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.0"/>
                                      </p:to>
                                    </p:set>
                                    <p:animEffect filter="image" prLst="opacity: 1.0">
                                      <p:cBhvr rctx="IE">
                                        <p:cTn id="45" dur="indefinite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mph" presetSubtype="0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48" dur="indefinite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.0"/>
                                      </p:to>
                                    </p:set>
                                    <p:animEffect filter="image" prLst="opacity: 1.0">
                                      <p:cBhvr rctx="IE">
                                        <p:cTn id="49" dur="indefinite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mph" presetSubtype="0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rctx="PPT">
                                        <p:cTn id="52" dur="indefinite"/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.0"/>
                                      </p:to>
                                    </p:set>
                                    <p:animEffect filter="image" prLst="opacity: 1.0">
                                      <p:cBhvr rctx="IE">
                                        <p:cTn id="53" dur="indefinite"/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build="allAtOnce"/>
      <p:bldP spid="52227" grpI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 smtClean="0"/>
          </a:p>
        </p:txBody>
      </p:sp>
      <p:sp>
        <p:nvSpPr>
          <p:cNvPr id="79880" name="Rectangle 8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defRPr/>
            </a:pPr>
            <a:endParaRPr lang="ru-RU" smtClean="0"/>
          </a:p>
        </p:txBody>
      </p:sp>
      <p:sp>
        <p:nvSpPr>
          <p:cNvPr id="79881" name="Rectangle 9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defRPr/>
            </a:pPr>
            <a:endParaRPr lang="ru-RU" smtClean="0"/>
          </a:p>
        </p:txBody>
      </p:sp>
      <p:pic>
        <p:nvPicPr>
          <p:cNvPr id="52229" name="Picture 4" descr="PICT047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68538" y="1557338"/>
            <a:ext cx="3243262" cy="459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230" name="Picture 5" descr="PICT048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64188" y="1557338"/>
            <a:ext cx="3341687" cy="453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231" name="Picture 10" descr="PICT047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27288" y="188913"/>
            <a:ext cx="6376987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EFB86"/>
          </a:solidFill>
        </p:spPr>
        <p:txBody>
          <a:bodyPr/>
          <a:lstStyle/>
          <a:p>
            <a:pPr eaLnBrk="1" hangingPunct="1">
              <a:defRPr/>
            </a:pPr>
            <a:r>
              <a:rPr lang="ru-RU" sz="2400" b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Успех работы во многом зависит  от того, насколько логопедическая работа обеспечена помощью со стороны </a:t>
            </a:r>
            <a:r>
              <a:rPr lang="ru-RU" sz="3200" b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родителей.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11413" y="1557338"/>
            <a:ext cx="6400800" cy="5041900"/>
          </a:xfrm>
          <a:solidFill>
            <a:srgbClr val="F2EFFF"/>
          </a:solidFill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8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Стараюсь осуществлять постоянную связь:</a:t>
            </a:r>
          </a:p>
          <a:p>
            <a:pPr eaLnBrk="1" hangingPunct="1">
              <a:defRPr/>
            </a:pPr>
            <a:r>
              <a:rPr lang="ru-RU" sz="28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консультации-беседы; </a:t>
            </a:r>
          </a:p>
          <a:p>
            <a:pPr eaLnBrk="1" hangingPunct="1">
              <a:defRPr/>
            </a:pPr>
            <a:r>
              <a:rPr lang="ru-RU" sz="28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совместные занятия;</a:t>
            </a:r>
          </a:p>
          <a:p>
            <a:pPr eaLnBrk="1" hangingPunct="1">
              <a:defRPr/>
            </a:pPr>
            <a:r>
              <a:rPr lang="ru-RU" sz="28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уголки с рекомендациями, памятками в коридорах;</a:t>
            </a:r>
          </a:p>
          <a:p>
            <a:pPr eaLnBrk="1" hangingPunct="1">
              <a:defRPr/>
            </a:pPr>
            <a:r>
              <a:rPr lang="ru-RU" sz="28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папки с подборкой материалов из прессы и специальной литературы;</a:t>
            </a:r>
          </a:p>
          <a:p>
            <a:pPr eaLnBrk="1" hangingPunct="1">
              <a:defRPr/>
            </a:pPr>
            <a:r>
              <a:rPr lang="ru-RU" sz="28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специальные тетради-дневники.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325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325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325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325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6" presetClass="emph" presetSubtype="0" autoRev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44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3" presetClass="exit" presetSubtype="3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325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325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0" grpId="1"/>
      <p:bldP spid="53250" grpId="2"/>
      <p:bldP spid="53251" grpId="0" build="p"/>
      <p:bldP spid="53251" grpId="1" build="allAtOnce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Контакт с педагогами</a:t>
            </a:r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400" b="1" smtClean="0"/>
              <a:t>Поддерживаю тесную связь с учителями начального звена.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z="2400" b="1" smtClean="0"/>
          </a:p>
          <a:p>
            <a:pPr eaLnBrk="1" hangingPunct="1">
              <a:defRPr/>
            </a:pPr>
            <a:r>
              <a:rPr lang="ru-RU" sz="2400" b="1" smtClean="0"/>
              <a:t> Информацию о всех проявления дисграфии и дислексии довела до сведения каждого ещё на начальном этапе работы в печатном виде.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z="2400" b="1" smtClean="0"/>
          </a:p>
          <a:p>
            <a:pPr eaLnBrk="1" hangingPunct="1">
              <a:defRPr/>
            </a:pPr>
            <a:r>
              <a:rPr lang="ru-RU" sz="2400" b="1" smtClean="0"/>
              <a:t>Стараюсь  работать в тесном контакте с теми, чьи дети посещают логопедические занятия.</a:t>
            </a:r>
          </a:p>
          <a:p>
            <a:pPr eaLnBrk="1" hangingPunct="1">
              <a:defRPr/>
            </a:pPr>
            <a:endParaRPr lang="ru-RU" sz="2400" b="1" smtClean="0"/>
          </a:p>
          <a:p>
            <a:pPr eaLnBrk="1" hangingPunct="1">
              <a:defRPr/>
            </a:pPr>
            <a:endParaRPr lang="ru-RU" sz="2400" b="1" smtClean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620"/>
                            </p:stCondLst>
                            <p:childTnLst>
                              <p:par>
                                <p:cTn id="1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120"/>
                            </p:stCondLst>
                            <p:childTnLst>
                              <p:par>
                                <p:cTn id="1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620"/>
                            </p:stCondLst>
                            <p:childTnLst>
                              <p:par>
                                <p:cTn id="2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8" grpId="0"/>
      <p:bldP spid="54279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411413" y="476250"/>
            <a:ext cx="6048375" cy="5619750"/>
          </a:xfrm>
          <a:solidFill>
            <a:srgbClr val="E3FAFF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Порой незаметно-легки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По слову, по звуку, по строчке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К грядущим пятёркам шажки,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Невидимые шажочки…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400" b="1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Есть неодолимость порой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Надуманного барьера –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Там знаний не сложится строй,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Где в силы отсутствует вера…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400" b="1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Рой стереотипов-помех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На этом пути неизбежен,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Но там будет верный успех,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Где добрые руки поддержат!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5"/>
          <p:cNvGraphicFramePr>
            <a:graphicFrameLocks noChangeAspect="1"/>
          </p:cNvGraphicFramePr>
          <p:nvPr>
            <p:ph/>
          </p:nvPr>
        </p:nvGraphicFramePr>
        <p:xfrm>
          <a:off x="2743200" y="692150"/>
          <a:ext cx="6400800" cy="5867400"/>
        </p:xfrm>
        <a:graphic>
          <a:graphicData uri="http://schemas.openxmlformats.org/presentationml/2006/ole">
            <p:oleObj spid="_x0000_s1026" name="Диаграмма" r:id="rId3" imgW="6400800" imgH="5867487" progId="MSGraph.Chart.8">
              <p:embed followColorScheme="full"/>
            </p:oleObj>
          </a:graphicData>
        </a:graphic>
      </p:graphicFrame>
      <p:sp>
        <p:nvSpPr>
          <p:cNvPr id="1027" name="AutoShape 21"/>
          <p:cNvSpPr>
            <a:spLocks noChangeArrowheads="1"/>
          </p:cNvSpPr>
          <p:nvPr/>
        </p:nvSpPr>
        <p:spPr bwMode="auto">
          <a:xfrm>
            <a:off x="6227763" y="836613"/>
            <a:ext cx="2079625" cy="1214437"/>
          </a:xfrm>
          <a:prstGeom prst="diamon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2003-2004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4"/>
          <p:cNvGraphicFramePr>
            <a:graphicFrameLocks noChangeAspect="1"/>
          </p:cNvGraphicFramePr>
          <p:nvPr>
            <p:ph/>
          </p:nvPr>
        </p:nvGraphicFramePr>
        <p:xfrm>
          <a:off x="2438400" y="228600"/>
          <a:ext cx="6400800" cy="5867400"/>
        </p:xfrm>
        <a:graphic>
          <a:graphicData uri="http://schemas.openxmlformats.org/presentationml/2006/ole">
            <p:oleObj spid="_x0000_s2050" name="Диаграмма" r:id="rId3" imgW="6400800" imgH="5867487" progId="MSGraph.Chart.8">
              <p:embed followColorScheme="full"/>
            </p:oleObj>
          </a:graphicData>
        </a:graphic>
      </p:graphicFrame>
      <p:sp>
        <p:nvSpPr>
          <p:cNvPr id="2051" name="AutoShape 6"/>
          <p:cNvSpPr>
            <a:spLocks noChangeArrowheads="1"/>
          </p:cNvSpPr>
          <p:nvPr/>
        </p:nvSpPr>
        <p:spPr bwMode="auto">
          <a:xfrm>
            <a:off x="7164388" y="620713"/>
            <a:ext cx="1728787" cy="1214437"/>
          </a:xfrm>
          <a:prstGeom prst="diamon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2004-2005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11413" y="3284538"/>
            <a:ext cx="6427787" cy="2811462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rgbClr val="DB3B09"/>
                </a:solidFill>
              </a:rPr>
              <a:t>Три</a:t>
            </a:r>
          </a:p>
          <a:p>
            <a:pPr eaLnBrk="1" hangingPunct="1">
              <a:defRPr/>
            </a:pPr>
            <a:r>
              <a:rPr lang="ru-RU" sz="4000" b="1" smtClean="0">
                <a:solidFill>
                  <a:srgbClr val="DB3B09"/>
                </a:solidFill>
              </a:rPr>
              <a:t> ступеньки</a:t>
            </a:r>
          </a:p>
          <a:p>
            <a:pPr eaLnBrk="1" hangingPunct="1">
              <a:defRPr/>
            </a:pPr>
            <a:r>
              <a:rPr lang="ru-RU" sz="4000" b="1" smtClean="0">
                <a:solidFill>
                  <a:srgbClr val="DB3B09"/>
                </a:solidFill>
              </a:rPr>
              <a:t> русской орфографии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title"/>
          </p:nvPr>
        </p:nvSpPr>
        <p:spPr>
          <a:xfrm>
            <a:off x="2411413" y="228600"/>
            <a:ext cx="6427787" cy="2768600"/>
          </a:xfrm>
        </p:spPr>
        <p:txBody>
          <a:bodyPr/>
          <a:lstStyle/>
          <a:p>
            <a:pPr algn="r" eaLnBrk="1" hangingPunct="1">
              <a:defRPr/>
            </a:pPr>
            <a:r>
              <a:rPr lang="ru-RU" b="1" smtClean="0">
                <a:solidFill>
                  <a:srgbClr val="394453"/>
                </a:solidFill>
              </a:rPr>
              <a:t>Чтобы научиться грамотно писать, необходимо преодолеть</a:t>
            </a:r>
            <a:r>
              <a:rPr lang="ru-RU" smtClean="0"/>
              <a:t> 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600"/>
                            </p:stCondLst>
                            <p:childTnLst>
                              <p:par>
                                <p:cTn id="18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4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  <p:bldP spid="6149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4"/>
          <p:cNvGraphicFramePr>
            <a:graphicFrameLocks noChangeAspect="1"/>
          </p:cNvGraphicFramePr>
          <p:nvPr>
            <p:ph/>
          </p:nvPr>
        </p:nvGraphicFramePr>
        <p:xfrm>
          <a:off x="2438400" y="228600"/>
          <a:ext cx="6400800" cy="5867400"/>
        </p:xfrm>
        <a:graphic>
          <a:graphicData uri="http://schemas.openxmlformats.org/presentationml/2006/ole">
            <p:oleObj spid="_x0000_s3074" name="Диаграмма" r:id="rId3" imgW="6400800" imgH="5867487" progId="MSGraph.Chart.8">
              <p:embed followColorScheme="full"/>
            </p:oleObj>
          </a:graphicData>
        </a:graphic>
      </p:graphicFrame>
      <p:sp>
        <p:nvSpPr>
          <p:cNvPr id="3075" name="AutoShape 5"/>
          <p:cNvSpPr>
            <a:spLocks noChangeArrowheads="1"/>
          </p:cNvSpPr>
          <p:nvPr/>
        </p:nvSpPr>
        <p:spPr bwMode="auto">
          <a:xfrm>
            <a:off x="7415213" y="333375"/>
            <a:ext cx="1728787" cy="1501775"/>
          </a:xfrm>
          <a:prstGeom prst="diamon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2005-2006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 flipH="1">
            <a:off x="2339975" y="228600"/>
            <a:ext cx="98425" cy="392113"/>
          </a:xfrm>
        </p:spPr>
        <p:txBody>
          <a:bodyPr/>
          <a:lstStyle/>
          <a:p>
            <a:pPr eaLnBrk="1" hangingPunct="1">
              <a:defRPr/>
            </a:pPr>
            <a:endParaRPr lang="ru-RU" sz="3200" smtClean="0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95513" y="404813"/>
            <a:ext cx="6643687" cy="56911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800" b="1" i="1" smtClean="0">
                <a:effectLst/>
              </a:rPr>
              <a:t>       «Воспитание правильной речи у ребёнка – это не только задача эстетическая, но и задача полноценного  развития его личности, так как речь является средством  общения между людьми, средством передачи опыта, накопленного предыдущими поколениями.»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z="2800" smtClean="0">
              <a:effectLst/>
            </a:endParaRPr>
          </a:p>
          <a:p>
            <a:pPr algn="r" eaLnBrk="1" hangingPunct="1">
              <a:buFont typeface="Wingdings" pitchFamily="2" charset="2"/>
              <a:buNone/>
              <a:defRPr/>
            </a:pPr>
            <a:r>
              <a:rPr lang="ru-RU" sz="2800" b="1" i="1" smtClean="0">
                <a:effectLst/>
              </a:rPr>
              <a:t>профессор М.Е.Хватцев, </a:t>
            </a:r>
          </a:p>
          <a:p>
            <a:pPr algn="r" eaLnBrk="1" hangingPunct="1">
              <a:buFont typeface="Wingdings" pitchFamily="2" charset="2"/>
              <a:buNone/>
              <a:defRPr/>
            </a:pPr>
            <a:r>
              <a:rPr lang="ru-RU" sz="2800" b="1" i="1" smtClean="0">
                <a:effectLst/>
              </a:rPr>
              <a:t>1962г.</a:t>
            </a:r>
          </a:p>
          <a:p>
            <a:pPr eaLnBrk="1" hangingPunct="1">
              <a:defRPr/>
            </a:pPr>
            <a:endParaRPr lang="ru-RU" sz="2800" smtClean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52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AutoShape 4"/>
          <p:cNvSpPr>
            <a:spLocks noChangeArrowheads="1"/>
          </p:cNvSpPr>
          <p:nvPr/>
        </p:nvSpPr>
        <p:spPr bwMode="auto">
          <a:xfrm rot="-5400000">
            <a:off x="2922588" y="411163"/>
            <a:ext cx="6048375" cy="6035675"/>
          </a:xfrm>
          <a:prstGeom prst="doubleWave">
            <a:avLst>
              <a:gd name="adj1" fmla="val 6500"/>
              <a:gd name="adj2" fmla="val 0"/>
            </a:avLst>
          </a:prstGeom>
          <a:solidFill>
            <a:srgbClr val="F7FEC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r>
              <a:rPr lang="ru-RU" sz="2400"/>
              <a:t>                           ***</a:t>
            </a:r>
          </a:p>
          <a:p>
            <a:r>
              <a:rPr lang="ru-RU" sz="2400"/>
              <a:t>Известно  всем, за годом год</a:t>
            </a:r>
          </a:p>
          <a:p>
            <a:r>
              <a:rPr lang="ru-RU" sz="2400"/>
              <a:t>Мы повторяем снова:</a:t>
            </a:r>
          </a:p>
          <a:p>
            <a:r>
              <a:rPr lang="ru-RU" sz="2400"/>
              <a:t>Нам важен личностный подход,</a:t>
            </a:r>
          </a:p>
          <a:p>
            <a:r>
              <a:rPr lang="ru-RU" sz="2400"/>
              <a:t>Нацеленное слово.</a:t>
            </a:r>
          </a:p>
          <a:p>
            <a:r>
              <a:rPr lang="ru-RU" sz="2400"/>
              <a:t>Когда горит ориентир,</a:t>
            </a:r>
          </a:p>
          <a:p>
            <a:r>
              <a:rPr lang="ru-RU" sz="2400"/>
              <a:t>Когда все средства к цели,</a:t>
            </a:r>
          </a:p>
          <a:p>
            <a:r>
              <a:rPr lang="ru-RU" sz="2400"/>
              <a:t>Возможно переделать мир,</a:t>
            </a:r>
          </a:p>
          <a:p>
            <a:r>
              <a:rPr lang="ru-RU" sz="2400"/>
              <a:t>Открыть любые двери,</a:t>
            </a:r>
          </a:p>
          <a:p>
            <a:r>
              <a:rPr lang="ru-RU" sz="2400"/>
              <a:t>В любую душу заглянуть –</a:t>
            </a:r>
          </a:p>
          <a:p>
            <a:r>
              <a:rPr lang="ru-RU" sz="2400"/>
              <a:t>Сиянье глаз – ответом…</a:t>
            </a:r>
          </a:p>
          <a:p>
            <a:r>
              <a:rPr lang="ru-RU" sz="2400"/>
              <a:t>Пусть не сейчас, когда-нибудь,</a:t>
            </a:r>
          </a:p>
          <a:p>
            <a:r>
              <a:rPr lang="ru-RU" sz="2400"/>
              <a:t>Но точно будет это!</a:t>
            </a:r>
          </a:p>
          <a:p>
            <a:r>
              <a:rPr lang="ru-RU" sz="2400"/>
              <a:t>                                  </a:t>
            </a:r>
            <a:r>
              <a:rPr lang="ru-RU" sz="2400">
                <a:hlinkClick r:id="rId2"/>
              </a:rPr>
              <a:t>Е.Т.</a:t>
            </a:r>
            <a:endParaRPr lang="ru-RU" sz="2400"/>
          </a:p>
        </p:txBody>
      </p:sp>
      <p:pic>
        <p:nvPicPr>
          <p:cNvPr id="61443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2143125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44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8" y="3500438"/>
            <a:ext cx="2139950" cy="1595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66FFFF"/>
          </a:solidFill>
        </p:spPr>
        <p:txBody>
          <a:bodyPr/>
          <a:lstStyle/>
          <a:p>
            <a:pPr eaLnBrk="1" hangingPunct="1">
              <a:defRPr/>
            </a:pPr>
            <a:r>
              <a:rPr lang="ru-RU" b="1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Фонетический принцип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CCFAFE"/>
          </a:solidFill>
        </p:spPr>
        <p:txBody>
          <a:bodyPr/>
          <a:lstStyle/>
          <a:p>
            <a:pPr eaLnBrk="1" hangingPunct="1">
              <a:defRPr/>
            </a:pPr>
            <a:endParaRPr lang="ru-RU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  заключается в том, многие слова пишутся так, как слышатся.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   Этому принципу подчиняются лишь те слова, где все звуки слышатся чётко, ясно. 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124075" y="228600"/>
            <a:ext cx="6715125" cy="1219200"/>
          </a:xfrm>
          <a:solidFill>
            <a:srgbClr val="F8FE86"/>
          </a:solidFill>
        </p:spPr>
        <p:txBody>
          <a:bodyPr/>
          <a:lstStyle/>
          <a:p>
            <a:pPr eaLnBrk="1" hangingPunct="1">
              <a:defRPr/>
            </a:pPr>
            <a:r>
              <a:rPr lang="ru-RU" b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Морфологический принцип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E1FE86"/>
          </a:solidFill>
        </p:spPr>
        <p:txBody>
          <a:bodyPr/>
          <a:lstStyle/>
          <a:p>
            <a:pPr eaLnBrk="1" hangingPunct="1">
              <a:defRPr/>
            </a:pPr>
            <a:endParaRPr lang="ru-RU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defRPr/>
            </a:pPr>
            <a:r>
              <a:rPr lang="ru-RU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Ведущий принцип русской орфографии.</a:t>
            </a:r>
          </a:p>
          <a:p>
            <a:pPr eaLnBrk="1" hangingPunct="1">
              <a:defRPr/>
            </a:pPr>
            <a:endParaRPr lang="ru-RU" b="1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defRPr/>
            </a:pPr>
            <a:r>
              <a:rPr lang="ru-RU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Требует знания правил и умения применять их.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D7E7"/>
          </a:solidFill>
        </p:spPr>
        <p:txBody>
          <a:bodyPr/>
          <a:lstStyle/>
          <a:p>
            <a:pPr eaLnBrk="1" hangingPunct="1">
              <a:defRPr/>
            </a:pPr>
            <a:r>
              <a:rPr lang="ru-RU" b="1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Традиционный принцип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CFFA"/>
          </a:solidFill>
        </p:spPr>
        <p:txBody>
          <a:bodyPr/>
          <a:lstStyle/>
          <a:p>
            <a:pPr eaLnBrk="1" hangingPunct="1">
              <a:defRPr/>
            </a:pPr>
            <a:r>
              <a:rPr lang="ru-RU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Так называемые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  словарные слова.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b="1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defRPr/>
            </a:pPr>
            <a:r>
              <a:rPr lang="ru-RU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Значительный пласт лексики,     где законы правописания бессильны.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b="1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228600"/>
            <a:ext cx="6400800" cy="1831975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6600CC"/>
                </a:solidFill>
                <a:latin typeface="Arial Black" pitchFamily="34" charset="0"/>
              </a:rPr>
              <a:t>Причины дислалии</a:t>
            </a:r>
            <a:r>
              <a:rPr lang="ru-RU" smtClean="0">
                <a:solidFill>
                  <a:schemeClr val="accent2"/>
                </a:solidFill>
              </a:rPr>
              <a:t>.</a:t>
            </a:r>
            <a:r>
              <a:rPr lang="ru-RU" smtClean="0"/>
              <a:t/>
            </a:r>
            <a:br>
              <a:rPr lang="ru-RU" smtClean="0"/>
            </a:br>
            <a:r>
              <a:rPr lang="ru-RU" sz="2000" b="1" smtClean="0">
                <a:solidFill>
                  <a:schemeClr val="tx1"/>
                </a:solidFill>
              </a:rPr>
              <a:t>(от греч. </a:t>
            </a:r>
            <a:r>
              <a:rPr lang="en-US" sz="2000" b="1" smtClean="0">
                <a:solidFill>
                  <a:schemeClr val="tx1"/>
                </a:solidFill>
              </a:rPr>
              <a:t>dis </a:t>
            </a:r>
            <a:r>
              <a:rPr lang="ru-RU" sz="2000" b="1" smtClean="0">
                <a:solidFill>
                  <a:schemeClr val="tx1"/>
                </a:solidFill>
              </a:rPr>
              <a:t>– расстройство, </a:t>
            </a:r>
            <a:r>
              <a:rPr lang="en-US" sz="2000" b="1" smtClean="0">
                <a:solidFill>
                  <a:schemeClr val="tx1"/>
                </a:solidFill>
              </a:rPr>
              <a:t>lalia </a:t>
            </a:r>
            <a:r>
              <a:rPr lang="ru-RU" sz="2000" b="1" smtClean="0">
                <a:solidFill>
                  <a:schemeClr val="tx1"/>
                </a:solidFill>
              </a:rPr>
              <a:t>–речь)</a:t>
            </a:r>
            <a:br>
              <a:rPr lang="ru-RU" sz="2000" b="1" smtClean="0">
                <a:solidFill>
                  <a:schemeClr val="tx1"/>
                </a:solidFill>
              </a:rPr>
            </a:br>
            <a:r>
              <a:rPr lang="ru-RU" sz="2000" b="1" smtClean="0">
                <a:solidFill>
                  <a:schemeClr val="tx1"/>
                </a:solidFill>
              </a:rPr>
              <a:t/>
            </a:r>
            <a:br>
              <a:rPr lang="ru-RU" sz="2000" b="1" smtClean="0">
                <a:solidFill>
                  <a:schemeClr val="tx1"/>
                </a:solidFill>
              </a:rPr>
            </a:br>
            <a:r>
              <a:rPr lang="ru-RU" sz="2000" b="1" smtClean="0">
                <a:solidFill>
                  <a:schemeClr val="tx1"/>
                </a:solidFill>
              </a:rPr>
              <a:t>(нарушение звукопроизношения)</a:t>
            </a:r>
            <a:endParaRPr lang="ru-RU" b="1" smtClean="0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2438400" y="2636838"/>
            <a:ext cx="3717925" cy="3459162"/>
          </a:xfrm>
        </p:spPr>
        <p:txBody>
          <a:bodyPr/>
          <a:lstStyle/>
          <a:p>
            <a:pPr eaLnBrk="1" hangingPunct="1">
              <a:defRPr/>
            </a:pPr>
            <a:endParaRPr lang="ru-RU" smtClean="0"/>
          </a:p>
          <a:p>
            <a:pPr eaLnBrk="1" hangingPunct="1">
              <a:defRPr/>
            </a:pPr>
            <a:r>
              <a:rPr lang="ru-RU" smtClean="0">
                <a:solidFill>
                  <a:srgbClr val="DB3B09"/>
                </a:solidFill>
              </a:rPr>
              <a:t>Функциональные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/>
              <a:t> </a:t>
            </a:r>
            <a:r>
              <a:rPr lang="ru-RU" sz="2400" smtClean="0"/>
              <a:t>(проблемы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smtClean="0"/>
              <a:t>развития и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smtClean="0"/>
              <a:t>  воспитания)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5795963" y="2852738"/>
            <a:ext cx="3024187" cy="3243262"/>
          </a:xfrm>
        </p:spPr>
        <p:txBody>
          <a:bodyPr/>
          <a:lstStyle/>
          <a:p>
            <a:pPr eaLnBrk="1" hangingPunct="1">
              <a:defRPr/>
            </a:pPr>
            <a:endParaRPr lang="ru-RU" smtClean="0"/>
          </a:p>
          <a:p>
            <a:pPr eaLnBrk="1" hangingPunct="1">
              <a:defRPr/>
            </a:pPr>
            <a:endParaRPr lang="ru-RU" smtClean="0"/>
          </a:p>
          <a:p>
            <a:pPr eaLnBrk="1" hangingPunct="1">
              <a:buFont typeface="Wingdings" pitchFamily="2" charset="2"/>
              <a:buNone/>
              <a:defRPr/>
            </a:pPr>
            <a:endParaRPr lang="ru-RU" smtClean="0"/>
          </a:p>
          <a:p>
            <a:pPr eaLnBrk="1" hangingPunct="1">
              <a:defRPr/>
            </a:pPr>
            <a:r>
              <a:rPr lang="ru-RU" smtClean="0">
                <a:solidFill>
                  <a:srgbClr val="DB3B09"/>
                </a:solidFill>
              </a:rPr>
              <a:t>Органические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400" smtClean="0"/>
              <a:t>(строение)</a:t>
            </a:r>
          </a:p>
          <a:p>
            <a:pPr eaLnBrk="1" hangingPunct="1">
              <a:defRPr/>
            </a:pPr>
            <a:endParaRPr lang="ru-RU" smtClean="0">
              <a:solidFill>
                <a:srgbClr val="DB3B09"/>
              </a:solidFill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0"/>
                            </p:stCondLst>
                            <p:childTnLst>
                              <p:par>
                                <p:cTn id="3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43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43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3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000"/>
                            </p:stCondLst>
                            <p:childTnLst>
                              <p:par>
                                <p:cTn id="4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43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3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3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40" grpId="0" build="p"/>
      <p:bldP spid="1434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Коррекционная работа</a:t>
            </a:r>
            <a:br>
              <a:rPr lang="ru-RU" smtClean="0"/>
            </a:br>
            <a:r>
              <a:rPr lang="ru-RU" smtClean="0"/>
              <a:t>(в целом)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8400" y="1412875"/>
            <a:ext cx="6400800" cy="4683125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smtClean="0"/>
              <a:t>Звукопроизношение.</a:t>
            </a:r>
          </a:p>
          <a:p>
            <a:pPr eaLnBrk="1" hangingPunct="1">
              <a:defRPr/>
            </a:pPr>
            <a:r>
              <a:rPr lang="ru-RU" sz="2800" smtClean="0"/>
              <a:t>Развитие общих речевых навыков. </a:t>
            </a:r>
          </a:p>
          <a:p>
            <a:pPr eaLnBrk="1" hangingPunct="1">
              <a:defRPr/>
            </a:pPr>
            <a:r>
              <a:rPr lang="ru-RU" sz="2800" smtClean="0"/>
              <a:t>Работа над слоговой структурой слова.</a:t>
            </a:r>
          </a:p>
          <a:p>
            <a:pPr eaLnBrk="1" hangingPunct="1">
              <a:defRPr/>
            </a:pPr>
            <a:r>
              <a:rPr lang="ru-RU" sz="2800" smtClean="0"/>
              <a:t>Использование лексических тем </a:t>
            </a:r>
          </a:p>
          <a:p>
            <a:pPr eaLnBrk="1" hangingPunct="1">
              <a:defRPr/>
            </a:pPr>
            <a:r>
              <a:rPr lang="ru-RU" sz="2800" smtClean="0"/>
              <a:t>Обучение связной речи.</a:t>
            </a:r>
          </a:p>
          <a:p>
            <a:pPr eaLnBrk="1" hangingPunct="1">
              <a:defRPr/>
            </a:pPr>
            <a:r>
              <a:rPr lang="ru-RU" sz="2800" smtClean="0"/>
              <a:t>Развитие пространственных, временных и элементарных математических представлений.</a:t>
            </a:r>
          </a:p>
          <a:p>
            <a:pPr eaLnBrk="1" hangingPunct="1">
              <a:defRPr/>
            </a:pPr>
            <a:endParaRPr lang="ru-RU" sz="2800" smtClean="0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59" grpId="0"/>
    </p:bldLst>
  </p:timing>
</p:sld>
</file>

<file path=ppt/theme/theme1.xml><?xml version="1.0" encoding="utf-8"?>
<a:theme xmlns:a="http://schemas.openxmlformats.org/drawingml/2006/main" name="План">
  <a:themeElements>
    <a:clrScheme name="План 8">
      <a:dk1>
        <a:srgbClr val="000000"/>
      </a:dk1>
      <a:lt1>
        <a:srgbClr val="FFFFFF"/>
      </a:lt1>
      <a:dk2>
        <a:srgbClr val="8C0039"/>
      </a:dk2>
      <a:lt2>
        <a:srgbClr val="660066"/>
      </a:lt2>
      <a:accent1>
        <a:srgbClr val="C58BF9"/>
      </a:accent1>
      <a:accent2>
        <a:srgbClr val="9966FF"/>
      </a:accent2>
      <a:accent3>
        <a:srgbClr val="FFFFFF"/>
      </a:accent3>
      <a:accent4>
        <a:srgbClr val="000000"/>
      </a:accent4>
      <a:accent5>
        <a:srgbClr val="DFC4FB"/>
      </a:accent5>
      <a:accent6>
        <a:srgbClr val="8A5CE7"/>
      </a:accent6>
      <a:hlink>
        <a:srgbClr val="E4005C"/>
      </a:hlink>
      <a:folHlink>
        <a:srgbClr val="C36C03"/>
      </a:folHlink>
    </a:clrScheme>
    <a:fontScheme name="План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лан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лан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лан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лан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лан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лан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лан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лан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Proposal</Template>
  <TotalTime>648</TotalTime>
  <Words>1588</Words>
  <Application>Microsoft PowerPoint</Application>
  <PresentationFormat>Экран (4:3)</PresentationFormat>
  <Paragraphs>279</Paragraphs>
  <Slides>42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44" baseType="lpstr">
      <vt:lpstr>План</vt:lpstr>
      <vt:lpstr>Диаграмма</vt:lpstr>
      <vt:lpstr>  Система работы  учитель-логопед Иванова Наталия Юрьевна ГБДОУ д/с №45 Приморского района</vt:lpstr>
      <vt:lpstr>Слайд 2</vt:lpstr>
      <vt:lpstr>Слайд 3</vt:lpstr>
      <vt:lpstr>Чтобы научиться грамотно писать, необходимо преодолеть </vt:lpstr>
      <vt:lpstr>Фонетический принцип</vt:lpstr>
      <vt:lpstr>Морфологический принцип</vt:lpstr>
      <vt:lpstr>Традиционный принцип</vt:lpstr>
      <vt:lpstr>Причины дислалии. (от греч. dis – расстройство, lalia –речь)  (нарушение звукопроизношения)</vt:lpstr>
      <vt:lpstr>Коррекционная работа (в целом)</vt:lpstr>
      <vt:lpstr>Логопедическая работа  1-й класс</vt:lpstr>
      <vt:lpstr>Коррекционная логопедическая работа  по профилактике и устранению   дисграфии и дислексии</vt:lpstr>
      <vt:lpstr>2-й класс</vt:lpstr>
      <vt:lpstr>      Проблемно- концептуальный план работы  логопедического  кабинета  на период  текущего учебного года  (начальная школа). </vt:lpstr>
      <vt:lpstr>Слайд 14</vt:lpstr>
      <vt:lpstr>Из плана</vt:lpstr>
      <vt:lpstr>Слайд 16</vt:lpstr>
      <vt:lpstr>Методы</vt:lpstr>
      <vt:lpstr>Слайд 18</vt:lpstr>
      <vt:lpstr>Артикуляционный профиль – схематическое изображение способа произнесения каждого звука</vt:lpstr>
      <vt:lpstr>Логомассаж – один из методов коррекционно-педагогического воздействия.</vt:lpstr>
      <vt:lpstr>Самомассаж – массаж, выполняемый самим ребёнком</vt:lpstr>
      <vt:lpstr>Чуковский писал в  одной из своих работ, что именно хорей, в котором «написаны» все колыбельные, наиболее благотворно влияет на восприятие, успокаивает.</vt:lpstr>
      <vt:lpstr>Из моего авторского самомассажа</vt:lpstr>
      <vt:lpstr>Обязательный элемент занятия по    звукопроизношению – артикуляционная гимнастика</vt:lpstr>
      <vt:lpstr>Тренировка                                                                                                                                             Развитие</vt:lpstr>
      <vt:lpstr>Последовательность автоматизации  поставленного звука (на примере Ш).</vt:lpstr>
      <vt:lpstr>Направления работы при дисграфии.</vt:lpstr>
      <vt:lpstr>Основные принципы коррекции дислексий </vt:lpstr>
      <vt:lpstr>заикание</vt:lpstr>
      <vt:lpstr>Время проведения занятий.</vt:lpstr>
      <vt:lpstr>тетради</vt:lpstr>
      <vt:lpstr>Создание необходимой атмосферы</vt:lpstr>
      <vt:lpstr>кабинет</vt:lpstr>
      <vt:lpstr>Слайд 34</vt:lpstr>
      <vt:lpstr>Успех работы во многом зависит  от того, насколько логопедическая работа обеспечена помощью со стороны родителей.</vt:lpstr>
      <vt:lpstr>Контакт с педагогами</vt:lpstr>
      <vt:lpstr>Слайд 37</vt:lpstr>
      <vt:lpstr>Слайд 38</vt:lpstr>
      <vt:lpstr>Слайд 39</vt:lpstr>
      <vt:lpstr>Слайд 40</vt:lpstr>
      <vt:lpstr>Слайд 41</vt:lpstr>
      <vt:lpstr>Слайд 42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Защита системы работы</dc:title>
  <dc:creator>User</dc:creator>
  <cp:lastModifiedBy>Наталия</cp:lastModifiedBy>
  <cp:revision>29</cp:revision>
  <dcterms:created xsi:type="dcterms:W3CDTF">2007-02-12T12:43:07Z</dcterms:created>
  <dcterms:modified xsi:type="dcterms:W3CDTF">2013-02-23T09:12:43Z</dcterms:modified>
</cp:coreProperties>
</file>