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17" r:id="rId2"/>
    <p:sldId id="318" r:id="rId3"/>
    <p:sldId id="319" r:id="rId4"/>
    <p:sldId id="321" r:id="rId5"/>
    <p:sldId id="323" r:id="rId6"/>
    <p:sldId id="324" r:id="rId7"/>
    <p:sldId id="325" r:id="rId8"/>
    <p:sldId id="326" r:id="rId9"/>
    <p:sldId id="327" r:id="rId10"/>
    <p:sldId id="328" r:id="rId11"/>
    <p:sldId id="333" r:id="rId12"/>
    <p:sldId id="329" r:id="rId13"/>
    <p:sldId id="330" r:id="rId14"/>
    <p:sldId id="331" r:id="rId15"/>
    <p:sldId id="332"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CCCCFF"/>
    <a:srgbClr val="336699"/>
    <a:srgbClr val="996633"/>
    <a:srgbClr val="FFCCCC"/>
    <a:srgbClr val="FFCC66"/>
    <a:srgbClr val="339966"/>
    <a:srgbClr val="008000"/>
    <a:srgbClr val="666699"/>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29" autoAdjust="0"/>
  </p:normalViewPr>
  <p:slideViewPr>
    <p:cSldViewPr>
      <p:cViewPr varScale="1">
        <p:scale>
          <a:sx n="103" d="100"/>
          <a:sy n="103" d="100"/>
        </p:scale>
        <p:origin x="-204" y="-90"/>
      </p:cViewPr>
      <p:guideLst>
        <p:guide orient="horz" pos="2160"/>
        <p:guide pos="2880"/>
      </p:guideLst>
    </p:cSldViewPr>
  </p:slideViewPr>
  <p:notesTextViewPr>
    <p:cViewPr>
      <p:scale>
        <a:sx n="100" d="100"/>
        <a:sy n="100" d="100"/>
      </p:scale>
      <p:origin x="0" y="0"/>
    </p:cViewPr>
  </p:notesTextViewPr>
  <p:notesViewPr>
    <p:cSldViewPr>
      <p:cViewPr varScale="1">
        <p:scale>
          <a:sx n="90" d="100"/>
          <a:sy n="90" d="100"/>
        </p:scale>
        <p:origin x="-1890"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BBDC16-8D46-4E18-BFFA-BF2876A2FD29}" type="datetimeFigureOut">
              <a:rPr lang="ru-RU" smtClean="0"/>
              <a:t>21.02.2013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DBE1C3-6109-4EF5-AC4A-30342AE5F693}" type="slidenum">
              <a:rPr lang="ru-RU" smtClean="0"/>
              <a:t>‹#›</a:t>
            </a:fld>
            <a:endParaRPr lang="ru-RU"/>
          </a:p>
        </p:txBody>
      </p:sp>
    </p:spTree>
    <p:extLst>
      <p:ext uri="{BB962C8B-B14F-4D97-AF65-F5344CB8AC3E}">
        <p14:creationId xmlns:p14="http://schemas.microsoft.com/office/powerpoint/2010/main" val="3708279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21.02.2013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21.02.2013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21.02.2013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21.02.2013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21.02.2013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21.02.2013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21.02.2013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21.02.2013</a:t>
            </a:fld>
            <a:endParaRPr lang="ru-RU"/>
          </a:p>
        </p:txBody>
      </p:sp>
      <p:sp>
        <p:nvSpPr>
          <p:cNvPr id="5" name="Нижний колонтитул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1354162"/>
          </a:xfrm>
          <a:solidFill>
            <a:schemeClr val="accent4">
              <a:lumMod val="40000"/>
              <a:lumOff val="60000"/>
            </a:schemeClr>
          </a:solidFill>
          <a:scene3d>
            <a:camera prst="orthographicFront"/>
            <a:lightRig rig="soft" dir="tl">
              <a:rot lat="0" lon="0" rev="0"/>
            </a:lightRig>
          </a:scene3d>
          <a:sp3d/>
        </p:spPr>
        <p:txBody>
          <a:bodyPr>
            <a:prstTxWarp prst="textChevron">
              <a:avLst/>
            </a:prstTxWarp>
            <a:normAutofit/>
            <a:sp3d contourW="25400" prstMaterial="matte">
              <a:bevelT w="25400" h="55880" prst="artDeco"/>
              <a:contourClr>
                <a:schemeClr val="accent2">
                  <a:tint val="20000"/>
                </a:schemeClr>
              </a:contourClr>
            </a:sp3d>
          </a:bodyPr>
          <a:lstStyle/>
          <a:p>
            <a:r>
              <a:rPr lang="ru-RU" sz="4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 </a:t>
            </a:r>
            <a:r>
              <a:rPr lang="ru-RU" sz="5000" b="1" spc="50" dirty="0">
                <a:ln w="11430"/>
                <a:solidFill>
                  <a:schemeClr val="accent2">
                    <a:lumMod val="50000"/>
                  </a:schemeClr>
                </a:solidFill>
                <a:effectLst>
                  <a:outerShdw blurRad="76200" dist="50800" dir="5400000" algn="tl" rotWithShape="0">
                    <a:srgbClr val="000000">
                      <a:alpha val="65000"/>
                    </a:srgbClr>
                  </a:outerShdw>
                </a:effectLst>
                <a:latin typeface="Comic Sans MS" pitchFamily="66" charset="0"/>
              </a:rPr>
              <a:t>Гигиенические условия </a:t>
            </a:r>
          </a:p>
        </p:txBody>
      </p:sp>
      <p:sp>
        <p:nvSpPr>
          <p:cNvPr id="3" name="Объект 2"/>
          <p:cNvSpPr>
            <a:spLocks noGrp="1"/>
          </p:cNvSpPr>
          <p:nvPr>
            <p:ph idx="1"/>
          </p:nvPr>
        </p:nvSpPr>
        <p:spPr>
          <a:xfrm>
            <a:off x="179512" y="1600201"/>
            <a:ext cx="8784976" cy="5141167"/>
          </a:xfrm>
          <a:solidFill>
            <a:schemeClr val="accent1">
              <a:lumMod val="40000"/>
              <a:lumOff val="60000"/>
            </a:schemeClr>
          </a:solidFill>
          <a:scene3d>
            <a:camera prst="orthographicFront"/>
            <a:lightRig rig="threePt" dir="t"/>
          </a:scene3d>
          <a:sp3d>
            <a:bevelT prst="angle"/>
          </a:sp3d>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marL="0" indent="0" algn="ctr">
              <a:buNone/>
            </a:pPr>
            <a:endParaRPr lang="ru-RU" sz="33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endParaRPr>
          </a:p>
          <a:p>
            <a:pPr marL="0" indent="0" algn="ctr">
              <a:buNone/>
            </a:pPr>
            <a:r>
              <a:rPr lang="ru-RU"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являются </a:t>
            </a:r>
            <a:r>
              <a:rPr lang="ru-RU"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также очень важным фактором, влияющим на формирование опорно-двигательного аппарата. Кроме двигательной активности они включают в себя соответствие мебели росту ребёнка, рациональную обувь, сон на жёсткой постели.</a:t>
            </a:r>
          </a:p>
          <a:p>
            <a:pPr marL="0" indent="0">
              <a:buNone/>
            </a:pPr>
            <a:endParaRPr lang="ru-RU" sz="33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endParaRPr>
          </a:p>
        </p:txBody>
      </p:sp>
    </p:spTree>
    <p:extLst>
      <p:ext uri="{BB962C8B-B14F-4D97-AF65-F5344CB8AC3E}">
        <p14:creationId xmlns:p14="http://schemas.microsoft.com/office/powerpoint/2010/main" val="13778597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6322714"/>
          </a:xfrm>
          <a:solidFill>
            <a:schemeClr val="tx2">
              <a:lumMod val="20000"/>
              <a:lumOff val="80000"/>
            </a:schemeClr>
          </a:solidFill>
          <a:scene3d>
            <a:camera prst="orthographicFront"/>
            <a:lightRig rig="threePt" dir="t"/>
          </a:scene3d>
          <a:sp3d>
            <a:bevelT prst="angle"/>
          </a:sp3d>
        </p:spPr>
        <p:txBody>
          <a:bodyPr>
            <a:normAutofit/>
          </a:bodyPr>
          <a:lstStyle/>
          <a:p>
            <a:r>
              <a:rPr lang="ru-RU" sz="3500" b="1" dirty="0">
                <a:ln>
                  <a:solidFill>
                    <a:schemeClr val="bg2">
                      <a:lumMod val="10000"/>
                    </a:schemeClr>
                  </a:solidFill>
                </a:ln>
                <a:solidFill>
                  <a:schemeClr val="bg2">
                    <a:lumMod val="50000"/>
                  </a:schemeClr>
                </a:solidFill>
                <a:latin typeface="Comic Sans MS" pitchFamily="66" charset="0"/>
              </a:rPr>
              <a:t>Поза во время сна не менее важна, чем положение тела днём. Позвоночник должен хорошо отдохнуть во время сна. Это возможно если позвоночник опирается во всех частях, когда нормальные физиологические изгибы позвоночника сохраняются во время сна на спине, и позвоночник не провисает во время сна на боку. </a:t>
            </a:r>
            <a:r>
              <a:rPr lang="ru-RU" sz="3500" b="1" dirty="0">
                <a:ln>
                  <a:solidFill>
                    <a:schemeClr val="accent4">
                      <a:lumMod val="50000"/>
                    </a:schemeClr>
                  </a:solidFill>
                </a:ln>
                <a:solidFill>
                  <a:schemeClr val="accent4">
                    <a:lumMod val="75000"/>
                  </a:schemeClr>
                </a:solidFill>
                <a:latin typeface="Comic Sans MS" pitchFamily="66" charset="0"/>
              </a:rPr>
              <a:t/>
            </a:r>
            <a:br>
              <a:rPr lang="ru-RU" sz="3500" b="1" dirty="0">
                <a:ln>
                  <a:solidFill>
                    <a:schemeClr val="accent4">
                      <a:lumMod val="50000"/>
                    </a:schemeClr>
                  </a:solidFill>
                </a:ln>
                <a:solidFill>
                  <a:schemeClr val="accent4">
                    <a:lumMod val="75000"/>
                  </a:schemeClr>
                </a:solidFill>
                <a:latin typeface="Comic Sans MS" pitchFamily="66" charset="0"/>
              </a:rPr>
            </a:br>
            <a:endParaRPr lang="ru-RU" sz="3500" b="1" dirty="0">
              <a:ln>
                <a:solidFill>
                  <a:schemeClr val="accent4">
                    <a:lumMod val="50000"/>
                  </a:schemeClr>
                </a:solidFill>
              </a:ln>
              <a:solidFill>
                <a:schemeClr val="accent4">
                  <a:lumMod val="75000"/>
                </a:schemeClr>
              </a:solidFill>
              <a:latin typeface="Comic Sans MS" pitchFamily="66" charset="0"/>
            </a:endParaRPr>
          </a:p>
        </p:txBody>
      </p:sp>
    </p:spTree>
    <p:extLst>
      <p:ext uri="{BB962C8B-B14F-4D97-AF65-F5344CB8AC3E}">
        <p14:creationId xmlns:p14="http://schemas.microsoft.com/office/powerpoint/2010/main" val="20333639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4722"/>
          </a:xfrm>
          <a:solidFill>
            <a:schemeClr val="bg2">
              <a:lumMod val="50000"/>
            </a:schemeClr>
          </a:solidFill>
          <a:scene3d>
            <a:camera prst="orthographicFront"/>
            <a:lightRig rig="threePt" dir="t"/>
          </a:scene3d>
          <a:sp3d>
            <a:bevelT prst="angle"/>
          </a:sp3d>
        </p:spPr>
        <p:txBody>
          <a:bodyPr>
            <a:normAutofit fontScale="90000"/>
          </a:bodyPr>
          <a:lstStyle/>
          <a:p>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smtClean="0"/>
              <a:t/>
            </a:r>
            <a:br>
              <a:rPr lang="ru-RU" dirty="0" smtClean="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smtClean="0"/>
              <a:t/>
            </a:r>
            <a:br>
              <a:rPr lang="ru-RU" dirty="0" smtClean="0"/>
            </a:br>
            <a:r>
              <a:rPr lang="ru-RU" dirty="0"/>
              <a:t/>
            </a:r>
            <a:br>
              <a:rPr lang="ru-RU" dirty="0"/>
            </a:br>
            <a:r>
              <a:rPr lang="ru-RU" dirty="0" smtClean="0"/>
              <a:t/>
            </a:r>
            <a:br>
              <a:rPr lang="ru-RU" dirty="0" smtClean="0"/>
            </a:br>
            <a:endParaRPr lang="ru-RU" dirty="0"/>
          </a:p>
        </p:txBody>
      </p:sp>
      <p:pic>
        <p:nvPicPr>
          <p:cNvPr id="133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588" y="525463"/>
            <a:ext cx="5076825" cy="5810250"/>
          </a:xfrm>
          <a:prstGeom prst="rect">
            <a:avLst/>
          </a:prstGeom>
          <a:noFill/>
          <a:ln>
            <a:noFill/>
          </a:ln>
          <a:effectLst>
            <a:glow rad="228600">
              <a:schemeClr val="accent5">
                <a:satMod val="175000"/>
                <a:alpha val="40000"/>
              </a:schemeClr>
            </a:glow>
            <a:outerShdw dist="35921" dir="2700000" algn="ctr" rotWithShape="0">
              <a:schemeClr val="bg2"/>
            </a:outerShdw>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07157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1210146"/>
          </a:xfrm>
          <a:solidFill>
            <a:schemeClr val="accent5">
              <a:lumMod val="40000"/>
              <a:lumOff val="60000"/>
            </a:schemeClr>
          </a:solidFill>
          <a:scene3d>
            <a:camera prst="orthographicFront"/>
            <a:lightRig rig="threePt" dir="t"/>
          </a:scene3d>
          <a:sp3d>
            <a:bevelT w="139700" prst="cross"/>
          </a:sp3d>
        </p:spPr>
        <p:txBody>
          <a:bodyPr>
            <a:normAutofit fontScale="90000"/>
          </a:bodyPr>
          <a:lstStyle/>
          <a:p>
            <a:r>
              <a:rPr lang="ru-RU" b="1" dirty="0">
                <a:ln>
                  <a:solidFill>
                    <a:schemeClr val="bg2">
                      <a:lumMod val="10000"/>
                    </a:schemeClr>
                  </a:solidFill>
                </a:ln>
                <a:solidFill>
                  <a:schemeClr val="accent6">
                    <a:lumMod val="75000"/>
                  </a:schemeClr>
                </a:solidFill>
              </a:rPr>
              <a:t>Детский ортопедический матрас — основа хорошей осанки</a:t>
            </a:r>
          </a:p>
        </p:txBody>
      </p:sp>
      <p:sp>
        <p:nvSpPr>
          <p:cNvPr id="3" name="Объект 2"/>
          <p:cNvSpPr>
            <a:spLocks noGrp="1"/>
          </p:cNvSpPr>
          <p:nvPr>
            <p:ph idx="1"/>
          </p:nvPr>
        </p:nvSpPr>
        <p:spPr>
          <a:xfrm>
            <a:off x="251520" y="1484784"/>
            <a:ext cx="8640960" cy="5184576"/>
          </a:xfrm>
          <a:solidFill>
            <a:schemeClr val="accent1">
              <a:lumMod val="20000"/>
              <a:lumOff val="80000"/>
            </a:schemeClr>
          </a:solidFill>
        </p:spPr>
        <p:txBody>
          <a:bodyPr>
            <a:normAutofit fontScale="92500" lnSpcReduction="10000"/>
          </a:bodyPr>
          <a:lstStyle/>
          <a:p>
            <a:pPr marL="0" indent="0" algn="ctr">
              <a:buNone/>
            </a:pPr>
            <a:endParaRPr lang="ru-RU" sz="3000" b="1" dirty="0" smtClean="0"/>
          </a:p>
          <a:p>
            <a:pPr marL="0" indent="0" algn="ctr">
              <a:buNone/>
            </a:pPr>
            <a:endParaRPr lang="ru-RU" sz="3000" b="1" dirty="0"/>
          </a:p>
          <a:p>
            <a:pPr marL="0" indent="0" algn="ctr">
              <a:buNone/>
            </a:pPr>
            <a:endParaRPr lang="ru-RU" sz="3000" b="1" dirty="0" smtClean="0"/>
          </a:p>
          <a:p>
            <a:pPr marL="0" indent="0" algn="ctr">
              <a:buNone/>
            </a:pPr>
            <a:endParaRPr lang="ru-RU" sz="3000" b="1" dirty="0"/>
          </a:p>
          <a:p>
            <a:pPr marL="0" indent="0" algn="ctr">
              <a:buNone/>
            </a:pPr>
            <a:endParaRPr lang="ru-RU" sz="3000" b="1" dirty="0" smtClean="0"/>
          </a:p>
          <a:p>
            <a:pPr marL="0" indent="0" algn="ctr">
              <a:buNone/>
            </a:pPr>
            <a:endParaRPr lang="ru-RU" sz="3000" b="1" dirty="0"/>
          </a:p>
          <a:p>
            <a:pPr marL="0" indent="0" algn="ctr">
              <a:buNone/>
            </a:pPr>
            <a:endParaRPr lang="ru-RU" sz="3000" b="1" dirty="0" smtClean="0"/>
          </a:p>
          <a:p>
            <a:pPr marL="0" indent="0" algn="ctr">
              <a:buNone/>
            </a:pPr>
            <a:r>
              <a:rPr lang="ru-RU" sz="3000" b="1" dirty="0" smtClean="0">
                <a:ln>
                  <a:solidFill>
                    <a:schemeClr val="bg2">
                      <a:lumMod val="10000"/>
                    </a:schemeClr>
                  </a:solidFill>
                </a:ln>
                <a:solidFill>
                  <a:schemeClr val="accent1">
                    <a:lumMod val="75000"/>
                  </a:schemeClr>
                </a:solidFill>
              </a:rPr>
              <a:t>Лучше </a:t>
            </a:r>
            <a:r>
              <a:rPr lang="ru-RU" sz="3000" b="1" dirty="0">
                <a:ln>
                  <a:solidFill>
                    <a:schemeClr val="bg2">
                      <a:lumMod val="10000"/>
                    </a:schemeClr>
                  </a:solidFill>
                </a:ln>
                <a:solidFill>
                  <a:schemeClr val="accent1">
                    <a:lumMod val="75000"/>
                  </a:schemeClr>
                </a:solidFill>
              </a:rPr>
              <a:t>для ребёнка приобрести ортопедический матрас и ортопедическую подушку, так как они в полной мере соответствуют выше заявленным требованиям.</a:t>
            </a:r>
          </a:p>
          <a:p>
            <a:pPr marL="0" indent="0" algn="ctr">
              <a:buNone/>
            </a:pPr>
            <a:endParaRPr lang="ru-RU"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767" y="1628800"/>
            <a:ext cx="4662371" cy="3061717"/>
          </a:xfrm>
          <a:prstGeom prst="rect">
            <a:avLst/>
          </a:prstGeom>
          <a:noFill/>
          <a:ln>
            <a:noFill/>
          </a:ln>
          <a:effectLst>
            <a:glow rad="139700">
              <a:schemeClr val="accent3">
                <a:satMod val="175000"/>
                <a:alpha val="40000"/>
              </a:schemeClr>
            </a:glow>
            <a:outerShdw dist="35921" dir="2700000" algn="ctr" rotWithShape="0">
              <a:schemeClr val="bg2"/>
            </a:outerShdw>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16215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496944" cy="6264696"/>
          </a:xfrm>
          <a:solidFill>
            <a:schemeClr val="accent2">
              <a:lumMod val="75000"/>
            </a:schemeClr>
          </a:solidFill>
          <a:scene3d>
            <a:camera prst="orthographicFront"/>
            <a:lightRig rig="threePt" dir="t"/>
          </a:scene3d>
          <a:sp3d>
            <a:bevelT prst="angle"/>
          </a:sp3d>
        </p:spPr>
        <p:txBody>
          <a:bodyPr/>
          <a:lstStyle/>
          <a:p>
            <a:r>
              <a:rPr lang="ru-RU" b="1" dirty="0"/>
              <a:t> </a:t>
            </a:r>
            <a:r>
              <a:rPr lang="ru-RU" b="1" dirty="0">
                <a:ln>
                  <a:solidFill>
                    <a:schemeClr val="tx2">
                      <a:lumMod val="50000"/>
                    </a:schemeClr>
                  </a:solidFill>
                </a:ln>
                <a:solidFill>
                  <a:schemeClr val="bg1"/>
                </a:solidFill>
                <a:latin typeface="Comic Sans MS" pitchFamily="66" charset="0"/>
              </a:rPr>
              <a:t>На  животе или на боку свернувшись калачиком спать нежелательно. </a:t>
            </a:r>
            <a:r>
              <a:rPr lang="ru-RU" b="1" dirty="0" smtClean="0">
                <a:ln>
                  <a:solidFill>
                    <a:schemeClr val="tx2">
                      <a:lumMod val="50000"/>
                    </a:schemeClr>
                  </a:solidFill>
                </a:ln>
                <a:solidFill>
                  <a:schemeClr val="bg1"/>
                </a:solidFill>
                <a:latin typeface="Comic Sans MS" pitchFamily="66" charset="0"/>
              </a:rPr>
              <a:t/>
            </a:r>
            <a:br>
              <a:rPr lang="ru-RU" b="1" dirty="0" smtClean="0">
                <a:ln>
                  <a:solidFill>
                    <a:schemeClr val="tx2">
                      <a:lumMod val="50000"/>
                    </a:schemeClr>
                  </a:solidFill>
                </a:ln>
                <a:solidFill>
                  <a:schemeClr val="bg1"/>
                </a:solidFill>
                <a:latin typeface="Comic Sans MS" pitchFamily="66" charset="0"/>
              </a:rPr>
            </a:br>
            <a:r>
              <a:rPr lang="ru-RU" dirty="0" smtClean="0">
                <a:ln>
                  <a:solidFill>
                    <a:schemeClr val="tx2">
                      <a:lumMod val="50000"/>
                    </a:schemeClr>
                  </a:solidFill>
                </a:ln>
                <a:solidFill>
                  <a:schemeClr val="bg1"/>
                </a:solidFill>
                <a:latin typeface="Comic Sans MS" pitchFamily="66" charset="0"/>
              </a:rPr>
              <a:t/>
            </a:r>
            <a:br>
              <a:rPr lang="ru-RU" dirty="0" smtClean="0">
                <a:ln>
                  <a:solidFill>
                    <a:schemeClr val="tx2">
                      <a:lumMod val="50000"/>
                    </a:schemeClr>
                  </a:solidFill>
                </a:ln>
                <a:solidFill>
                  <a:schemeClr val="bg1"/>
                </a:solidFill>
                <a:latin typeface="Comic Sans MS" pitchFamily="66" charset="0"/>
              </a:rPr>
            </a:br>
            <a:r>
              <a:rPr lang="ru-RU" b="1" dirty="0" smtClean="0">
                <a:ln>
                  <a:solidFill>
                    <a:schemeClr val="tx2">
                      <a:lumMod val="50000"/>
                    </a:schemeClr>
                  </a:solidFill>
                </a:ln>
                <a:solidFill>
                  <a:schemeClr val="bg1"/>
                </a:solidFill>
                <a:latin typeface="Comic Sans MS" pitchFamily="66" charset="0"/>
              </a:rPr>
              <a:t>Сон </a:t>
            </a:r>
            <a:r>
              <a:rPr lang="ru-RU" b="1" dirty="0">
                <a:ln>
                  <a:solidFill>
                    <a:schemeClr val="tx2">
                      <a:lumMod val="50000"/>
                    </a:schemeClr>
                  </a:solidFill>
                </a:ln>
                <a:solidFill>
                  <a:schemeClr val="bg1"/>
                </a:solidFill>
                <a:latin typeface="Comic Sans MS" pitchFamily="66" charset="0"/>
              </a:rPr>
              <a:t>должен быть не менее </a:t>
            </a:r>
            <a:r>
              <a:rPr lang="ru-RU" b="1" dirty="0" smtClean="0">
                <a:ln>
                  <a:solidFill>
                    <a:schemeClr val="tx2">
                      <a:lumMod val="50000"/>
                    </a:schemeClr>
                  </a:solidFill>
                </a:ln>
                <a:solidFill>
                  <a:schemeClr val="bg1"/>
                </a:solidFill>
                <a:latin typeface="Comic Sans MS" pitchFamily="66" charset="0"/>
              </a:rPr>
              <a:t/>
            </a:r>
            <a:br>
              <a:rPr lang="ru-RU" b="1" dirty="0" smtClean="0">
                <a:ln>
                  <a:solidFill>
                    <a:schemeClr val="tx2">
                      <a:lumMod val="50000"/>
                    </a:schemeClr>
                  </a:solidFill>
                </a:ln>
                <a:solidFill>
                  <a:schemeClr val="bg1"/>
                </a:solidFill>
                <a:latin typeface="Comic Sans MS" pitchFamily="66" charset="0"/>
              </a:rPr>
            </a:br>
            <a:r>
              <a:rPr lang="ru-RU" b="1" dirty="0" smtClean="0">
                <a:ln>
                  <a:solidFill>
                    <a:schemeClr val="tx2">
                      <a:lumMod val="50000"/>
                    </a:schemeClr>
                  </a:solidFill>
                </a:ln>
                <a:solidFill>
                  <a:schemeClr val="bg1"/>
                </a:solidFill>
                <a:latin typeface="Comic Sans MS" pitchFamily="66" charset="0"/>
              </a:rPr>
              <a:t>8-10 </a:t>
            </a:r>
            <a:r>
              <a:rPr lang="ru-RU" b="1" dirty="0">
                <a:ln>
                  <a:solidFill>
                    <a:schemeClr val="tx2">
                      <a:lumMod val="50000"/>
                    </a:schemeClr>
                  </a:solidFill>
                </a:ln>
                <a:solidFill>
                  <a:schemeClr val="bg1"/>
                </a:solidFill>
                <a:latin typeface="Comic Sans MS" pitchFamily="66" charset="0"/>
              </a:rPr>
              <a:t>часов в хорошо проветриваемом помещении.</a:t>
            </a:r>
          </a:p>
        </p:txBody>
      </p:sp>
    </p:spTree>
    <p:extLst>
      <p:ext uri="{BB962C8B-B14F-4D97-AF65-F5344CB8AC3E}">
        <p14:creationId xmlns:p14="http://schemas.microsoft.com/office/powerpoint/2010/main" val="40896210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568952" cy="6192688"/>
          </a:xfrm>
          <a:solidFill>
            <a:schemeClr val="accent5">
              <a:lumMod val="40000"/>
              <a:lumOff val="60000"/>
            </a:schemeClr>
          </a:solidFill>
          <a:scene3d>
            <a:camera prst="orthographicFront"/>
            <a:lightRig rig="threePt" dir="t"/>
          </a:scene3d>
          <a:sp3d>
            <a:bevelT prst="angle"/>
          </a:sp3d>
        </p:spPr>
        <p:txBody>
          <a:bodyPr>
            <a:normAutofit/>
          </a:bodyPr>
          <a:lstStyle/>
          <a:p>
            <a:r>
              <a:rPr lang="ru-RU" sz="4000" b="1" dirty="0">
                <a:ln>
                  <a:solidFill>
                    <a:schemeClr val="tx2">
                      <a:lumMod val="50000"/>
                    </a:schemeClr>
                  </a:solidFill>
                </a:ln>
                <a:solidFill>
                  <a:schemeClr val="accent6">
                    <a:lumMod val="50000"/>
                  </a:schemeClr>
                </a:solidFill>
                <a:latin typeface="Comic Sans MS" pitchFamily="66" charset="0"/>
              </a:rPr>
              <a:t>Итак, своевременному развитию </a:t>
            </a:r>
            <a:r>
              <a:rPr lang="ru-RU" sz="4000" b="1" dirty="0" smtClean="0">
                <a:ln>
                  <a:solidFill>
                    <a:schemeClr val="tx2">
                      <a:lumMod val="50000"/>
                    </a:schemeClr>
                  </a:solidFill>
                </a:ln>
                <a:solidFill>
                  <a:schemeClr val="accent6">
                    <a:lumMod val="50000"/>
                  </a:schemeClr>
                </a:solidFill>
                <a:latin typeface="Comic Sans MS" pitchFamily="66" charset="0"/>
              </a:rPr>
              <a:t>опорно-двигательного аппарата </a:t>
            </a:r>
            <a:r>
              <a:rPr lang="ru-RU" sz="4000" b="1" dirty="0">
                <a:ln>
                  <a:solidFill>
                    <a:schemeClr val="tx2">
                      <a:lumMod val="50000"/>
                    </a:schemeClr>
                  </a:solidFill>
                </a:ln>
                <a:solidFill>
                  <a:schemeClr val="accent6">
                    <a:lumMod val="50000"/>
                  </a:schemeClr>
                </a:solidFill>
                <a:latin typeface="Comic Sans MS" pitchFamily="66" charset="0"/>
              </a:rPr>
              <a:t>у детей дошкольного возраста способствуют: достаточная, правильно организованная двигательная активность, правильная организация гигиенических условий среды и питания.</a:t>
            </a:r>
          </a:p>
        </p:txBody>
      </p:sp>
    </p:spTree>
    <p:extLst>
      <p:ext uri="{BB962C8B-B14F-4D97-AF65-F5344CB8AC3E}">
        <p14:creationId xmlns:p14="http://schemas.microsoft.com/office/powerpoint/2010/main" val="31593949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6120680"/>
          </a:xfrm>
          <a:solidFill>
            <a:schemeClr val="accent4">
              <a:lumMod val="40000"/>
              <a:lumOff val="60000"/>
            </a:schemeClr>
          </a:solidFill>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10000" b="1" spc="50" dirty="0" smtClean="0">
                <a:ln w="11430"/>
                <a:solidFill>
                  <a:schemeClr val="accent4">
                    <a:lumMod val="50000"/>
                  </a:schemeClr>
                </a:solidFill>
                <a:effectLst>
                  <a:outerShdw blurRad="76200" dist="50800" dir="5400000" algn="tl" rotWithShape="0">
                    <a:srgbClr val="000000">
                      <a:alpha val="65000"/>
                    </a:srgbClr>
                  </a:outerShdw>
                </a:effectLst>
              </a:rPr>
              <a:t>СПАСИБО ЗА ВНИМАНИЕ!</a:t>
            </a:r>
            <a:endParaRPr lang="ru-RU" sz="10000" b="1" spc="50" dirty="0">
              <a:ln w="11430"/>
              <a:solidFill>
                <a:schemeClr val="accent4">
                  <a:lumMod val="50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29689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496944" cy="994122"/>
          </a:xfrm>
          <a:solidFill>
            <a:schemeClr val="accent1">
              <a:lumMod val="40000"/>
              <a:lumOff val="60000"/>
            </a:schemeClr>
          </a:solidFill>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6600" b="1" i="1" spc="50" dirty="0">
                <a:ln w="11430"/>
                <a:solidFill>
                  <a:schemeClr val="accent1">
                    <a:lumMod val="50000"/>
                  </a:schemeClr>
                </a:solidFill>
                <a:effectLst>
                  <a:outerShdw blurRad="76200" dist="50800" dir="5400000" algn="tl" rotWithShape="0">
                    <a:srgbClr val="000000">
                      <a:alpha val="65000"/>
                    </a:srgbClr>
                  </a:outerShdw>
                </a:effectLst>
              </a:rPr>
              <a:t> </a:t>
            </a:r>
            <a:r>
              <a:rPr lang="ru-RU" sz="8000" b="1" i="1" spc="50" dirty="0">
                <a:ln w="11430"/>
                <a:solidFill>
                  <a:schemeClr val="accent1">
                    <a:lumMod val="50000"/>
                  </a:schemeClr>
                </a:solidFill>
                <a:effectLst>
                  <a:outerShdw blurRad="76200" dist="50800" dir="5400000" algn="tl" rotWithShape="0">
                    <a:srgbClr val="000000">
                      <a:alpha val="65000"/>
                    </a:srgbClr>
                  </a:outerShdw>
                </a:effectLst>
              </a:rPr>
              <a:t>Мебель</a:t>
            </a:r>
            <a:r>
              <a:rPr lang="ru-RU" sz="8000" b="1" spc="50" dirty="0">
                <a:ln w="11430"/>
                <a:solidFill>
                  <a:schemeClr val="accent1">
                    <a:lumMod val="50000"/>
                  </a:schemeClr>
                </a:solidFill>
                <a:effectLst>
                  <a:outerShdw blurRad="76200" dist="50800" dir="5400000" algn="tl" rotWithShape="0">
                    <a:srgbClr val="000000">
                      <a:alpha val="65000"/>
                    </a:srgbClr>
                  </a:outerShdw>
                </a:effectLst>
              </a:rPr>
              <a:t> </a:t>
            </a:r>
          </a:p>
        </p:txBody>
      </p:sp>
      <p:sp>
        <p:nvSpPr>
          <p:cNvPr id="3" name="Объект 2"/>
          <p:cNvSpPr>
            <a:spLocks noGrp="1"/>
          </p:cNvSpPr>
          <p:nvPr>
            <p:ph idx="1"/>
          </p:nvPr>
        </p:nvSpPr>
        <p:spPr>
          <a:xfrm>
            <a:off x="251520" y="1268760"/>
            <a:ext cx="8640960" cy="5400601"/>
          </a:xfrm>
          <a:solidFill>
            <a:srgbClr val="663300"/>
          </a:solidFill>
          <a:scene3d>
            <a:camera prst="orthographicFront"/>
            <a:lightRig rig="soft" dir="tl">
              <a:rot lat="0" lon="0" rev="0"/>
            </a:lightRig>
          </a:scene3d>
          <a:sp3d>
            <a:bevelT prst="angle"/>
          </a:sp3d>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buNone/>
            </a:pPr>
            <a:endParaRPr lang="ru-RU" sz="3600" b="1" spc="50" dirty="0" smtClean="0">
              <a:ln w="11430"/>
              <a:solidFill>
                <a:schemeClr val="accent1">
                  <a:lumMod val="20000"/>
                  <a:lumOff val="80000"/>
                </a:schemeClr>
              </a:solidFill>
              <a:effectLst>
                <a:outerShdw blurRad="76200" dist="50800" dir="5400000" algn="tl" rotWithShape="0">
                  <a:srgbClr val="000000">
                    <a:alpha val="65000"/>
                  </a:srgbClr>
                </a:outerShdw>
              </a:effectLst>
              <a:latin typeface="Comic Sans MS" pitchFamily="66" charset="0"/>
            </a:endParaRPr>
          </a:p>
          <a:p>
            <a:pPr marL="0" indent="0" algn="ctr">
              <a:buNone/>
            </a:pPr>
            <a:endParaRPr lang="ru-RU" sz="3600" b="1" spc="50" dirty="0">
              <a:ln w="11430"/>
              <a:solidFill>
                <a:schemeClr val="accent1">
                  <a:lumMod val="20000"/>
                  <a:lumOff val="80000"/>
                </a:schemeClr>
              </a:solidFill>
              <a:effectLst>
                <a:outerShdw blurRad="76200" dist="50800" dir="5400000" algn="tl" rotWithShape="0">
                  <a:srgbClr val="000000">
                    <a:alpha val="65000"/>
                  </a:srgbClr>
                </a:outerShdw>
              </a:effectLst>
              <a:latin typeface="Comic Sans MS" pitchFamily="66" charset="0"/>
            </a:endParaRPr>
          </a:p>
          <a:p>
            <a:pPr marL="0" indent="0" algn="ctr">
              <a:buNone/>
            </a:pPr>
            <a:endParaRPr lang="ru-RU" sz="3600" b="1" spc="50" dirty="0" smtClean="0">
              <a:ln w="11430"/>
              <a:solidFill>
                <a:schemeClr val="accent1">
                  <a:lumMod val="20000"/>
                  <a:lumOff val="80000"/>
                </a:schemeClr>
              </a:solidFill>
              <a:effectLst>
                <a:outerShdw blurRad="76200" dist="50800" dir="5400000" algn="tl" rotWithShape="0">
                  <a:srgbClr val="000000">
                    <a:alpha val="65000"/>
                  </a:srgbClr>
                </a:outerShdw>
              </a:effectLst>
              <a:latin typeface="Comic Sans MS" pitchFamily="66" charset="0"/>
            </a:endParaRPr>
          </a:p>
          <a:p>
            <a:pPr marL="0" indent="0" algn="ctr">
              <a:buNone/>
            </a:pPr>
            <a:endParaRPr lang="ru-RU" sz="3600" dirty="0" smtClean="0">
              <a:latin typeface="Comic Sans MS" pitchFamily="66" charset="0"/>
            </a:endParaRPr>
          </a:p>
          <a:p>
            <a:pPr marL="0" indent="0" algn="ctr">
              <a:buNone/>
            </a:pPr>
            <a:endParaRPr lang="ru-RU" sz="3600" b="1" spc="50" dirty="0">
              <a:ln w="11430"/>
              <a:solidFill>
                <a:schemeClr val="accent1">
                  <a:lumMod val="20000"/>
                  <a:lumOff val="80000"/>
                </a:schemeClr>
              </a:solidFill>
              <a:effectLst>
                <a:outerShdw blurRad="76200" dist="50800" dir="5400000" algn="tl" rotWithShape="0">
                  <a:srgbClr val="000000">
                    <a:alpha val="65000"/>
                  </a:srgbClr>
                </a:outerShdw>
              </a:effectLst>
              <a:latin typeface="Comic Sans MS" pitchFamily="66"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529" b="4043"/>
          <a:stretch/>
        </p:blipFill>
        <p:spPr bwMode="auto">
          <a:xfrm>
            <a:off x="1187624" y="1398673"/>
            <a:ext cx="6465651" cy="5054353"/>
          </a:xfrm>
          <a:prstGeom prst="rect">
            <a:avLst/>
          </a:prstGeom>
          <a:noFill/>
          <a:ln>
            <a:noFill/>
          </a:ln>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245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784976" cy="6480720"/>
          </a:xfrm>
          <a:solidFill>
            <a:srgbClr val="666633"/>
          </a:solidFill>
          <a:ln>
            <a:noFill/>
          </a:ln>
          <a:scene3d>
            <a:camera prst="orthographicFront"/>
            <a:lightRig rig="threePt" dir="t"/>
          </a:scene3d>
          <a:sp3d>
            <a:bevelT prst="angle"/>
          </a:sp3d>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l"/>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
            </a:r>
            <a:b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b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
            </a:r>
            <a:b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br>
            <a:r>
              <a:rPr lang="ru-RU" sz="3600" b="1" spc="50" dirty="0" smtClean="0">
                <a:ln w="11430"/>
                <a:solidFill>
                  <a:srgbClr val="CCFFCC"/>
                </a:solidFill>
                <a:effectLst>
                  <a:outerShdw blurRad="76200" dist="50800" dir="5400000" algn="tl" rotWithShape="0">
                    <a:srgbClr val="000000">
                      <a:alpha val="65000"/>
                    </a:srgbClr>
                  </a:outerShdw>
                </a:effectLst>
              </a:rPr>
              <a:t>Ребёнок должен </a:t>
            </a:r>
            <a:r>
              <a:rPr lang="ru-RU" sz="3600" b="1" spc="50" dirty="0">
                <a:ln w="11430"/>
                <a:solidFill>
                  <a:srgbClr val="CCFFCC"/>
                </a:solidFill>
                <a:effectLst>
                  <a:outerShdw blurRad="76200" dist="50800" dir="5400000" algn="tl" rotWithShape="0">
                    <a:srgbClr val="000000">
                      <a:alpha val="65000"/>
                    </a:srgbClr>
                  </a:outerShdw>
                </a:effectLst>
              </a:rPr>
              <a:t>сидеть </a:t>
            </a:r>
            <a:r>
              <a:rPr lang="ru-RU" sz="3600" b="1" spc="50" dirty="0" smtClean="0">
                <a:ln w="11430"/>
                <a:solidFill>
                  <a:srgbClr val="CCFFCC"/>
                </a:solidFill>
                <a:effectLst>
                  <a:outerShdw blurRad="76200" dist="50800" dir="5400000" algn="tl" rotWithShape="0">
                    <a:srgbClr val="000000">
                      <a:alpha val="65000"/>
                    </a:srgbClr>
                  </a:outerShdw>
                </a:effectLst>
              </a:rPr>
              <a:t>прямо, </a:t>
            </a:r>
            <a:br>
              <a:rPr lang="ru-RU" sz="3600" b="1" spc="50" dirty="0" smtClean="0">
                <a:ln w="11430"/>
                <a:solidFill>
                  <a:srgbClr val="CCFFCC"/>
                </a:solidFill>
                <a:effectLst>
                  <a:outerShdw blurRad="76200" dist="50800" dir="5400000" algn="tl" rotWithShape="0">
                    <a:srgbClr val="000000">
                      <a:alpha val="65000"/>
                    </a:srgbClr>
                  </a:outerShdw>
                </a:effectLst>
              </a:rPr>
            </a:br>
            <a:r>
              <a:rPr lang="ru-RU" sz="3600" b="1" spc="50" dirty="0" smtClean="0">
                <a:ln w="11430"/>
                <a:solidFill>
                  <a:srgbClr val="CCFFCC"/>
                </a:solidFill>
                <a:effectLst>
                  <a:outerShdw blurRad="76200" dist="50800" dir="5400000" algn="tl" rotWithShape="0">
                    <a:srgbClr val="000000">
                      <a:alpha val="65000"/>
                    </a:srgbClr>
                  </a:outerShdw>
                </a:effectLst>
              </a:rPr>
              <a:t>с </a:t>
            </a:r>
            <a:r>
              <a:rPr lang="ru-RU" sz="3600" b="1" spc="50" dirty="0">
                <a:ln w="11430"/>
                <a:solidFill>
                  <a:srgbClr val="CCFFCC"/>
                </a:solidFill>
                <a:effectLst>
                  <a:outerShdw blurRad="76200" dist="50800" dir="5400000" algn="tl" rotWithShape="0">
                    <a:srgbClr val="000000">
                      <a:alpha val="65000"/>
                    </a:srgbClr>
                  </a:outerShdw>
                </a:effectLst>
              </a:rPr>
              <a:t>равномерной </a:t>
            </a:r>
            <a:r>
              <a:rPr lang="ru-RU" sz="3600" b="1" spc="50" dirty="0" smtClean="0">
                <a:ln w="11430"/>
                <a:solidFill>
                  <a:srgbClr val="CCFFCC"/>
                </a:solidFill>
                <a:effectLst>
                  <a:outerShdw blurRad="76200" dist="50800" dir="5400000" algn="tl" rotWithShape="0">
                    <a:srgbClr val="000000">
                      <a:alpha val="65000"/>
                    </a:srgbClr>
                  </a:outerShdw>
                </a:effectLst>
              </a:rPr>
              <a:t>опорой </a:t>
            </a:r>
            <a:r>
              <a:rPr lang="ru-RU" sz="3600" b="1" spc="50" dirty="0">
                <a:ln w="11430"/>
                <a:solidFill>
                  <a:srgbClr val="CCFFCC"/>
                </a:solidFill>
                <a:effectLst>
                  <a:outerShdw blurRad="76200" dist="50800" dir="5400000" algn="tl" rotWithShape="0">
                    <a:srgbClr val="000000">
                      <a:alpha val="65000"/>
                    </a:srgbClr>
                  </a:outerShdw>
                </a:effectLst>
              </a:rPr>
              <a:t>на обе </a:t>
            </a:r>
            <a:r>
              <a:rPr lang="ru-RU" sz="3600" b="1" spc="50" dirty="0" smtClean="0">
                <a:ln w="11430"/>
                <a:solidFill>
                  <a:srgbClr val="CCFFCC"/>
                </a:solidFill>
                <a:effectLst>
                  <a:outerShdw blurRad="76200" dist="50800" dir="5400000" algn="tl" rotWithShape="0">
                    <a:srgbClr val="000000">
                      <a:alpha val="65000"/>
                    </a:srgbClr>
                  </a:outerShdw>
                </a:effectLst>
              </a:rPr>
              <a:t/>
            </a:r>
            <a:br>
              <a:rPr lang="ru-RU" sz="3600" b="1" spc="50" dirty="0" smtClean="0">
                <a:ln w="11430"/>
                <a:solidFill>
                  <a:srgbClr val="CCFFCC"/>
                </a:solidFill>
                <a:effectLst>
                  <a:outerShdw blurRad="76200" dist="50800" dir="5400000" algn="tl" rotWithShape="0">
                    <a:srgbClr val="000000">
                      <a:alpha val="65000"/>
                    </a:srgbClr>
                  </a:outerShdw>
                </a:effectLst>
              </a:rPr>
            </a:br>
            <a:r>
              <a:rPr lang="ru-RU" sz="3600" b="1" spc="50" dirty="0" smtClean="0">
                <a:ln w="11430"/>
                <a:solidFill>
                  <a:srgbClr val="CCFFCC"/>
                </a:solidFill>
                <a:effectLst>
                  <a:outerShdw blurRad="76200" dist="50800" dir="5400000" algn="tl" rotWithShape="0">
                    <a:srgbClr val="000000">
                      <a:alpha val="65000"/>
                    </a:srgbClr>
                  </a:outerShdw>
                </a:effectLst>
              </a:rPr>
              <a:t>ноги </a:t>
            </a:r>
            <a:r>
              <a:rPr lang="ru-RU" sz="3600" b="1" spc="50" dirty="0">
                <a:ln w="11430"/>
                <a:solidFill>
                  <a:srgbClr val="CCFFCC"/>
                </a:solidFill>
                <a:effectLst>
                  <a:outerShdw blurRad="76200" dist="50800" dir="5400000" algn="tl" rotWithShape="0">
                    <a:srgbClr val="000000">
                      <a:alpha val="65000"/>
                    </a:srgbClr>
                  </a:outerShdw>
                </a:effectLst>
              </a:rPr>
              <a:t>и</a:t>
            </a:r>
            <a:r>
              <a:rPr lang="ru-RU" sz="3600" b="1" spc="50" dirty="0" smtClean="0">
                <a:ln w="11430"/>
                <a:solidFill>
                  <a:srgbClr val="CCFFCC"/>
                </a:solidFill>
                <a:effectLst>
                  <a:outerShdw blurRad="76200" dist="50800" dir="5400000" algn="tl" rotWithShape="0">
                    <a:srgbClr val="000000">
                      <a:alpha val="65000"/>
                    </a:srgbClr>
                  </a:outerShdw>
                </a:effectLst>
              </a:rPr>
              <a:t> ягодицы</a:t>
            </a:r>
            <a:r>
              <a:rPr lang="ru-RU" sz="3600" b="1" spc="50" dirty="0">
                <a:ln w="11430"/>
                <a:solidFill>
                  <a:srgbClr val="CCFFCC"/>
                </a:solidFill>
                <a:effectLst>
                  <a:outerShdw blurRad="76200" dist="50800" dir="5400000" algn="tl" rotWithShape="0">
                    <a:srgbClr val="000000">
                      <a:alpha val="65000"/>
                    </a:srgbClr>
                  </a:outerShdw>
                </a:effectLst>
              </a:rPr>
              <a:t>. </a:t>
            </a:r>
            <a:r>
              <a:rPr lang="ru-RU" sz="3600" b="1" spc="50" dirty="0" smtClean="0">
                <a:ln w="11430"/>
                <a:solidFill>
                  <a:srgbClr val="CCFFCC"/>
                </a:solidFill>
                <a:effectLst>
                  <a:outerShdw blurRad="76200" dist="50800" dir="5400000" algn="tl" rotWithShape="0">
                    <a:srgbClr val="000000">
                      <a:alpha val="65000"/>
                    </a:srgbClr>
                  </a:outerShdw>
                </a:effectLst>
              </a:rPr>
              <a:t>Столешница</a:t>
            </a:r>
            <a:br>
              <a:rPr lang="ru-RU" sz="3600" b="1" spc="50" dirty="0" smtClean="0">
                <a:ln w="11430"/>
                <a:solidFill>
                  <a:srgbClr val="CCFFCC"/>
                </a:solidFill>
                <a:effectLst>
                  <a:outerShdw blurRad="76200" dist="50800" dir="5400000" algn="tl" rotWithShape="0">
                    <a:srgbClr val="000000">
                      <a:alpha val="65000"/>
                    </a:srgbClr>
                  </a:outerShdw>
                </a:effectLst>
              </a:rPr>
            </a:br>
            <a:r>
              <a:rPr lang="ru-RU" sz="3600" b="1" spc="50" dirty="0" smtClean="0">
                <a:ln w="11430"/>
                <a:solidFill>
                  <a:srgbClr val="CCFFCC"/>
                </a:solidFill>
                <a:effectLst>
                  <a:outerShdw blurRad="76200" dist="50800" dir="5400000" algn="tl" rotWithShape="0">
                    <a:srgbClr val="000000">
                      <a:alpha val="65000"/>
                    </a:srgbClr>
                  </a:outerShdw>
                </a:effectLst>
              </a:rPr>
              <a:t>должна находиться на уровне</a:t>
            </a:r>
            <a:br>
              <a:rPr lang="ru-RU" sz="3600" b="1" spc="50" dirty="0" smtClean="0">
                <a:ln w="11430"/>
                <a:solidFill>
                  <a:srgbClr val="CCFFCC"/>
                </a:solidFill>
                <a:effectLst>
                  <a:outerShdw blurRad="76200" dist="50800" dir="5400000" algn="tl" rotWithShape="0">
                    <a:srgbClr val="000000">
                      <a:alpha val="65000"/>
                    </a:srgbClr>
                  </a:outerShdw>
                </a:effectLst>
              </a:rPr>
            </a:br>
            <a:r>
              <a:rPr lang="ru-RU" sz="3600" b="1" spc="50" dirty="0" smtClean="0">
                <a:ln w="11430"/>
                <a:solidFill>
                  <a:srgbClr val="CCFFCC"/>
                </a:solidFill>
                <a:effectLst>
                  <a:outerShdw blurRad="76200" dist="50800" dir="5400000" algn="tl" rotWithShape="0">
                    <a:srgbClr val="000000">
                      <a:alpha val="65000"/>
                    </a:srgbClr>
                  </a:outerShdw>
                </a:effectLst>
              </a:rPr>
              <a:t>солнечного сплетения. </a:t>
            </a:r>
            <a:br>
              <a:rPr lang="ru-RU" sz="3600" b="1" spc="50" dirty="0" smtClean="0">
                <a:ln w="11430"/>
                <a:solidFill>
                  <a:srgbClr val="CCFFCC"/>
                </a:solidFill>
                <a:effectLst>
                  <a:outerShdw blurRad="76200" dist="50800" dir="5400000" algn="tl" rotWithShape="0">
                    <a:srgbClr val="000000">
                      <a:alpha val="65000"/>
                    </a:srgbClr>
                  </a:outerShdw>
                </a:effectLst>
              </a:rPr>
            </a:br>
            <a:r>
              <a:rPr lang="ru-RU" sz="3600" b="1" spc="50" dirty="0" smtClean="0">
                <a:ln w="11430"/>
                <a:solidFill>
                  <a:srgbClr val="CCFFCC"/>
                </a:solidFill>
                <a:effectLst>
                  <a:outerShdw blurRad="76200" dist="50800" dir="5400000" algn="tl" rotWithShape="0">
                    <a:srgbClr val="000000">
                      <a:alpha val="65000"/>
                    </a:srgbClr>
                  </a:outerShdw>
                </a:effectLst>
              </a:rPr>
              <a:t>Расстояние между </a:t>
            </a:r>
            <a:r>
              <a:rPr lang="ru-RU" sz="3600" b="1" spc="50" dirty="0">
                <a:ln w="11430"/>
                <a:solidFill>
                  <a:srgbClr val="CCFFCC"/>
                </a:solidFill>
                <a:effectLst>
                  <a:outerShdw blurRad="76200" dist="50800" dir="5400000" algn="tl" rotWithShape="0">
                    <a:srgbClr val="000000">
                      <a:alpha val="65000"/>
                    </a:srgbClr>
                  </a:outerShdw>
                </a:effectLst>
              </a:rPr>
              <a:t>грудью и столом </a:t>
            </a:r>
            <a:r>
              <a:rPr lang="ru-RU" sz="3600" b="1" spc="50" dirty="0" smtClean="0">
                <a:ln w="11430"/>
                <a:solidFill>
                  <a:srgbClr val="CCFFCC"/>
                </a:solidFill>
                <a:effectLst>
                  <a:outerShdw blurRad="76200" dist="50800" dir="5400000" algn="tl" rotWithShape="0">
                    <a:srgbClr val="000000">
                      <a:alpha val="65000"/>
                    </a:srgbClr>
                  </a:outerShdw>
                </a:effectLst>
              </a:rPr>
              <a:t>должно </a:t>
            </a:r>
            <a:br>
              <a:rPr lang="ru-RU" sz="3600" b="1" spc="50" dirty="0" smtClean="0">
                <a:ln w="11430"/>
                <a:solidFill>
                  <a:srgbClr val="CCFFCC"/>
                </a:solidFill>
                <a:effectLst>
                  <a:outerShdw blurRad="76200" dist="50800" dir="5400000" algn="tl" rotWithShape="0">
                    <a:srgbClr val="000000">
                      <a:alpha val="65000"/>
                    </a:srgbClr>
                  </a:outerShdw>
                </a:effectLst>
              </a:rPr>
            </a:br>
            <a:r>
              <a:rPr lang="ru-RU" sz="3600" b="1" spc="50" dirty="0" smtClean="0">
                <a:ln w="11430"/>
                <a:solidFill>
                  <a:srgbClr val="CCFFCC"/>
                </a:solidFill>
                <a:effectLst>
                  <a:outerShdw blurRad="76200" dist="50800" dir="5400000" algn="tl" rotWithShape="0">
                    <a:srgbClr val="000000">
                      <a:alpha val="65000"/>
                    </a:srgbClr>
                  </a:outerShdw>
                </a:effectLst>
              </a:rPr>
              <a:t>быть 1,5-2см, локти </a:t>
            </a:r>
            <a:r>
              <a:rPr lang="ru-RU" sz="3600" b="1" spc="50" dirty="0">
                <a:ln w="11430"/>
                <a:solidFill>
                  <a:srgbClr val="CCFFCC"/>
                </a:solidFill>
                <a:effectLst>
                  <a:outerShdw blurRad="76200" dist="50800" dir="5400000" algn="tl" rotWithShape="0">
                    <a:srgbClr val="000000">
                      <a:alpha val="65000"/>
                    </a:srgbClr>
                  </a:outerShdw>
                </a:effectLst>
              </a:rPr>
              <a:t>располагаться </a:t>
            </a:r>
            <a:r>
              <a:rPr lang="ru-RU" sz="3600" b="1" spc="50" dirty="0" smtClean="0">
                <a:ln w="11430"/>
                <a:solidFill>
                  <a:srgbClr val="CCFFCC"/>
                </a:solidFill>
                <a:effectLst>
                  <a:outerShdw blurRad="76200" dist="50800" dir="5400000" algn="tl" rotWithShape="0">
                    <a:srgbClr val="000000">
                      <a:alpha val="65000"/>
                    </a:srgbClr>
                  </a:outerShdw>
                </a:effectLst>
              </a:rPr>
              <a:t/>
            </a:r>
            <a:br>
              <a:rPr lang="ru-RU" sz="3600" b="1" spc="50" dirty="0" smtClean="0">
                <a:ln w="11430"/>
                <a:solidFill>
                  <a:srgbClr val="CCFFCC"/>
                </a:solidFill>
                <a:effectLst>
                  <a:outerShdw blurRad="76200" dist="50800" dir="5400000" algn="tl" rotWithShape="0">
                    <a:srgbClr val="000000">
                      <a:alpha val="65000"/>
                    </a:srgbClr>
                  </a:outerShdw>
                </a:effectLst>
              </a:rPr>
            </a:br>
            <a:r>
              <a:rPr lang="ru-RU" sz="3600" b="1" spc="50" dirty="0" smtClean="0">
                <a:ln w="11430"/>
                <a:solidFill>
                  <a:srgbClr val="CCFFCC"/>
                </a:solidFill>
                <a:effectLst>
                  <a:outerShdw blurRad="76200" dist="50800" dir="5400000" algn="tl" rotWithShape="0">
                    <a:srgbClr val="000000">
                      <a:alpha val="65000"/>
                    </a:srgbClr>
                  </a:outerShdw>
                </a:effectLst>
              </a:rPr>
              <a:t>симметрично </a:t>
            </a:r>
            <a:r>
              <a:rPr lang="ru-RU" sz="3600" b="1" spc="50" dirty="0">
                <a:ln w="11430"/>
                <a:solidFill>
                  <a:srgbClr val="CCFFCC"/>
                </a:solidFill>
                <a:effectLst>
                  <a:outerShdw blurRad="76200" dist="50800" dir="5400000" algn="tl" rotWithShape="0">
                    <a:srgbClr val="000000">
                      <a:alpha val="65000"/>
                    </a:srgbClr>
                  </a:outerShdw>
                </a:effectLst>
              </a:rPr>
              <a:t>и опираться </a:t>
            </a:r>
            <a:r>
              <a:rPr lang="ru-RU" sz="3600" b="1" spc="50" dirty="0" smtClean="0">
                <a:ln w="11430"/>
                <a:solidFill>
                  <a:srgbClr val="CCFFCC"/>
                </a:solidFill>
                <a:effectLst>
                  <a:outerShdw blurRad="76200" dist="50800" dir="5400000" algn="tl" rotWithShape="0">
                    <a:srgbClr val="000000">
                      <a:alpha val="65000"/>
                    </a:srgbClr>
                  </a:outerShdw>
                </a:effectLst>
              </a:rPr>
              <a:t/>
            </a:r>
            <a:br>
              <a:rPr lang="ru-RU" sz="3600" b="1" spc="50" dirty="0" smtClean="0">
                <a:ln w="11430"/>
                <a:solidFill>
                  <a:srgbClr val="CCFFCC"/>
                </a:solidFill>
                <a:effectLst>
                  <a:outerShdw blurRad="76200" dist="50800" dir="5400000" algn="tl" rotWithShape="0">
                    <a:srgbClr val="000000">
                      <a:alpha val="65000"/>
                    </a:srgbClr>
                  </a:outerShdw>
                </a:effectLst>
              </a:rPr>
            </a:br>
            <a:r>
              <a:rPr lang="ru-RU" sz="3600" b="1" spc="50" dirty="0" smtClean="0">
                <a:ln w="11430"/>
                <a:solidFill>
                  <a:srgbClr val="CCFFCC"/>
                </a:solidFill>
                <a:effectLst>
                  <a:outerShdw blurRad="76200" dist="50800" dir="5400000" algn="tl" rotWithShape="0">
                    <a:srgbClr val="000000">
                      <a:alpha val="65000"/>
                    </a:srgbClr>
                  </a:outerShdw>
                </a:effectLst>
              </a:rPr>
              <a:t>на </a:t>
            </a:r>
            <a:r>
              <a:rPr lang="ru-RU" sz="3600" b="1" spc="50" dirty="0">
                <a:ln w="11430"/>
                <a:solidFill>
                  <a:srgbClr val="CCFFCC"/>
                </a:solidFill>
                <a:effectLst>
                  <a:outerShdw blurRad="76200" dist="50800" dir="5400000" algn="tl" rotWithShape="0">
                    <a:srgbClr val="000000">
                      <a:alpha val="65000"/>
                    </a:srgbClr>
                  </a:outerShdw>
                </a:effectLst>
              </a:rPr>
              <a:t>стол, тетрадь </a:t>
            </a:r>
            <a:r>
              <a:rPr lang="ru-RU" sz="3600" b="1" spc="50" dirty="0" smtClean="0">
                <a:ln w="11430"/>
                <a:solidFill>
                  <a:srgbClr val="CCFFCC"/>
                </a:solidFill>
                <a:effectLst>
                  <a:outerShdw blurRad="76200" dist="50800" dir="5400000" algn="tl" rotWithShape="0">
                    <a:srgbClr val="000000">
                      <a:alpha val="65000"/>
                    </a:srgbClr>
                  </a:outerShdw>
                </a:effectLst>
              </a:rPr>
              <a:t>повёрнута </a:t>
            </a:r>
            <a:br>
              <a:rPr lang="ru-RU" sz="3600" b="1" spc="50" dirty="0" smtClean="0">
                <a:ln w="11430"/>
                <a:solidFill>
                  <a:srgbClr val="CCFFCC"/>
                </a:solidFill>
                <a:effectLst>
                  <a:outerShdw blurRad="76200" dist="50800" dir="5400000" algn="tl" rotWithShape="0">
                    <a:srgbClr val="000000">
                      <a:alpha val="65000"/>
                    </a:srgbClr>
                  </a:outerShdw>
                </a:effectLst>
              </a:rPr>
            </a:br>
            <a:r>
              <a:rPr lang="ru-RU" sz="3600" b="1" spc="50" dirty="0" smtClean="0">
                <a:ln w="11430"/>
                <a:solidFill>
                  <a:srgbClr val="CCFFCC"/>
                </a:solidFill>
                <a:effectLst>
                  <a:outerShdw blurRad="76200" dist="50800" dir="5400000" algn="tl" rotWithShape="0">
                    <a:srgbClr val="000000">
                      <a:alpha val="65000"/>
                    </a:srgbClr>
                  </a:outerShdw>
                </a:effectLst>
              </a:rPr>
              <a:t>на </a:t>
            </a:r>
            <a:r>
              <a:rPr lang="ru-RU" sz="3600" b="1" spc="50" dirty="0">
                <a:ln w="11430"/>
                <a:solidFill>
                  <a:srgbClr val="CCFFCC"/>
                </a:solidFill>
                <a:effectLst>
                  <a:outerShdw blurRad="76200" dist="50800" dir="5400000" algn="tl" rotWithShape="0">
                    <a:srgbClr val="000000">
                      <a:alpha val="65000"/>
                    </a:srgbClr>
                  </a:outerShdw>
                </a:effectLst>
              </a:rPr>
              <a:t>30 градусов, чтобы ребёнку </a:t>
            </a:r>
            <a:r>
              <a:rPr lang="ru-RU" sz="3600" b="1" spc="50" dirty="0" smtClean="0">
                <a:ln w="11430"/>
                <a:solidFill>
                  <a:srgbClr val="CCFFCC"/>
                </a:solidFill>
                <a:effectLst>
                  <a:outerShdw blurRad="76200" dist="50800" dir="5400000" algn="tl" rotWithShape="0">
                    <a:srgbClr val="000000">
                      <a:alpha val="65000"/>
                    </a:srgbClr>
                  </a:outerShdw>
                </a:effectLst>
              </a:rPr>
              <a:t/>
            </a:r>
            <a:br>
              <a:rPr lang="ru-RU" sz="3600" b="1" spc="50" dirty="0" smtClean="0">
                <a:ln w="11430"/>
                <a:solidFill>
                  <a:srgbClr val="CCFFCC"/>
                </a:solidFill>
                <a:effectLst>
                  <a:outerShdw blurRad="76200" dist="50800" dir="5400000" algn="tl" rotWithShape="0">
                    <a:srgbClr val="000000">
                      <a:alpha val="65000"/>
                    </a:srgbClr>
                  </a:outerShdw>
                </a:effectLst>
              </a:rPr>
            </a:br>
            <a:r>
              <a:rPr lang="ru-RU" sz="3600" b="1" spc="50" dirty="0" smtClean="0">
                <a:ln w="11430"/>
                <a:solidFill>
                  <a:srgbClr val="CCFFCC"/>
                </a:solidFill>
                <a:effectLst>
                  <a:outerShdw blurRad="76200" dist="50800" dir="5400000" algn="tl" rotWithShape="0">
                    <a:srgbClr val="000000">
                      <a:alpha val="65000"/>
                    </a:srgbClr>
                  </a:outerShdw>
                </a:effectLst>
              </a:rPr>
              <a:t>не </a:t>
            </a:r>
            <a:r>
              <a:rPr lang="ru-RU" sz="3600" b="1" spc="50" dirty="0">
                <a:ln w="11430"/>
                <a:solidFill>
                  <a:srgbClr val="CCFFCC"/>
                </a:solidFill>
                <a:effectLst>
                  <a:outerShdw blurRad="76200" dist="50800" dir="5400000" algn="tl" rotWithShape="0">
                    <a:srgbClr val="000000">
                      <a:alpha val="65000"/>
                    </a:srgbClr>
                  </a:outerShdw>
                </a:effectLst>
              </a:rPr>
              <a:t>приходилось поворачивать </a:t>
            </a:r>
            <a:r>
              <a:rPr lang="ru-RU" sz="3600" b="1" spc="50" dirty="0" smtClean="0">
                <a:ln w="11430"/>
                <a:solidFill>
                  <a:srgbClr val="CCFFCC"/>
                </a:solidFill>
                <a:effectLst>
                  <a:outerShdw blurRad="76200" dist="50800" dir="5400000" algn="tl" rotWithShape="0">
                    <a:srgbClr val="000000">
                      <a:alpha val="65000"/>
                    </a:srgbClr>
                  </a:outerShdw>
                </a:effectLst>
              </a:rPr>
              <a:t/>
            </a:r>
            <a:br>
              <a:rPr lang="ru-RU" sz="3600" b="1" spc="50" dirty="0" smtClean="0">
                <a:ln w="11430"/>
                <a:solidFill>
                  <a:srgbClr val="CCFFCC"/>
                </a:solidFill>
                <a:effectLst>
                  <a:outerShdw blurRad="76200" dist="50800" dir="5400000" algn="tl" rotWithShape="0">
                    <a:srgbClr val="000000">
                      <a:alpha val="65000"/>
                    </a:srgbClr>
                  </a:outerShdw>
                </a:effectLst>
              </a:rPr>
            </a:br>
            <a:r>
              <a:rPr lang="ru-RU" sz="3600" b="1" spc="50" dirty="0" smtClean="0">
                <a:ln w="11430"/>
                <a:solidFill>
                  <a:srgbClr val="CCFFCC"/>
                </a:solidFill>
                <a:effectLst>
                  <a:outerShdw blurRad="76200" dist="50800" dir="5400000" algn="tl" rotWithShape="0">
                    <a:srgbClr val="000000">
                      <a:alpha val="65000"/>
                    </a:srgbClr>
                  </a:outerShdw>
                </a:effectLst>
              </a:rPr>
              <a:t>туловище </a:t>
            </a:r>
            <a:r>
              <a:rPr lang="ru-RU" sz="3600" b="1" spc="50" dirty="0">
                <a:ln w="11430"/>
                <a:solidFill>
                  <a:srgbClr val="CCFFCC"/>
                </a:solidFill>
                <a:effectLst>
                  <a:outerShdw blurRad="76200" dist="50800" dir="5400000" algn="tl" rotWithShape="0">
                    <a:srgbClr val="000000">
                      <a:alpha val="65000"/>
                    </a:srgbClr>
                  </a:outerShdw>
                </a:effectLst>
              </a:rPr>
              <a:t>при письме; наклонять </a:t>
            </a:r>
            <a:r>
              <a:rPr lang="ru-RU" sz="3600" b="1" spc="50" dirty="0" smtClean="0">
                <a:ln w="11430"/>
                <a:solidFill>
                  <a:srgbClr val="CCFFCC"/>
                </a:solidFill>
                <a:effectLst>
                  <a:outerShdw blurRad="76200" dist="50800" dir="5400000" algn="tl" rotWithShape="0">
                    <a:srgbClr val="000000">
                      <a:alpha val="65000"/>
                    </a:srgbClr>
                  </a:outerShdw>
                </a:effectLst>
              </a:rPr>
              <a:t/>
            </a:r>
            <a:br>
              <a:rPr lang="ru-RU" sz="3600" b="1" spc="50" dirty="0" smtClean="0">
                <a:ln w="11430"/>
                <a:solidFill>
                  <a:srgbClr val="CCFFCC"/>
                </a:solidFill>
                <a:effectLst>
                  <a:outerShdw blurRad="76200" dist="50800" dir="5400000" algn="tl" rotWithShape="0">
                    <a:srgbClr val="000000">
                      <a:alpha val="65000"/>
                    </a:srgbClr>
                  </a:outerShdw>
                </a:effectLst>
              </a:rPr>
            </a:br>
            <a:r>
              <a:rPr lang="ru-RU" sz="3600" b="1" spc="50" dirty="0" smtClean="0">
                <a:ln w="11430"/>
                <a:solidFill>
                  <a:srgbClr val="CCFFCC"/>
                </a:solidFill>
                <a:effectLst>
                  <a:outerShdw blurRad="76200" dist="50800" dir="5400000" algn="tl" rotWithShape="0">
                    <a:srgbClr val="000000">
                      <a:alpha val="65000"/>
                    </a:srgbClr>
                  </a:outerShdw>
                </a:effectLst>
              </a:rPr>
              <a:t>голову </a:t>
            </a:r>
            <a:r>
              <a:rPr lang="ru-RU" sz="3600" b="1" spc="50" dirty="0">
                <a:ln w="11430"/>
                <a:solidFill>
                  <a:srgbClr val="CCFFCC"/>
                </a:solidFill>
                <a:effectLst>
                  <a:outerShdw blurRad="76200" dist="50800" dir="5400000" algn="tl" rotWithShape="0">
                    <a:srgbClr val="000000">
                      <a:alpha val="65000"/>
                    </a:srgbClr>
                  </a:outerShdw>
                </a:effectLst>
              </a:rPr>
              <a:t>надо как можно меньше. </a:t>
            </a:r>
            <a:br>
              <a:rPr lang="ru-RU" sz="3600" b="1" spc="50" dirty="0">
                <a:ln w="11430"/>
                <a:solidFill>
                  <a:srgbClr val="CCFFCC"/>
                </a:solidFill>
                <a:effectLst>
                  <a:outerShdw blurRad="76200" dist="50800" dir="5400000" algn="tl" rotWithShape="0">
                    <a:srgbClr val="000000">
                      <a:alpha val="65000"/>
                    </a:srgbClr>
                  </a:outerShdw>
                </a:effectLst>
              </a:rPr>
            </a:br>
            <a:r>
              <a:rPr lang="ru-RU" sz="4000" b="1" spc="50" dirty="0">
                <a:ln w="11430"/>
                <a:solidFill>
                  <a:srgbClr val="CCFFCC"/>
                </a:solidFill>
                <a:effectLst>
                  <a:outerShdw blurRad="76200" dist="50800" dir="5400000" algn="tl" rotWithShape="0">
                    <a:srgbClr val="000000">
                      <a:alpha val="65000"/>
                    </a:srgbClr>
                  </a:outerShdw>
                </a:effectLst>
              </a:rPr>
              <a:t> </a:t>
            </a:r>
            <a:r>
              <a:rPr lang="ru-RU" b="1" spc="50" dirty="0">
                <a:ln w="11430"/>
                <a:solidFill>
                  <a:srgbClr val="CCFFCC"/>
                </a:solidFill>
                <a:effectLst>
                  <a:outerShdw blurRad="76200" dist="50800" dir="5400000" algn="tl" rotWithShape="0">
                    <a:srgbClr val="000000">
                      <a:alpha val="65000"/>
                    </a:srgbClr>
                  </a:outerShdw>
                </a:effectLst>
              </a:rPr>
              <a:t/>
            </a:r>
            <a:br>
              <a:rPr lang="ru-RU" b="1" spc="50" dirty="0">
                <a:ln w="11430"/>
                <a:solidFill>
                  <a:srgbClr val="CCFFCC"/>
                </a:solidFill>
                <a:effectLst>
                  <a:outerShdw blurRad="76200" dist="50800" dir="5400000" algn="tl" rotWithShape="0">
                    <a:srgbClr val="000000">
                      <a:alpha val="65000"/>
                    </a:srgbClr>
                  </a:outerShdw>
                </a:effectLst>
              </a:rPr>
            </a:br>
            <a:endParaRPr lang="ru-RU" b="1" spc="50" dirty="0">
              <a:ln w="11430"/>
              <a:solidFill>
                <a:srgbClr val="CCFFCC"/>
              </a:solidFill>
              <a:effectLst>
                <a:outerShdw blurRad="76200" dist="50800" dir="5400000" algn="tl" rotWithShape="0">
                  <a:srgbClr val="000000">
                    <a:alpha val="65000"/>
                  </a:srgbClr>
                </a:outerShdw>
              </a:effectLst>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8927" y="332656"/>
            <a:ext cx="2334624" cy="230649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5984" y="3645024"/>
            <a:ext cx="2304256" cy="23042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9577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568952" cy="6480720"/>
          </a:xfrm>
          <a:solidFill>
            <a:schemeClr val="accent4">
              <a:lumMod val="60000"/>
              <a:lumOff val="40000"/>
            </a:schemeClr>
          </a:solidFill>
          <a:scene3d>
            <a:camera prst="orthographicFront"/>
            <a:lightRig rig="threePt" dir="t"/>
          </a:scene3d>
          <a:sp3d>
            <a:bevelT prst="angle"/>
          </a:sp3d>
        </p:spPr>
        <p:txBody>
          <a:bodyPr>
            <a:normAutofit/>
          </a:bodyPr>
          <a:lstStyle/>
          <a:p>
            <a:r>
              <a:rPr lang="ru-RU" sz="3200" b="1" cap="all" dirty="0">
                <a:ln w="9000" cmpd="sng">
                  <a:solidFill>
                    <a:schemeClr val="accent4">
                      <a:shade val="50000"/>
                      <a:satMod val="120000"/>
                    </a:schemeClr>
                  </a:solidFill>
                  <a:prstDash val="solid"/>
                </a:ln>
                <a:solidFill>
                  <a:schemeClr val="accent4">
                    <a:lumMod val="50000"/>
                  </a:schemeClr>
                </a:solidFill>
                <a:effectLst>
                  <a:glow rad="228600">
                    <a:schemeClr val="bg1">
                      <a:alpha val="40000"/>
                    </a:schemeClr>
                  </a:glow>
                  <a:reflection blurRad="12700" stA="28000" endPos="45000" dist="1000" dir="5400000" sy="-100000" algn="bl" rotWithShape="0"/>
                </a:effectLst>
                <a:latin typeface="+mn-lt"/>
              </a:rPr>
              <a:t>Лучше приобрести для ребёнка такой стол, чтобы на нём можно было менять угол наклона </a:t>
            </a:r>
            <a:r>
              <a:rPr lang="ru-RU" sz="3200" b="1" cap="all" dirty="0" smtClean="0">
                <a:ln w="9000" cmpd="sng">
                  <a:solidFill>
                    <a:schemeClr val="accent4">
                      <a:shade val="50000"/>
                      <a:satMod val="120000"/>
                    </a:schemeClr>
                  </a:solidFill>
                  <a:prstDash val="solid"/>
                </a:ln>
                <a:solidFill>
                  <a:schemeClr val="accent4">
                    <a:lumMod val="50000"/>
                  </a:schemeClr>
                </a:solidFill>
                <a:effectLst>
                  <a:glow rad="228600">
                    <a:schemeClr val="bg1">
                      <a:alpha val="40000"/>
                    </a:schemeClr>
                  </a:glow>
                  <a:reflection blurRad="12700" stA="28000" endPos="45000" dist="1000" dir="5400000" sy="-100000" algn="bl" rotWithShape="0"/>
                </a:effectLst>
                <a:latin typeface="+mn-lt"/>
              </a:rPr>
              <a:t>столешницы</a:t>
            </a:r>
            <a:br>
              <a:rPr lang="ru-RU" sz="3200" b="1" cap="all" dirty="0" smtClean="0">
                <a:ln w="9000" cmpd="sng">
                  <a:solidFill>
                    <a:schemeClr val="accent4">
                      <a:shade val="50000"/>
                      <a:satMod val="120000"/>
                    </a:schemeClr>
                  </a:solidFill>
                  <a:prstDash val="solid"/>
                </a:ln>
                <a:solidFill>
                  <a:schemeClr val="accent4">
                    <a:lumMod val="50000"/>
                  </a:schemeClr>
                </a:solidFill>
                <a:effectLst>
                  <a:glow rad="228600">
                    <a:schemeClr val="bg1">
                      <a:alpha val="40000"/>
                    </a:schemeClr>
                  </a:glow>
                  <a:reflection blurRad="12700" stA="28000" endPos="45000" dist="1000" dir="5400000" sy="-100000" algn="bl" rotWithShape="0"/>
                </a:effectLst>
                <a:latin typeface="+mn-lt"/>
              </a:rPr>
            </a:br>
            <a:r>
              <a:rPr lang="ru-RU" sz="3200" b="1" cap="all" dirty="0">
                <a:ln w="9000" cmpd="sng">
                  <a:solidFill>
                    <a:schemeClr val="accent4">
                      <a:shade val="50000"/>
                      <a:satMod val="120000"/>
                    </a:schemeClr>
                  </a:solidFill>
                  <a:prstDash val="solid"/>
                </a:ln>
                <a:solidFill>
                  <a:schemeClr val="accent4">
                    <a:lumMod val="50000"/>
                  </a:schemeClr>
                </a:solidFill>
                <a:effectLst>
                  <a:reflection blurRad="12700" stA="28000" endPos="45000" dist="1000" dir="5400000" sy="-100000" algn="bl" rotWithShape="0"/>
                </a:effectLst>
              </a:rPr>
              <a:t/>
            </a:r>
            <a:br>
              <a:rPr lang="ru-RU" sz="3200" b="1" cap="all" dirty="0">
                <a:ln w="9000" cmpd="sng">
                  <a:solidFill>
                    <a:schemeClr val="accent4">
                      <a:shade val="50000"/>
                      <a:satMod val="120000"/>
                    </a:schemeClr>
                  </a:solidFill>
                  <a:prstDash val="solid"/>
                </a:ln>
                <a:solidFill>
                  <a:schemeClr val="accent4">
                    <a:lumMod val="50000"/>
                  </a:schemeClr>
                </a:solidFill>
                <a:effectLst>
                  <a:reflection blurRad="12700" stA="28000" endPos="45000" dist="1000" dir="5400000" sy="-100000" algn="bl" rotWithShape="0"/>
                </a:effectLst>
              </a:rPr>
            </a:br>
            <a:r>
              <a:rPr lang="ru-RU" sz="3600" b="1" dirty="0" smtClean="0"/>
              <a:t/>
            </a:r>
            <a:br>
              <a:rPr lang="ru-RU" sz="3600" b="1" dirty="0" smtClean="0"/>
            </a:br>
            <a:r>
              <a:rPr lang="ru-RU" sz="3600" b="1" dirty="0"/>
              <a:t/>
            </a:r>
            <a:br>
              <a:rPr lang="ru-RU" sz="3600" b="1" dirty="0"/>
            </a:br>
            <a:r>
              <a:rPr lang="ru-RU" sz="3600" b="1" dirty="0" smtClean="0"/>
              <a:t/>
            </a:r>
            <a:br>
              <a:rPr lang="ru-RU" sz="3600" b="1" dirty="0" smtClean="0"/>
            </a:br>
            <a:r>
              <a:rPr lang="ru-RU" sz="3600" b="1" dirty="0"/>
              <a:t/>
            </a:r>
            <a:br>
              <a:rPr lang="ru-RU" sz="3600" b="1" dirty="0"/>
            </a:br>
            <a:r>
              <a:rPr lang="ru-RU" sz="3600" b="1" dirty="0" smtClean="0"/>
              <a:t/>
            </a:r>
            <a:br>
              <a:rPr lang="ru-RU" sz="3600" b="1" dirty="0" smtClean="0"/>
            </a:br>
            <a:endParaRPr lang="ru-RU" sz="36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682"/>
          <a:stretch/>
        </p:blipFill>
        <p:spPr bwMode="auto">
          <a:xfrm>
            <a:off x="539552" y="2780928"/>
            <a:ext cx="7983463" cy="3444381"/>
          </a:xfrm>
          <a:prstGeom prst="rect">
            <a:avLst/>
          </a:prstGeom>
          <a:noFill/>
          <a:ln>
            <a:noFill/>
          </a:ln>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47442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62178"/>
            <a:ext cx="6120680" cy="6505933"/>
          </a:xfrm>
          <a:solidFill>
            <a:srgbClr val="CCECFF"/>
          </a:solidFill>
          <a:scene3d>
            <a:camera prst="orthographicFront"/>
            <a:lightRig rig="threePt" dir="t"/>
          </a:scene3d>
          <a:sp3d>
            <a:bevelT prst="angle"/>
          </a:sp3d>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ru-RU" sz="3400" b="1" spc="50" dirty="0" smtClean="0">
                <a:ln w="11430"/>
                <a:solidFill>
                  <a:srgbClr val="666699"/>
                </a:solidFill>
                <a:effectLst>
                  <a:outerShdw blurRad="76200" dist="50800" dir="5400000" algn="tl" rotWithShape="0">
                    <a:srgbClr val="000000">
                      <a:alpha val="65000"/>
                    </a:srgbClr>
                  </a:outerShdw>
                </a:effectLst>
              </a:rPr>
              <a:t>Правильная посадка на стуле такова, спина касается спинки стула, подколенные чашечки </a:t>
            </a:r>
            <a:br>
              <a:rPr lang="ru-RU" sz="3400" b="1" spc="50" dirty="0" smtClean="0">
                <a:ln w="11430"/>
                <a:solidFill>
                  <a:srgbClr val="666699"/>
                </a:solidFill>
                <a:effectLst>
                  <a:outerShdw blurRad="76200" dist="50800" dir="5400000" algn="tl" rotWithShape="0">
                    <a:srgbClr val="000000">
                      <a:alpha val="65000"/>
                    </a:srgbClr>
                  </a:outerShdw>
                </a:effectLst>
              </a:rPr>
            </a:br>
            <a:r>
              <a:rPr lang="ru-RU" sz="3400" b="1" spc="50" dirty="0" smtClean="0">
                <a:ln w="11430"/>
                <a:solidFill>
                  <a:srgbClr val="666699"/>
                </a:solidFill>
                <a:effectLst>
                  <a:outerShdw blurRad="76200" dist="50800" dir="5400000" algn="tl" rotWithShape="0">
                    <a:srgbClr val="000000">
                      <a:alpha val="65000"/>
                    </a:srgbClr>
                  </a:outerShdw>
                </a:effectLst>
              </a:rPr>
              <a:t>не достают до края сидения, </a:t>
            </a:r>
            <a:br>
              <a:rPr lang="ru-RU" sz="3400" b="1" spc="50" dirty="0" smtClean="0">
                <a:ln w="11430"/>
                <a:solidFill>
                  <a:srgbClr val="666699"/>
                </a:solidFill>
                <a:effectLst>
                  <a:outerShdw blurRad="76200" dist="50800" dir="5400000" algn="tl" rotWithShape="0">
                    <a:srgbClr val="000000">
                      <a:alpha val="65000"/>
                    </a:srgbClr>
                  </a:outerShdw>
                </a:effectLst>
              </a:rPr>
            </a:br>
            <a:r>
              <a:rPr lang="ru-RU" sz="3400" b="1" spc="50" dirty="0" smtClean="0">
                <a:ln w="11430"/>
                <a:solidFill>
                  <a:srgbClr val="666699"/>
                </a:solidFill>
                <a:effectLst>
                  <a:outerShdw blurRad="76200" dist="50800" dir="5400000" algn="tl" rotWithShape="0">
                    <a:srgbClr val="000000">
                      <a:alpha val="65000"/>
                    </a:srgbClr>
                  </a:outerShdw>
                </a:effectLst>
              </a:rPr>
              <a:t>ступни прочно стоят на полу. Голеностопные, коленные и тазобедренные суставы </a:t>
            </a:r>
            <a:br>
              <a:rPr lang="ru-RU" sz="3400" b="1" spc="50" dirty="0" smtClean="0">
                <a:ln w="11430"/>
                <a:solidFill>
                  <a:srgbClr val="666699"/>
                </a:solidFill>
                <a:effectLst>
                  <a:outerShdw blurRad="76200" dist="50800" dir="5400000" algn="tl" rotWithShape="0">
                    <a:srgbClr val="000000">
                      <a:alpha val="65000"/>
                    </a:srgbClr>
                  </a:outerShdw>
                </a:effectLst>
              </a:rPr>
            </a:br>
            <a:r>
              <a:rPr lang="ru-RU" sz="3400" b="1" spc="50" dirty="0" smtClean="0">
                <a:ln w="11430"/>
                <a:solidFill>
                  <a:srgbClr val="666699"/>
                </a:solidFill>
                <a:effectLst>
                  <a:outerShdw blurRad="76200" dist="50800" dir="5400000" algn="tl" rotWithShape="0">
                    <a:srgbClr val="000000">
                      <a:alpha val="65000"/>
                    </a:srgbClr>
                  </a:outerShdw>
                </a:effectLst>
              </a:rPr>
              <a:t>должны быть согнуты под прямыми углами, бёдра –  лежать на сиденье, принимая на себя часть веса тела.</a:t>
            </a:r>
            <a:endParaRPr lang="ru-RU" sz="3400" b="1" spc="50" dirty="0">
              <a:ln w="11430"/>
              <a:solidFill>
                <a:srgbClr val="666699"/>
              </a:solidFill>
              <a:effectLst>
                <a:outerShdw blurRad="76200" dist="50800" dir="5400000" algn="tl" rotWithShape="0">
                  <a:srgbClr val="000000">
                    <a:alpha val="65000"/>
                  </a:srgbClr>
                </a:outerShdw>
              </a:effectLst>
            </a:endParaRPr>
          </a:p>
        </p:txBody>
      </p:sp>
      <p:sp>
        <p:nvSpPr>
          <p:cNvPr id="3" name="Объект 2"/>
          <p:cNvSpPr>
            <a:spLocks noGrp="1"/>
          </p:cNvSpPr>
          <p:nvPr>
            <p:ph idx="1"/>
          </p:nvPr>
        </p:nvSpPr>
        <p:spPr>
          <a:xfrm>
            <a:off x="6300192" y="188640"/>
            <a:ext cx="2592288" cy="6552728"/>
          </a:xfrm>
          <a:solidFill>
            <a:srgbClr val="666699"/>
          </a:solidFill>
        </p:spPr>
        <p:txBody>
          <a:bodyPr/>
          <a:lstStyle/>
          <a:p>
            <a:pPr marL="0" indent="0" algn="ctr">
              <a:buNone/>
            </a:pPr>
            <a:r>
              <a:rPr lang="ru-RU" sz="2400" dirty="0" smtClean="0">
                <a:ln w="18415" cmpd="sng">
                  <a:solidFill>
                    <a:srgbClr val="FFFFFF"/>
                  </a:solidFill>
                  <a:prstDash val="solid"/>
                </a:ln>
                <a:solidFill>
                  <a:srgbClr val="92D050"/>
                </a:solidFill>
                <a:effectLst>
                  <a:outerShdw blurRad="63500" dir="3600000" algn="tl" rotWithShape="0">
                    <a:srgbClr val="000000">
                      <a:alpha val="70000"/>
                    </a:srgbClr>
                  </a:outerShdw>
                </a:effectLst>
              </a:rPr>
              <a:t>правильно</a:t>
            </a:r>
          </a:p>
          <a:p>
            <a:pPr marL="0" indent="0" algn="ctr">
              <a:buNone/>
            </a:pPr>
            <a:endParaRPr lang="ru-RU" b="1" dirty="0">
              <a:solidFill>
                <a:srgbClr val="00B050"/>
              </a:solidFill>
            </a:endParaRPr>
          </a:p>
          <a:p>
            <a:pPr marL="0" indent="0" algn="ctr">
              <a:buNone/>
            </a:pPr>
            <a:endParaRPr lang="ru-RU" b="1" dirty="0" smtClean="0">
              <a:solidFill>
                <a:srgbClr val="00B050"/>
              </a:solidFill>
            </a:endParaRPr>
          </a:p>
          <a:p>
            <a:pPr marL="0" indent="0" algn="ctr">
              <a:buNone/>
            </a:pPr>
            <a:endParaRPr lang="ru-RU" b="1" dirty="0">
              <a:solidFill>
                <a:srgbClr val="00B050"/>
              </a:solidFill>
            </a:endParaRPr>
          </a:p>
          <a:p>
            <a:pPr marL="0" indent="0" algn="ctr">
              <a:buNone/>
            </a:pPr>
            <a:endParaRPr lang="ru-RU" b="1" dirty="0" smtClean="0">
              <a:solidFill>
                <a:srgbClr val="00B050"/>
              </a:solidFill>
            </a:endParaRPr>
          </a:p>
          <a:p>
            <a:pPr marL="0" indent="0" algn="ctr">
              <a:buNone/>
            </a:pPr>
            <a:r>
              <a:rPr lang="ru-RU" sz="2400" b="1" dirty="0" smtClean="0">
                <a:solidFill>
                  <a:srgbClr val="FF0000"/>
                </a:solidFill>
              </a:rPr>
              <a:t> </a:t>
            </a:r>
          </a:p>
          <a:p>
            <a:pPr marL="0" indent="0" algn="ctr">
              <a:buNone/>
            </a:pPr>
            <a:r>
              <a:rPr lang="ru-RU" sz="2400" dirty="0" smtClean="0">
                <a:ln w="18415" cmpd="sng">
                  <a:solidFill>
                    <a:srgbClr val="FFFFFF"/>
                  </a:solidFill>
                  <a:prstDash val="solid"/>
                </a:ln>
                <a:solidFill>
                  <a:schemeClr val="accent3">
                    <a:lumMod val="75000"/>
                  </a:schemeClr>
                </a:solidFill>
                <a:effectLst>
                  <a:outerShdw blurRad="63500" dir="3600000" algn="tl" rotWithShape="0">
                    <a:srgbClr val="000000">
                      <a:alpha val="70000"/>
                    </a:srgbClr>
                  </a:outerShdw>
                </a:effectLst>
              </a:rPr>
              <a:t>не правильно</a:t>
            </a:r>
          </a:p>
          <a:p>
            <a:pPr marL="0" indent="0" algn="ctr">
              <a:buNone/>
            </a:pPr>
            <a:endParaRPr lang="ru-RU" b="1" dirty="0">
              <a:solidFill>
                <a:srgbClr val="00B050"/>
              </a:solidFill>
            </a:endParaRPr>
          </a:p>
          <a:p>
            <a:pPr marL="0" indent="0" algn="ctr">
              <a:buNone/>
            </a:pPr>
            <a:endParaRPr lang="ru-RU" b="1" dirty="0" smtClean="0">
              <a:solidFill>
                <a:srgbClr val="00B050"/>
              </a:solidFill>
            </a:endParaRPr>
          </a:p>
          <a:p>
            <a:pPr marL="0" indent="0" algn="ctr">
              <a:buNone/>
            </a:pPr>
            <a:endParaRPr lang="ru-RU" b="1" dirty="0">
              <a:solidFill>
                <a:srgbClr val="00B050"/>
              </a:solidFill>
            </a:endParaRPr>
          </a:p>
          <a:p>
            <a:pPr marL="0" indent="0" algn="ctr">
              <a:buNone/>
            </a:pPr>
            <a:endParaRPr lang="ru-RU" b="1" dirty="0" smtClean="0">
              <a:solidFill>
                <a:srgbClr val="00B050"/>
              </a:solidFill>
            </a:endParaRPr>
          </a:p>
          <a:p>
            <a:pPr marL="0" indent="0" algn="ctr">
              <a:buNone/>
            </a:pPr>
            <a:endParaRPr lang="ru-RU" b="1" dirty="0">
              <a:solidFill>
                <a:srgbClr val="00B050"/>
              </a:solidFill>
            </a:endParaRPr>
          </a:p>
          <a:p>
            <a:pPr marL="0" indent="0" algn="ctr">
              <a:buNone/>
            </a:pPr>
            <a:endParaRPr lang="ru-RU" b="1" dirty="0" smtClean="0">
              <a:solidFill>
                <a:srgbClr val="00B050"/>
              </a:solidFill>
            </a:endParaRPr>
          </a:p>
          <a:p>
            <a:pPr marL="0" indent="0" algn="ctr">
              <a:buNone/>
            </a:pPr>
            <a:endParaRPr lang="ru-RU" b="1" dirty="0">
              <a:solidFill>
                <a:srgbClr val="00B050"/>
              </a:solidFill>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596" b="12650"/>
          <a:stretch/>
        </p:blipFill>
        <p:spPr bwMode="auto">
          <a:xfrm>
            <a:off x="6684910" y="620688"/>
            <a:ext cx="1837759" cy="2586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470" t="12249" r="7293" b="16840"/>
          <a:stretch/>
        </p:blipFill>
        <p:spPr bwMode="auto">
          <a:xfrm>
            <a:off x="6660232" y="3817810"/>
            <a:ext cx="1837759" cy="2850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63013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1642194"/>
          </a:xfrm>
          <a:solidFill>
            <a:srgbClr val="339966"/>
          </a:solidFill>
        </p:spPr>
        <p:txBody>
          <a:bodyPr>
            <a:prstTxWarp prst="textDoubleWave1">
              <a:avLst/>
            </a:prstTxWarp>
            <a:normAutofit/>
          </a:bodyPr>
          <a:lstStyle/>
          <a:p>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Лучше приобрести так называемый «растущий стул», у которого можно регулировать высоту по мере роста ребёнка</a:t>
            </a: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3" name="Объект 2"/>
          <p:cNvSpPr>
            <a:spLocks noGrp="1"/>
          </p:cNvSpPr>
          <p:nvPr>
            <p:ph idx="1"/>
          </p:nvPr>
        </p:nvSpPr>
        <p:spPr>
          <a:xfrm>
            <a:off x="251520" y="1917415"/>
            <a:ext cx="8640960" cy="4752528"/>
          </a:xfrm>
          <a:solidFill>
            <a:schemeClr val="accent2">
              <a:lumMod val="75000"/>
            </a:schemeClr>
          </a:solidFill>
          <a:scene3d>
            <a:camera prst="orthographicFront"/>
            <a:lightRig rig="threePt" dir="t"/>
          </a:scene3d>
          <a:sp3d>
            <a:bevelT prst="angle"/>
          </a:sp3d>
        </p:spPr>
        <p:txBody>
          <a:bodyPr/>
          <a:lstStyle/>
          <a:p>
            <a:pPr marL="0" indent="0">
              <a:buNone/>
            </a:pPr>
            <a:r>
              <a:rPr lang="ru-RU" dirty="0" smtClean="0"/>
              <a:t>   </a:t>
            </a:r>
          </a:p>
          <a:p>
            <a:pPr marL="0" indent="0">
              <a:buNone/>
            </a:pPr>
            <a:endParaRPr lang="ru-RU" dirty="0"/>
          </a:p>
          <a:p>
            <a:pPr marL="0" indent="0">
              <a:buNone/>
            </a:pPr>
            <a:endParaRPr lang="ru-RU" dirty="0" smtClean="0"/>
          </a:p>
          <a:p>
            <a:pPr marL="0" indent="0">
              <a:buNone/>
            </a:pPr>
            <a:r>
              <a:rPr lang="ru-RU" dirty="0"/>
              <a:t> </a:t>
            </a:r>
            <a:r>
              <a:rPr lang="ru-RU" dirty="0" smtClean="0"/>
              <a:t>                                       т</a:t>
            </a:r>
            <a:endParaRPr lang="ru-RU"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616" y="2060848"/>
            <a:ext cx="4474612" cy="4465663"/>
          </a:xfrm>
          <a:prstGeom prst="rect">
            <a:avLst/>
          </a:prstGeom>
          <a:noFill/>
          <a:ln>
            <a:noFill/>
          </a:ln>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0418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6394722"/>
          </a:xfrm>
          <a:solidFill>
            <a:schemeClr val="accent1">
              <a:lumMod val="40000"/>
              <a:lumOff val="60000"/>
            </a:schemeClr>
          </a:solidFill>
          <a:scene3d>
            <a:camera prst="orthographicFront"/>
            <a:lightRig rig="threePt" dir="t"/>
          </a:scene3d>
          <a:sp3d>
            <a:bevelT prst="angle"/>
          </a:sp3d>
        </p:spPr>
        <p:txBody>
          <a:bodyPr>
            <a:normAutofit fontScale="90000"/>
          </a:bodyPr>
          <a:lstStyle/>
          <a:p>
            <a:r>
              <a:rPr lang="ru-RU" sz="6700" b="1" i="1" dirty="0" smtClean="0">
                <a:ln w="1905"/>
                <a:solidFill>
                  <a:schemeClr val="accent2">
                    <a:lumMod val="75000"/>
                  </a:schemeClr>
                </a:solidFill>
                <a:effectLst>
                  <a:innerShdw blurRad="69850" dist="43180" dir="5400000">
                    <a:srgbClr val="000000">
                      <a:alpha val="65000"/>
                    </a:srgbClr>
                  </a:innerShdw>
                </a:effectLst>
              </a:rPr>
              <a:t>ОБУВЬ</a:t>
            </a:r>
            <a:r>
              <a:rPr lang="ru-RU" dirty="0" smtClean="0"/>
              <a:t/>
            </a:r>
            <a:br>
              <a:rPr lang="ru-RU" dirty="0" smtClean="0"/>
            </a:br>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latin typeface="Comic Sans MS" pitchFamily="66" charset="0"/>
              </a:rPr>
              <a:t>Формирование свода стопы происходит до 4,5-5 лет. Неподходящая </a:t>
            </a:r>
            <a:r>
              <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latin typeface="Comic Sans MS" pitchFamily="66" charset="0"/>
              </a:rPr>
              <a:t>обувь является причиной возникновения </a:t>
            </a:r>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latin typeface="Comic Sans MS" pitchFamily="66" charset="0"/>
              </a:rPr>
              <a:t>плоскостопия.</a:t>
            </a:r>
            <a:b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latin typeface="Comic Sans MS" pitchFamily="66" charset="0"/>
              </a:rPr>
            </a:br>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latin typeface="Comic Sans MS" pitchFamily="66" charset="0"/>
              </a:rPr>
              <a:t>Поэтому </a:t>
            </a:r>
            <a:r>
              <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latin typeface="Comic Sans MS" pitchFamily="66" charset="0"/>
              </a:rPr>
              <a:t>правильный выбор обуви </a:t>
            </a:r>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latin typeface="Comic Sans MS" pitchFamily="66" charset="0"/>
              </a:rPr>
              <a:t>играет </a:t>
            </a:r>
            <a:r>
              <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latin typeface="Comic Sans MS" pitchFamily="66" charset="0"/>
              </a:rPr>
              <a:t>большую роль в формировании </a:t>
            </a:r>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latin typeface="Comic Sans MS" pitchFamily="66" charset="0"/>
              </a:rPr>
              <a:t>опорно-двигательного аппарата, так как плоскостопие, в свою очередь, </a:t>
            </a:r>
            <a:r>
              <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latin typeface="Comic Sans MS" pitchFamily="66" charset="0"/>
              </a:rPr>
              <a:t>является патологией опорно-двигательного аппарата.</a:t>
            </a:r>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latin typeface="Comic Sans MS" pitchFamily="66" charset="0"/>
              </a:rPr>
              <a:t> </a:t>
            </a:r>
            <a:r>
              <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latin typeface="Comic Sans MS" pitchFamily="66" charset="0"/>
              </a:rPr>
              <a:t/>
            </a:r>
            <a:br>
              <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latin typeface="Comic Sans MS" pitchFamily="66" charset="0"/>
              </a:rPr>
            </a:br>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latin typeface="Comic Sans MS" pitchFamily="66" charset="0"/>
              </a:rPr>
              <a:t>  </a:t>
            </a:r>
            <a:endPar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chemeClr val="bg1"/>
                </a:glow>
                <a:innerShdw blurRad="69850" dist="43180" dir="5400000">
                  <a:srgbClr val="000000">
                    <a:alpha val="65000"/>
                  </a:srgbClr>
                </a:innerShdw>
              </a:effectLst>
              <a:latin typeface="Comic Sans MS" pitchFamily="66" charset="0"/>
            </a:endParaRPr>
          </a:p>
        </p:txBody>
      </p:sp>
    </p:spTree>
    <p:extLst>
      <p:ext uri="{BB962C8B-B14F-4D97-AF65-F5344CB8AC3E}">
        <p14:creationId xmlns:p14="http://schemas.microsoft.com/office/powerpoint/2010/main" val="1445705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1326" y="228776"/>
            <a:ext cx="8640960" cy="6368576"/>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700" b="1" spc="50" dirty="0">
                <a:ln w="11430"/>
                <a:solidFill>
                  <a:schemeClr val="accent1">
                    <a:lumMod val="50000"/>
                  </a:schemeClr>
                </a:solidFill>
                <a:effectLst>
                  <a:outerShdw blurRad="76200" dist="50800" dir="5400000" algn="tl" rotWithShape="0">
                    <a:srgbClr val="000000">
                      <a:alpha val="65000"/>
                    </a:srgbClr>
                  </a:outerShdw>
                </a:effectLst>
                <a:latin typeface="+mn-lt"/>
              </a:rPr>
              <a:t> </a:t>
            </a:r>
            <a:r>
              <a:rPr lang="ru-RU" sz="3700" b="1" dirty="0">
                <a:solidFill>
                  <a:srgbClr val="996633"/>
                </a:solidFill>
                <a:latin typeface="+mn-lt"/>
              </a:rPr>
              <a:t>Обувь должна быть по размеру, устойчивой, плотной, охватывать стопу и обязательно иметь задник и каблук. </a:t>
            </a:r>
            <a:r>
              <a:rPr lang="ru-RU" sz="3200" b="1" dirty="0" smtClean="0">
                <a:solidFill>
                  <a:srgbClr val="996633"/>
                </a:solidFill>
                <a:latin typeface="Comic Sans MS" pitchFamily="66" charset="0"/>
              </a:rPr>
              <a:t/>
            </a:r>
            <a:br>
              <a:rPr lang="ru-RU" sz="3200" b="1" dirty="0" smtClean="0">
                <a:solidFill>
                  <a:srgbClr val="996633"/>
                </a:solidFill>
                <a:latin typeface="Comic Sans MS" pitchFamily="66" charset="0"/>
              </a:rPr>
            </a:br>
            <a:r>
              <a:rPr lang="ru-RU" sz="3200" b="1" dirty="0">
                <a:solidFill>
                  <a:schemeClr val="accent1">
                    <a:lumMod val="50000"/>
                  </a:schemeClr>
                </a:solidFill>
                <a:latin typeface="Comic Sans MS" pitchFamily="66" charset="0"/>
              </a:rPr>
              <a:t/>
            </a:r>
            <a:br>
              <a:rPr lang="ru-RU" sz="3200" b="1" dirty="0">
                <a:solidFill>
                  <a:schemeClr val="accent1">
                    <a:lumMod val="50000"/>
                  </a:schemeClr>
                </a:solidFill>
                <a:latin typeface="Comic Sans MS" pitchFamily="66" charset="0"/>
              </a:rPr>
            </a:b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
            </a:r>
            <a:b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b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
            </a:r>
            <a:b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b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
            </a:r>
            <a:b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b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
            </a:r>
            <a:b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b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
            </a:r>
            <a:b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b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
            </a:r>
            <a:b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b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p:txBody>
      </p:sp>
      <p:pic>
        <p:nvPicPr>
          <p:cNvPr id="1025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239948"/>
            <a:ext cx="4590678" cy="4098223"/>
          </a:xfrm>
          <a:prstGeom prst="rect">
            <a:avLst/>
          </a:prstGeom>
          <a:noFill/>
          <a:ln>
            <a:noFill/>
          </a:ln>
          <a:effectLst/>
          <a:scene3d>
            <a:camera prst="perspectiveLef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4" name="Picture 14"/>
          <p:cNvPicPr>
            <a:picLocks noChangeAspect="1" noChangeArrowheads="1"/>
          </p:cNvPicPr>
          <p:nvPr/>
        </p:nvPicPr>
        <p:blipFill rotWithShape="1">
          <a:blip r:embed="rId3">
            <a:extLst>
              <a:ext uri="{28A0092B-C50C-407E-A947-70E740481C1C}">
                <a14:useLocalDpi xmlns:a14="http://schemas.microsoft.com/office/drawing/2010/main" val="0"/>
              </a:ext>
            </a:extLst>
          </a:blip>
          <a:srcRect l="5601" t="3071" r="4670"/>
          <a:stretch/>
        </p:blipFill>
        <p:spPr bwMode="auto">
          <a:xfrm>
            <a:off x="539552" y="2346036"/>
            <a:ext cx="3666837" cy="3809862"/>
          </a:xfrm>
          <a:prstGeom prst="rect">
            <a:avLst/>
          </a:prstGeom>
          <a:noFill/>
          <a:ln>
            <a:noFill/>
          </a:ln>
          <a:effectLst/>
          <a:scene3d>
            <a:camera prst="perspectiveRigh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39467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496944" cy="1354162"/>
          </a:xfrm>
          <a:solidFill>
            <a:schemeClr val="accent2">
              <a:lumMod val="40000"/>
              <a:lumOff val="60000"/>
            </a:schemeClr>
          </a:solidFill>
          <a:scene3d>
            <a:camera prst="orthographicFront"/>
            <a:lightRig rig="soft" dir="tl">
              <a:rot lat="0" lon="0" rev="0"/>
            </a:lightRig>
          </a:scene3d>
          <a:sp3d>
            <a:bevelT prst="slope"/>
          </a:sp3d>
        </p:spPr>
        <p:txBody>
          <a:bodyPr>
            <a:prstTxWarp prst="textWave4">
              <a:avLst/>
            </a:prstTxWarp>
            <a:normAutofit/>
            <a:sp3d contourW="25400" prstMaterial="matte">
              <a:bevelT w="25400" h="55880" prst="artDeco"/>
              <a:contourClr>
                <a:schemeClr val="accent2">
                  <a:tint val="20000"/>
                </a:schemeClr>
              </a:contourClr>
            </a:sp3d>
          </a:bodyPr>
          <a:lstStyle/>
          <a:p>
            <a:r>
              <a:rPr lang="ru-RU" sz="4800" b="1" spc="50" dirty="0" smtClean="0">
                <a:ln w="11430"/>
                <a:solidFill>
                  <a:srgbClr val="FFFF00"/>
                </a:solidFill>
                <a:effectLst>
                  <a:outerShdw blurRad="76200" dist="50800" dir="5400000" algn="tl" rotWithShape="0">
                    <a:srgbClr val="000000">
                      <a:alpha val="65000"/>
                    </a:srgbClr>
                  </a:outerShdw>
                </a:effectLst>
                <a:latin typeface="Comic Sans MS" pitchFamily="66" charset="0"/>
              </a:rPr>
              <a:t>ПОЗА ВО ВРЕМЯ СНА</a:t>
            </a:r>
            <a:endParaRPr lang="ru-RU" sz="4800" b="1" spc="50" dirty="0">
              <a:ln w="11430"/>
              <a:solidFill>
                <a:srgbClr val="FFFF00"/>
              </a:solidFill>
              <a:effectLst>
                <a:outerShdw blurRad="76200" dist="50800" dir="5400000" algn="tl" rotWithShape="0">
                  <a:srgbClr val="000000">
                    <a:alpha val="65000"/>
                  </a:srgbClr>
                </a:outerShdw>
              </a:effectLst>
              <a:latin typeface="Comic Sans MS" pitchFamily="66" charset="0"/>
            </a:endParaRPr>
          </a:p>
        </p:txBody>
      </p:sp>
      <p:sp>
        <p:nvSpPr>
          <p:cNvPr id="3" name="Объект 2"/>
          <p:cNvSpPr>
            <a:spLocks noGrp="1"/>
          </p:cNvSpPr>
          <p:nvPr>
            <p:ph idx="1"/>
          </p:nvPr>
        </p:nvSpPr>
        <p:spPr>
          <a:xfrm>
            <a:off x="251520" y="1628800"/>
            <a:ext cx="8640960" cy="5040560"/>
          </a:xfrm>
          <a:solidFill>
            <a:schemeClr val="accent4">
              <a:lumMod val="60000"/>
              <a:lumOff val="40000"/>
            </a:schemeClr>
          </a:solidFill>
          <a:scene3d>
            <a:camera prst="orthographicFront"/>
            <a:lightRig rig="threePt" dir="t"/>
          </a:scene3d>
          <a:sp3d>
            <a:bevelT prst="angle"/>
          </a:sp3d>
        </p:spPr>
        <p:txBody>
          <a:bodyPr>
            <a:sp3d extrusionH="57150">
              <a:bevelT w="38100" h="38100" prst="angle"/>
            </a:sp3d>
          </a:bodyPr>
          <a:lstStyle/>
          <a:p>
            <a:pPr marL="0" indent="0">
              <a:buNone/>
            </a:pPr>
            <a:r>
              <a:rPr lang="ru-RU" dirty="0" smtClean="0"/>
              <a:t>        </a:t>
            </a:r>
          </a:p>
          <a:p>
            <a:pPr marL="0" indent="0">
              <a:buNone/>
            </a:pPr>
            <a:endParaRPr lang="ru-RU" dirty="0"/>
          </a:p>
          <a:p>
            <a:pPr marL="0" indent="0">
              <a:buNone/>
            </a:pPr>
            <a:endParaRPr lang="ru-RU" dirty="0" smtClean="0"/>
          </a:p>
          <a:p>
            <a:pPr marL="0" indent="0" algn="ctr">
              <a:buNone/>
            </a:pPr>
            <a:r>
              <a:rPr lang="ru-RU" dirty="0">
                <a:solidFill>
                  <a:schemeClr val="accent4">
                    <a:lumMod val="20000"/>
                    <a:lumOff val="80000"/>
                  </a:schemeClr>
                </a:solidFill>
              </a:rPr>
              <a:t>и</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060848"/>
            <a:ext cx="6884615" cy="434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35825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4402</TotalTime>
  <Words>239</Words>
  <Application>Microsoft Office PowerPoint</Application>
  <PresentationFormat>Экран (4:3)</PresentationFormat>
  <Paragraphs>48</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 Гигиенические условия </vt:lpstr>
      <vt:lpstr> Мебель </vt:lpstr>
      <vt:lpstr>  Ребёнок должен сидеть прямо,  с равномерной опорой на обе  ноги и ягодицы. Столешница должна находиться на уровне солнечного сплетения.  Расстояние между грудью и столом должно  быть 1,5-2см, локти располагаться  симметрично и опираться  на стол, тетрадь повёрнута  на 30 градусов, чтобы ребёнку  не приходилось поворачивать  туловище при письме; наклонять  голову надо как можно меньше.    </vt:lpstr>
      <vt:lpstr>Лучше приобрести для ребёнка такой стол, чтобы на нём можно было менять угол наклона столешницы       </vt:lpstr>
      <vt:lpstr>Правильная посадка на стуле такова, спина касается спинки стула, подколенные чашечки  не достают до края сидения,  ступни прочно стоят на полу. Голеностопные, коленные и тазобедренные суставы  должны быть согнуты под прямыми углами, бёдра –  лежать на сиденье, принимая на себя часть веса тела.</vt:lpstr>
      <vt:lpstr>Лучше приобрести так называемый «растущий стул», у которого можно регулировать высоту по мере роста ребёнка</vt:lpstr>
      <vt:lpstr>ОБУВЬ Формирование свода стопы происходит до 4,5-5 лет. Неподходящая обувь является причиной возникновения плоскостопия. Поэтому правильный выбор обуви играет большую роль в формировании опорно-двигательного аппарата, так как плоскостопие, в свою очередь, является патологией опорно-двигательного аппарата.    </vt:lpstr>
      <vt:lpstr> Обувь должна быть по размеру, устойчивой, плотной, охватывать стопу и обязательно иметь задник и каблук.         </vt:lpstr>
      <vt:lpstr>ПОЗА ВО ВРЕМЯ СНА</vt:lpstr>
      <vt:lpstr>Поза во время сна не менее важна, чем положение тела днём. Позвоночник должен хорошо отдохнуть во время сна. Это возможно если позвоночник опирается во всех частях, когда нормальные физиологические изгибы позвоночника сохраняются во время сна на спине, и позвоночник не провисает во время сна на боку.  </vt:lpstr>
      <vt:lpstr>                </vt:lpstr>
      <vt:lpstr>Детский ортопедический матрас — основа хорошей осанки</vt:lpstr>
      <vt:lpstr> На  животе или на боку свернувшись калачиком спать нежелательно.   Сон должен быть не менее  8-10 часов в хорошо проветриваемом помещении.</vt:lpstr>
      <vt:lpstr>Итак, своевременному развитию опорно-двигательного аппарата у детей дошкольного возраста способствуют: достаточная, правильно организованная двигательная активность, правильная организация гигиенических условий среды и питания.</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ФАКТОРЫ ВЛИЯЮЩИЕ НА ФОРМИРОВАНИЕ  ОПОРНО-ДВИГАТЕЛЬНОГО АППАРАТА</dc:title>
  <cp:lastModifiedBy>Admin</cp:lastModifiedBy>
  <cp:revision>305</cp:revision>
  <dcterms:modified xsi:type="dcterms:W3CDTF">2013-02-21T12:54:32Z</dcterms:modified>
</cp:coreProperties>
</file>