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94" r:id="rId3"/>
    <p:sldId id="295" r:id="rId4"/>
    <p:sldId id="296" r:id="rId5"/>
    <p:sldId id="298" r:id="rId6"/>
    <p:sldId id="299" r:id="rId7"/>
    <p:sldId id="301" r:id="rId8"/>
    <p:sldId id="302" r:id="rId9"/>
    <p:sldId id="303" r:id="rId10"/>
    <p:sldId id="305" r:id="rId11"/>
    <p:sldId id="30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9"/>
    <a:srgbClr val="CC9900"/>
    <a:srgbClr val="CCCCFF"/>
    <a:srgbClr val="336699"/>
    <a:srgbClr val="996633"/>
    <a:srgbClr val="FFCCCC"/>
    <a:srgbClr val="FFCC66"/>
    <a:srgbClr val="339966"/>
    <a:srgbClr val="008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9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192688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4200" b="1" dirty="0">
                <a:latin typeface="Monotype Corsiva" pitchFamily="66" charset="0"/>
              </a:rPr>
              <a:t> </a:t>
            </a:r>
            <a:r>
              <a:rPr lang="ru-RU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формирование </a:t>
            </a:r>
            <a:r>
              <a:rPr lang="ru-RU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опорно-двигательного аппарата </a:t>
            </a:r>
            <a:r>
              <a:rPr lang="ru-RU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влияют множество факторов. От окружающей среды  и заложенной генетики никуда не денешься. Помимо этих факторов выделяют три основных фактора, которые родители  могут и должны учитывать в процессе воспитания своего ребёнка.   </a:t>
            </a:r>
          </a:p>
        </p:txBody>
      </p:sp>
    </p:spTree>
    <p:extLst>
      <p:ext uri="{BB962C8B-B14F-4D97-AF65-F5344CB8AC3E}">
        <p14:creationId xmlns:p14="http://schemas.microsoft.com/office/powerpoint/2010/main" val="34502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1216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noAutofit/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Пирамида питания» - </a:t>
            </a:r>
            <a:r>
              <a:rPr lang="en-US" sz="3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схематическое </a:t>
            </a:r>
            <a:r>
              <a:rPr lang="ru-RU" sz="3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 принципов здорового питания. </a:t>
            </a:r>
            <a:br>
              <a:rPr lang="ru-RU" sz="3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88767"/>
            <a:ext cx="8640960" cy="4908585"/>
          </a:xfr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89" y="1628800"/>
            <a:ext cx="5853304" cy="50851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Продукты</a:t>
            </a:r>
            <a:r>
              <a:rPr lang="ru-RU" sz="42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составляющие основание пирамиды, должны употребляться в пищу как можно чаще, в то время, как находящиеся на вершине пирамиды продукты следует избегать или употреблять в </a:t>
            </a:r>
            <a:r>
              <a:rPr lang="ru-RU" sz="4200" b="1" spc="5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ограниченных </a:t>
            </a:r>
            <a:r>
              <a:rPr lang="ru-RU" sz="4200" b="1" spc="5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количествах</a:t>
            </a:r>
            <a:r>
              <a:rPr lang="ru-RU" sz="42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ru-RU" sz="42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2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txBody>
          <a:bodyPr>
            <a:prstTxWarp prst="textCanUp">
              <a:avLst/>
            </a:prstTxWarp>
            <a:sp3d extrusionH="57150">
              <a:bevelT w="50800" h="38100" prst="riblet"/>
            </a:sp3d>
          </a:bodyPr>
          <a:lstStyle/>
          <a:p>
            <a:r>
              <a:rPr lang="ru-RU" b="1" dirty="0">
                <a:ln>
                  <a:solidFill>
                    <a:srgbClr val="6633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5400" b="1" dirty="0">
                <a:ln>
                  <a:solidFill>
                    <a:srgbClr val="6633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  <a:cs typeface="Courier New" pitchFamily="49" charset="0"/>
              </a:rPr>
              <a:t>Рациональное питание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</a:t>
            </a:r>
          </a:p>
          <a:p>
            <a:pPr marL="0" indent="0" algn="ctr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700808"/>
            <a:ext cx="6035675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96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336704"/>
          </a:xfrm>
          <a:solidFill>
            <a:srgbClr val="63563B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  <a:latin typeface="Comic Sans MS" pitchFamily="66" charset="0"/>
              </a:rPr>
              <a:t> Рациональное питание имеет особое значение, особенно на развитие и рост кости. 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/>
                <a:latin typeface="Comic Sans MS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Пища </a:t>
            </a:r>
            <a:r>
              <a:rPr lang="ru-RU" b="1" dirty="0">
                <a:solidFill>
                  <a:srgbClr val="FFFF00"/>
                </a:solidFill>
                <a:effectLst/>
                <a:latin typeface="Comic Sans MS" pitchFamily="66" charset="0"/>
              </a:rPr>
              <a:t>должна обеспечивать все потребности растущего организма, содержать все необходимые вещества: белки, жиры, углеводы, витамины, минеральные соли, микроэлементы и воду! </a:t>
            </a:r>
          </a:p>
        </p:txBody>
      </p:sp>
    </p:spTree>
    <p:extLst>
      <p:ext uri="{BB962C8B-B14F-4D97-AF65-F5344CB8AC3E}">
        <p14:creationId xmlns:p14="http://schemas.microsoft.com/office/powerpoint/2010/main" val="3851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336704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365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Белки, жиры и углеводы обладают калорийностью, </a:t>
            </a:r>
            <a:r>
              <a:rPr lang="ru-RU" sz="365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то </a:t>
            </a:r>
            <a:r>
              <a:rPr lang="ru-RU" sz="365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есть определённым энергетическим запасом.     </a:t>
            </a:r>
            <a:r>
              <a:rPr lang="en-US" sz="365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en-US" sz="365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365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Рациональное </a:t>
            </a:r>
            <a:r>
              <a:rPr lang="ru-RU" sz="365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питание строится на физиологических соотношениях основных пищевых веществ – белков, жиров углеводов как 1:1:4 с повышенным содержанием минеральных солей и витаминов. </a:t>
            </a:r>
          </a:p>
        </p:txBody>
      </p:sp>
    </p:spTree>
    <p:extLst>
      <p:ext uri="{BB962C8B-B14F-4D97-AF65-F5344CB8AC3E}">
        <p14:creationId xmlns:p14="http://schemas.microsoft.com/office/powerpoint/2010/main" val="14194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498178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1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Если </a:t>
            </a:r>
            <a:r>
              <a:rPr lang="ru-RU" sz="41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всю суточную калорийность </a:t>
            </a:r>
            <a:r>
              <a:rPr lang="en-US" sz="41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ru-RU" sz="41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принять за 100%, то </a:t>
            </a:r>
            <a:r>
              <a:rPr lang="en-US" sz="41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1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1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8712968" cy="208823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белки должны составлять 14%,</a:t>
            </a:r>
            <a:r>
              <a:rPr lang="en-US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жиры – 30%, </a:t>
            </a:r>
            <a:r>
              <a:rPr lang="en-US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7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углеводы – 56%.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8424936" cy="2664296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Только в этом случае пища будет полезной для здоровья, роста, развития и работоспособности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5858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  <a:solidFill>
            <a:srgbClr val="FFF4D9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39700" h="139700" prst="divot"/>
          </a:sp3d>
        </p:spPr>
        <p:txBody>
          <a:bodyPr>
            <a:norm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Дефицит </a:t>
            </a: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солей кальция и фосфора обуславливает повышенную ломкость костей и их искривление. Недостаток кальция в пище покрывается за </a:t>
            </a: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сч</a:t>
            </a: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ё</a:t>
            </a: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 </a:t>
            </a: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поступления его в организм из костей и может привести к значительным нарушениям в костной системе вплоть до грубых деформаций скелета. Поэтому важно заботиться, чтобы ребёнок получал достаточное количество свежих овощей и фруктов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0382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22714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sz="3500" b="1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Белки являются строительным материалом клеток и тканей организма, и исключить их из питания ребёнка нельзя. Более того, примерно половина или две трети белков должны быть животного происхождения (молочные продукты, мясо, рыба, яйца и.т.д.) Жиры и углеводы также входят в состав клеток и являются источниками энергии (особенно углеводы).</a:t>
            </a:r>
          </a:p>
        </p:txBody>
      </p:sp>
    </p:spTree>
    <p:extLst>
      <p:ext uri="{BB962C8B-B14F-4D97-AF65-F5344CB8AC3E}">
        <p14:creationId xmlns:p14="http://schemas.microsoft.com/office/powerpoint/2010/main" val="32364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040560" cy="648072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dirty="0" smtClean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Также нужно учитывать огромное значение воды в организме, которая составляет около 70% массы тела и участвует почти во всех процессах в организме человека.</a:t>
            </a:r>
            <a:endParaRPr lang="ru-RU" sz="3600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88640"/>
            <a:ext cx="3675111" cy="648072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57" y="1052736"/>
            <a:ext cx="3224916" cy="482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80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1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Ежедневно </a:t>
            </a:r>
            <a:r>
              <a:rPr lang="ru-RU" sz="41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требуется получать 1,5-2л воды, половина должна поступать с пищей, а половина – в виде напитков. 4-5 разовое питание обеспечивает более эффективное использование пищи, укрепляет нервную систему и повышает защитные силы организма.</a:t>
            </a:r>
            <a:br>
              <a:rPr lang="ru-RU" sz="41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4100" b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4403</TotalTime>
  <Words>234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На формирование опорно-двигательного аппарата влияют множество факторов. От окружающей среды  и заложенной генетики никуда не денешься. Помимо этих факторов выделяют три основных фактора, которые родители  могут и должны учитывать в процессе воспитания своего ребёнка.   </vt:lpstr>
      <vt:lpstr> Рациональное питание </vt:lpstr>
      <vt:lpstr> Рациональное питание имеет особое значение, особенно на развитие и рост кости.   Пища должна обеспечивать все потребности растущего организма, содержать все необходимые вещества: белки, жиры, углеводы, витамины, минеральные соли, микроэлементы и воду! </vt:lpstr>
      <vt:lpstr>Белки, жиры и углеводы обладают калорийностью, то есть определённым энергетическим запасом.      Рациональное питание строится на физиологических соотношениях основных пищевых веществ – белков, жиров углеводов как 1:1:4 с повышенным содержанием минеральных солей и витаминов. </vt:lpstr>
      <vt:lpstr> Если всю суточную калорийность        принять за 100%, то  </vt:lpstr>
      <vt:lpstr>Дефицит солей кальция и фосфора обуславливает повышенную ломкость костей и их искривление. Недостаток кальция в пище покрывается за счёт поступления его в организм из костей и может привести к значительным нарушениям в костной системе вплоть до грубых деформаций скелета. Поэтому важно заботиться, чтобы ребёнок получал достаточное количество свежих овощей и фруктов.   </vt:lpstr>
      <vt:lpstr>Белки являются строительным материалом клеток и тканей организма, и исключить их из питания ребёнка нельзя. Более того, примерно половина или две трети белков должны быть животного происхождения (молочные продукты, мясо, рыба, яйца и.т.д.) Жиры и углеводы также входят в состав клеток и являются источниками энергии (особенно углеводы).</vt:lpstr>
      <vt:lpstr> Также нужно учитывать огромное значение воды в организме, которая составляет около 70% массы тела и участвует почти во всех процессах в организме человека.</vt:lpstr>
      <vt:lpstr> Ежедневно требуется получать 1,5-2л воды, половина должна поступать с пищей, а половина – в виде напитков. 4-5 разовое питание обеспечивает более эффективное использование пищи, укрепляет нервную систему и повышает защитные силы организма. </vt:lpstr>
      <vt:lpstr> «Пирамида питания» -  схематическое изображение принципов здорового питания.  </vt:lpstr>
      <vt:lpstr> Продукты, составляющие основание пирамиды, должны употребляться в пищу как можно чаще, в то время, как находящиеся на вершине пирамиды продукты следует избегать или употреблять в ограниченных количествах.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cp:lastModifiedBy>Admin</cp:lastModifiedBy>
  <cp:revision>306</cp:revision>
  <dcterms:modified xsi:type="dcterms:W3CDTF">2013-02-21T12:56:18Z</dcterms:modified>
</cp:coreProperties>
</file>