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6" r:id="rId2"/>
    <p:sldId id="287" r:id="rId3"/>
    <p:sldId id="288" r:id="rId4"/>
    <p:sldId id="29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CCCCFF"/>
    <a:srgbClr val="336699"/>
    <a:srgbClr val="996633"/>
    <a:srgbClr val="FFCCCC"/>
    <a:srgbClr val="FFCC66"/>
    <a:srgbClr val="339966"/>
    <a:srgbClr val="008000"/>
    <a:srgbClr val="6666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29" autoAdjust="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189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BDC16-8D46-4E18-BFFA-BF2876A2FD29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BE1C3-6109-4EF5-AC4A-30342AE5F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7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BE1C3-6109-4EF5-AC4A-30342AE5F69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274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78098"/>
          </a:xfr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ОСНОВНЫЕ ФУНКЦИИ МЫШЕЧНОГО КОРСЕТА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ю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1052736"/>
            <a:ext cx="8784976" cy="5688632"/>
          </a:xfr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  <a:scene3d>
              <a:camera prst="perspectiveRelaxedModerately"/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ru-RU" sz="3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Скелетные мышцы </a:t>
            </a:r>
            <a:endParaRPr lang="en-US" sz="34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r>
              <a:rPr lang="ru-RU" sz="3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 </a:t>
            </a:r>
            <a:r>
              <a:rPr lang="ru-RU" sz="3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теле </a:t>
            </a:r>
            <a:r>
              <a:rPr lang="ru-RU" sz="3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человека </a:t>
            </a:r>
            <a:endParaRPr lang="en-US" sz="34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r>
              <a:rPr lang="ru-RU" sz="3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выполняют </a:t>
            </a:r>
            <a:endParaRPr lang="en-US" sz="34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r>
              <a:rPr lang="ru-RU" sz="3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множество </a:t>
            </a:r>
            <a:r>
              <a:rPr lang="ru-RU" sz="3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функций, </a:t>
            </a:r>
            <a:endParaRPr lang="en-US" sz="34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r>
              <a:rPr lang="ru-RU" sz="3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имеющих </a:t>
            </a:r>
            <a:r>
              <a:rPr lang="ru-RU" sz="3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отношение </a:t>
            </a:r>
            <a:endParaRPr lang="en-US" sz="34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r>
              <a:rPr lang="ru-RU" sz="3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 </a:t>
            </a:r>
            <a:r>
              <a:rPr lang="ru-RU" sz="3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самым различным </a:t>
            </a:r>
            <a:endParaRPr lang="en-US" sz="34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r>
              <a:rPr lang="ru-RU" sz="3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сторонам </a:t>
            </a:r>
            <a:endParaRPr lang="en-US" sz="34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r>
              <a:rPr lang="ru-RU" sz="3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жизнедеятельности</a:t>
            </a:r>
            <a:r>
              <a:rPr lang="ru-RU" sz="3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 </a:t>
            </a:r>
            <a:endParaRPr lang="en-US" sz="34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0" indent="0" algn="ctr">
              <a:buNone/>
            </a:pPr>
            <a:r>
              <a:rPr lang="ru-RU" sz="3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организма</a:t>
            </a:r>
            <a:r>
              <a:rPr lang="ru-RU" sz="3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052736"/>
            <a:ext cx="2304257" cy="5467746"/>
          </a:xfrm>
          <a:prstGeom prst="rect">
            <a:avLst/>
          </a:prstGeom>
          <a:ln>
            <a:noFill/>
          </a:ln>
          <a:effectLst>
            <a:glow rad="127000">
              <a:schemeClr val="accent2">
                <a:lumMod val="40000"/>
                <a:lumOff val="6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13111"/>
            <a:ext cx="2224828" cy="5413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27000">
              <a:schemeClr val="accent2">
                <a:lumMod val="40000"/>
                <a:lumOff val="6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 prst="divot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6471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36815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Благодаря 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сокращению скелетных 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мышц  происходит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 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перемещение 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частей тела друг относительно друга, перемещении тела в пространстве и </a:t>
            </a: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поддержание 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позы тела. </a:t>
            </a:r>
            <a:br>
              <a:rPr lang="ru-RU" sz="2100" b="1" dirty="0"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</a:br>
            <a:endParaRPr lang="ru-RU" sz="2100" b="1" dirty="0">
              <a:solidFill>
                <a:schemeClr val="accent6">
                  <a:lumMod val="50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680520" cy="5400600"/>
          </a:xfrm>
          <a:gradFill flip="none" rotWithShape="1">
            <a:gsLst>
              <a:gs pos="0">
                <a:schemeClr val="accent4">
                  <a:tint val="48000"/>
                  <a:satMod val="138000"/>
                </a:schemeClr>
              </a:gs>
              <a:gs pos="25000">
                <a:schemeClr val="accent4">
                  <a:tint val="85000"/>
                </a:schemeClr>
              </a:gs>
              <a:gs pos="40000">
                <a:schemeClr val="accent4">
                  <a:tint val="92000"/>
                </a:schemeClr>
              </a:gs>
              <a:gs pos="50000">
                <a:schemeClr val="accent4">
                  <a:tint val="93000"/>
                </a:schemeClr>
              </a:gs>
              <a:gs pos="60000">
                <a:schemeClr val="accent4">
                  <a:tint val="92000"/>
                </a:schemeClr>
              </a:gs>
              <a:gs pos="75000">
                <a:schemeClr val="accent4">
                  <a:tint val="83000"/>
                  <a:satMod val="108000"/>
                </a:schemeClr>
              </a:gs>
              <a:gs pos="100000">
                <a:schemeClr val="accent4">
                  <a:tint val="48000"/>
                  <a:satMod val="150000"/>
                </a:schemeClr>
              </a:gs>
            </a:gsLst>
            <a:lin ang="2700000" scaled="1"/>
            <a:tileRect/>
          </a:gradFill>
          <a:scene3d>
            <a:camera prst="perspectiveRight"/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4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ru-RU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marL="0" indent="0">
              <a:buNone/>
            </a:pPr>
            <a:endParaRPr lang="ru-RU" dirty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marL="0" indent="0">
              <a:buNone/>
            </a:pPr>
            <a:r>
              <a:rPr lang="ru-RU" dirty="0" smtClean="0">
                <a:effectLst>
                  <a:reflection blurRad="6350" stA="60000" endA="900" endPos="58000" dir="5400000" sy="-100000" algn="bl" rotWithShape="0"/>
                </a:effectLst>
              </a:rPr>
              <a:t>      и</a:t>
            </a:r>
            <a:endParaRPr lang="ru-RU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0762" y="1340768"/>
            <a:ext cx="4519749" cy="5249750"/>
          </a:xfrm>
          <a:scene3d>
            <a:camera prst="perspectiveRight"/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     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            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06972"/>
            <a:ext cx="3891420" cy="3454524"/>
          </a:xfrm>
          <a:prstGeom prst="rect">
            <a:avLst/>
          </a:prstGeom>
          <a:noFill/>
          <a:ln>
            <a:noFill/>
          </a:ln>
          <a:effectLst/>
          <a:scene3d>
            <a:camera prst="perspectiveRigh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296" y="1772816"/>
            <a:ext cx="2204095" cy="469157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4">
                <a:lumMod val="20000"/>
                <a:lumOff val="8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Righ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77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656184"/>
          </a:xfrm>
          <a:solidFill>
            <a:srgbClr val="E9E4DB"/>
          </a:solid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66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Основные функции суставов</a:t>
            </a: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66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66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66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5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Сустав </a:t>
            </a:r>
            <a:r>
              <a:rPr lang="ru-RU" sz="2500" b="1" dirty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представляет собой подвижное соединение костей, позволяющее им двигаться относительно друг друга. </a:t>
            </a:r>
            <a:r>
              <a:rPr lang="ru-RU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1844824"/>
            <a:ext cx="5832648" cy="4752528"/>
          </a:xfrm>
          <a:solidFill>
            <a:srgbClr val="E9E4DB"/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13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ОРГАНИЗМЕ ЖИВОГО ЧЕЛОВЕКА СУСТАВЫ ИГРАЮТ ТРОЙНУЮ РОЛЬ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3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Они как и скелетные мышцы: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2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ru-RU" sz="2600" b="1" dirty="0">
                <a:solidFill>
                  <a:schemeClr val="accent4">
                    <a:lumMod val="50000"/>
                  </a:schemeClr>
                </a:solidFill>
              </a:rPr>
              <a:t>участвуют в перемещении частей тела в отношении друг друга </a:t>
            </a:r>
          </a:p>
          <a:p>
            <a:pPr marL="0" indent="0" algn="ctr">
              <a:buNone/>
            </a:pPr>
            <a:endParaRPr lang="ru-RU" sz="1100" b="1" i="1" dirty="0"/>
          </a:p>
          <a:p>
            <a:pPr marL="0" indent="0" algn="ctr">
              <a:buNone/>
            </a:pPr>
            <a:r>
              <a:rPr lang="ru-RU" sz="2600" b="1" dirty="0">
                <a:solidFill>
                  <a:schemeClr val="accent4">
                    <a:lumMod val="50000"/>
                  </a:schemeClr>
                </a:solidFill>
              </a:rPr>
              <a:t>являются органами 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передвижения </a:t>
            </a:r>
            <a:r>
              <a:rPr lang="ru-RU" sz="2600" b="1" dirty="0">
                <a:solidFill>
                  <a:schemeClr val="accent4">
                    <a:lumMod val="50000"/>
                  </a:schemeClr>
                </a:solidFill>
              </a:rPr>
              <a:t>тела в 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пространстве.</a:t>
            </a:r>
          </a:p>
          <a:p>
            <a:pPr marL="0" indent="0">
              <a:buNone/>
            </a:pPr>
            <a:endParaRPr lang="ru-RU" sz="1200" b="1" i="1" dirty="0"/>
          </a:p>
          <a:p>
            <a:pPr marL="0" indent="0" algn="ctr">
              <a:buNone/>
            </a:pP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содействуют </a:t>
            </a:r>
            <a:r>
              <a:rPr lang="ru-RU" sz="2600" b="1" dirty="0">
                <a:solidFill>
                  <a:schemeClr val="accent4">
                    <a:lumMod val="50000"/>
                  </a:schemeClr>
                </a:solidFill>
              </a:rPr>
              <a:t>сохранению положения 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тела, создавая точки опоры</a:t>
            </a:r>
          </a:p>
          <a:p>
            <a:pPr marL="0" indent="0">
              <a:buNone/>
            </a:pPr>
            <a:endParaRPr lang="ru-RU" sz="2600" b="1" i="1" dirty="0" smtClean="0"/>
          </a:p>
          <a:p>
            <a:pPr marL="0" indent="0" algn="ctr">
              <a:buNone/>
            </a:pPr>
            <a:endParaRPr lang="ru-RU" sz="2100" b="1" i="1" dirty="0" smtClean="0">
              <a:solidFill>
                <a:srgbClr val="003366"/>
              </a:solidFill>
            </a:endParaRPr>
          </a:p>
          <a:p>
            <a:pPr marL="0" indent="0" algn="ctr">
              <a:buNone/>
            </a:pPr>
            <a:r>
              <a:rPr lang="ru-RU" sz="2100" b="1" i="1" dirty="0" smtClean="0">
                <a:solidFill>
                  <a:srgbClr val="003366"/>
                </a:solidFill>
              </a:rPr>
              <a:t>Функционирование </a:t>
            </a:r>
            <a:r>
              <a:rPr lang="ru-RU" sz="2100" b="1" i="1" dirty="0">
                <a:solidFill>
                  <a:srgbClr val="003366"/>
                </a:solidFill>
              </a:rPr>
              <a:t>сустава невозможно без мышц, приводящих его в движение. Несмотря на то, что мышцы не являются составной частью сустава, без них </a:t>
            </a:r>
            <a:r>
              <a:rPr lang="ru-RU" sz="2100" b="1" i="1" dirty="0" smtClean="0">
                <a:solidFill>
                  <a:srgbClr val="003366"/>
                </a:solidFill>
              </a:rPr>
              <a:t>сустав </a:t>
            </a:r>
            <a:r>
              <a:rPr lang="ru-RU" sz="2100" b="1" i="1" dirty="0">
                <a:solidFill>
                  <a:srgbClr val="003366"/>
                </a:solidFill>
              </a:rPr>
              <a:t>не может действовать.</a:t>
            </a:r>
            <a:endParaRPr lang="ru-RU" sz="2100" dirty="0">
              <a:solidFill>
                <a:srgbClr val="003366"/>
              </a:solidFill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r="4992"/>
          <a:stretch/>
        </p:blipFill>
        <p:spPr bwMode="auto">
          <a:xfrm>
            <a:off x="5796136" y="1556792"/>
            <a:ext cx="3127479" cy="5060523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9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78098"/>
          </a:xfr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ОСНОВНЫЕ ФУНКЦИИ СВЯЗОК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8640960" cy="1440160"/>
          </a:xfrm>
          <a:solidFill>
            <a:srgbClr val="E9E4DB"/>
          </a:solidFill>
        </p:spPr>
        <p:txBody>
          <a:bodyPr>
            <a:noAutofit/>
          </a:bodyPr>
          <a:lstStyle/>
          <a:p>
            <a:pPr algn="ctr"/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Связки являются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 важным элементом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</a:rPr>
              <a:t>сустава. Они представляют 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собой пучки волокон, удерживающие кости в определенном положении относительно друг друга. Связки крепятся таким образом, что обеспечивают фиксацию костей, не препятствуя их движению.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492896"/>
            <a:ext cx="6048672" cy="410445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000" b="1" i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66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 </a:t>
            </a:r>
            <a:r>
              <a:rPr lang="ru-RU" sz="32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66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функции </a:t>
            </a:r>
            <a:r>
              <a:rPr lang="ru-RU" sz="32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66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различают связки: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200" b="1" i="1" dirty="0" smtClean="0"/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укрепляющие </a:t>
            </a: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сочленения костей, </a:t>
            </a:r>
            <a:endParaRPr lang="ru-RU" sz="28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endParaRPr lang="ru-RU" sz="16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тормозящие </a:t>
            </a: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движения в </a:t>
            </a:r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суставах,</a:t>
            </a:r>
          </a:p>
          <a:p>
            <a:pPr>
              <a:spcBef>
                <a:spcPts val="0"/>
              </a:spcBef>
            </a:pPr>
            <a:endParaRPr lang="ru-RU" sz="16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направляющие </a:t>
            </a: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движения в суставах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347865" y="1916832"/>
            <a:ext cx="1728192" cy="144016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412" y="2420888"/>
            <a:ext cx="2726220" cy="4142439"/>
          </a:xfrm>
          <a:prstGeom prst="rect">
            <a:avLst/>
          </a:prstGeom>
          <a:noFill/>
          <a:ln w="9525">
            <a:solidFill>
              <a:srgbClr val="CCECFF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Lef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03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4402</TotalTime>
  <Words>163</Words>
  <Application>Microsoft Office PowerPoint</Application>
  <PresentationFormat>Экран (4:3)</PresentationFormat>
  <Paragraphs>45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ОСНОВНЫЕ ФУНКЦИИ МЫШЕЧНОГО КОРСЕТА</vt:lpstr>
      <vt:lpstr>Благодаря сокращению скелетных мышц  происходит перемещение частей тела друг относительно друга, перемещении тела в пространстве и поддержание позы тела.  </vt:lpstr>
      <vt:lpstr>Основные функции суставов  Сустав представляет собой подвижное соединение костей, позволяющее им двигаться относительно друг друга.  </vt:lpstr>
      <vt:lpstr>ОСНОВНЫЕ ФУНКЦИИ СВЯЗОК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ФАКТОРЫ ВЛИЯЮЩИЕ НА ФОРМИРОВАНИЕ  ОПОРНО-ДВИГАТЕЛЬНОГО АППАРАТА</dc:title>
  <cp:lastModifiedBy>Admin</cp:lastModifiedBy>
  <cp:revision>305</cp:revision>
  <dcterms:modified xsi:type="dcterms:W3CDTF">2013-02-21T12:46:26Z</dcterms:modified>
</cp:coreProperties>
</file>