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9" r:id="rId2"/>
    <p:sldId id="273" r:id="rId3"/>
    <p:sldId id="270" r:id="rId4"/>
    <p:sldId id="274" r:id="rId5"/>
    <p:sldId id="282" r:id="rId6"/>
    <p:sldId id="284" r:id="rId7"/>
    <p:sldId id="285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4D9"/>
    <a:srgbClr val="CC9900"/>
    <a:srgbClr val="CCCCFF"/>
    <a:srgbClr val="336699"/>
    <a:srgbClr val="996633"/>
    <a:srgbClr val="FFCCCC"/>
    <a:srgbClr val="FFCC66"/>
    <a:srgbClr val="339966"/>
    <a:srgbClr val="008000"/>
    <a:srgbClr val="66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729" autoAdjust="0"/>
  </p:normalViewPr>
  <p:slideViewPr>
    <p:cSldViewPr>
      <p:cViewPr varScale="1">
        <p:scale>
          <a:sx n="103" d="100"/>
          <a:sy n="103" d="100"/>
        </p:scale>
        <p:origin x="-2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0" d="100"/>
          <a:sy n="90" d="100"/>
        </p:scale>
        <p:origin x="-1890" y="-11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BBDC16-8D46-4E18-BFFA-BF2876A2FD29}" type="datetimeFigureOut">
              <a:rPr lang="ru-RU" smtClean="0"/>
              <a:t>21.02.2013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DBE1C3-6109-4EF5-AC4A-30342AE5F6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82790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BE1C3-6109-4EF5-AC4A-30342AE5F69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39557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BE1C3-6109-4EF5-AC4A-30342AE5F693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7099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6480720"/>
          </a:xfrm>
          <a:gradFill flip="none" rotWithShape="1">
            <a:gsLst>
              <a:gs pos="0">
                <a:schemeClr val="tx1">
                  <a:lumMod val="75000"/>
                  <a:lumOff val="25000"/>
                  <a:shade val="30000"/>
                  <a:satMod val="115000"/>
                </a:schemeClr>
              </a:gs>
              <a:gs pos="50000">
                <a:schemeClr val="tx1">
                  <a:lumMod val="75000"/>
                  <a:lumOff val="25000"/>
                  <a:shade val="67500"/>
                  <a:satMod val="115000"/>
                </a:schemeClr>
              </a:gs>
              <a:gs pos="100000">
                <a:schemeClr val="tx1">
                  <a:lumMod val="75000"/>
                  <a:lumOff val="2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glow rad="139700">
              <a:schemeClr val="tx2">
                <a:lumMod val="50000"/>
                <a:alpha val="40000"/>
              </a:schemeClr>
            </a:glow>
            <a:reflection blurRad="6350" stA="50000" endA="300" endPos="90000" dist="50800" dir="5400000" sy="-100000" algn="bl" rotWithShape="0"/>
          </a:effectLst>
        </p:spPr>
        <p:txBody>
          <a:bodyPr>
            <a:normAutofit/>
            <a:scene3d>
              <a:camera prst="perspectiveContrastingLeftFacing"/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6000" b="1" cap="all" dirty="0" smtClean="0">
                <a:ln w="0"/>
                <a:solidFill>
                  <a:schemeClr val="bg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ОСНОВНЫЕ</a:t>
            </a:r>
            <a:br>
              <a:rPr lang="ru-RU" sz="6000" b="1" cap="all" dirty="0" smtClean="0">
                <a:ln w="0"/>
                <a:solidFill>
                  <a:schemeClr val="bg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6000" b="1" cap="all" dirty="0" smtClean="0">
                <a:ln w="0"/>
                <a:solidFill>
                  <a:schemeClr val="bg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ФУНКЦИИ</a:t>
            </a:r>
            <a:br>
              <a:rPr lang="ru-RU" sz="6000" b="1" cap="all" dirty="0" smtClean="0">
                <a:ln w="0"/>
                <a:solidFill>
                  <a:schemeClr val="bg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6000" b="1" cap="all" dirty="0" smtClean="0">
                <a:ln w="0"/>
                <a:solidFill>
                  <a:schemeClr val="bg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СКЕЛЕТА</a:t>
            </a:r>
            <a:br>
              <a:rPr lang="ru-RU" sz="6000" b="1" cap="all" dirty="0" smtClean="0">
                <a:ln w="0"/>
                <a:solidFill>
                  <a:schemeClr val="bg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6000" b="1" cap="all" dirty="0" smtClean="0">
                <a:ln w="0"/>
                <a:solidFill>
                  <a:schemeClr val="bg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ЧЕЛОВЕКА</a:t>
            </a:r>
            <a:endParaRPr lang="ru-RU" sz="6000" b="1" cap="all" dirty="0">
              <a:ln w="0"/>
              <a:solidFill>
                <a:schemeClr val="bg1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reflection blurRad="6350" stA="60000" endA="900" endPos="58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80"/>
            <a:ext cx="1512168" cy="5770360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48680"/>
            <a:ext cx="1549376" cy="5736384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4529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84976" cy="1296144"/>
          </a:xfrm>
          <a:solidFill>
            <a:schemeClr val="accent1">
              <a:lumMod val="20000"/>
              <a:lumOff val="80000"/>
            </a:schemeClr>
          </a:solidFill>
          <a:ln w="76200">
            <a:solidFill>
              <a:schemeClr val="tx1"/>
            </a:solidFill>
          </a:ln>
        </p:spPr>
        <p:txBody>
          <a:bodyPr/>
          <a:lstStyle/>
          <a:p>
            <a:r>
              <a:rPr lang="ru-RU" b="1" dirty="0" smtClean="0">
                <a:ln w="17780" cmpd="sng">
                  <a:solidFill>
                    <a:schemeClr val="accent1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ОПОРНАЯ ФУНКЦИЯ</a:t>
            </a:r>
            <a:endParaRPr lang="ru-RU" b="1" dirty="0">
              <a:ln w="17780" cmpd="sng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195736" y="1484784"/>
            <a:ext cx="6696744" cy="5184576"/>
          </a:xfrm>
          <a:solidFill>
            <a:srgbClr val="483300"/>
          </a:solidFill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заключается в том, что скелет </a:t>
            </a:r>
            <a:r>
              <a:rPr lang="ru-RU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представляет </a:t>
            </a:r>
            <a:r>
              <a:rPr lang="ru-RU" sz="4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собой опору для мышц </a:t>
            </a:r>
            <a:r>
              <a:rPr lang="ru-RU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4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внутренних органов, которые прикрепляясь к костям, удерживаются </a:t>
            </a:r>
            <a:br>
              <a:rPr lang="ru-RU" sz="4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своём положении</a:t>
            </a:r>
            <a:endParaRPr lang="ru-RU" sz="4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40768"/>
            <a:ext cx="2314201" cy="532859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2335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700808"/>
            <a:ext cx="8784976" cy="4896544"/>
          </a:xfrm>
          <a:solidFill>
            <a:srgbClr val="5F5F5F"/>
          </a:solidFill>
          <a:ln>
            <a:solidFill>
              <a:schemeClr val="bg1"/>
            </a:solidFill>
          </a:ln>
        </p:spPr>
        <p:txBody>
          <a:bodyPr/>
          <a:lstStyle/>
          <a:p>
            <a:pPr algn="ctr"/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188640"/>
            <a:ext cx="8784976" cy="2160240"/>
          </a:xfrm>
          <a:solidFill>
            <a:srgbClr val="5F5F5F"/>
          </a:solidFill>
        </p:spPr>
        <p:txBody>
          <a:bodyPr>
            <a:normAutofit fontScale="77500" lnSpcReduction="20000"/>
            <a:scene3d>
              <a:camera prst="perspectiveRight"/>
              <a:lightRig rig="threePt" dir="t"/>
            </a:scene3d>
          </a:bodyPr>
          <a:lstStyle/>
          <a:p>
            <a:pPr algn="ctr"/>
            <a:r>
              <a:rPr lang="ru-RU" sz="4400" b="1" cap="all" dirty="0">
                <a:ln w="9000" cmpd="sng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55000" endA="50" endPos="85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ЗАЩИТНАЯ ФУНКЦИЯ</a:t>
            </a:r>
            <a:br>
              <a:rPr lang="ru-RU" sz="4400" b="1" cap="all" dirty="0">
                <a:ln w="9000" cmpd="sng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55000" endA="50" endPos="85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7030A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Скелет человека защищает внутренние органы. Черепная коробка обеспечивает защиту головного мозга и органов чувств (зрения, обоняния, равновесия и слуха), позвоночник - защиту спинного мозга, а ребра и грудина - защиту сердца, легких и крупных кровеносных сосудов</a:t>
            </a:r>
            <a:r>
              <a:rPr lang="en-US" sz="3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7030A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7030A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и.т.д.</a:t>
            </a:r>
            <a:endParaRPr lang="ru-RU" sz="3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7030A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117" y="2420888"/>
            <a:ext cx="7034000" cy="4127678"/>
          </a:xfrm>
          <a:prstGeom prst="rect">
            <a:avLst/>
          </a:prstGeom>
          <a:ln cmpd="tri">
            <a:solidFill>
              <a:schemeClr val="bg1">
                <a:lumMod val="95000"/>
              </a:schemeClr>
            </a:solidFill>
            <a:bevel/>
          </a:ln>
          <a:effectLst>
            <a:glow rad="228600">
              <a:schemeClr val="bg1"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perspectiveLef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605952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6480720"/>
          </a:xfrm>
          <a:gradFill flip="none" rotWithShape="1">
            <a:gsLst>
              <a:gs pos="0">
                <a:srgbClr val="666633">
                  <a:shade val="30000"/>
                  <a:satMod val="115000"/>
                </a:srgbClr>
              </a:gs>
              <a:gs pos="50000">
                <a:srgbClr val="666633">
                  <a:shade val="67500"/>
                  <a:satMod val="115000"/>
                </a:srgbClr>
              </a:gs>
              <a:gs pos="100000">
                <a:srgbClr val="666633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txBody>
          <a:bodyPr/>
          <a:lstStyle/>
          <a:p>
            <a:pPr algn="just"/>
            <a:r>
              <a:rPr lang="ru-RU" dirty="0" smtClean="0">
                <a:solidFill>
                  <a:srgbClr val="525C36"/>
                </a:solidFill>
              </a:rPr>
              <a:t>    </a:t>
            </a:r>
            <a:r>
              <a:rPr lang="ru-RU" dirty="0" err="1" smtClean="0">
                <a:solidFill>
                  <a:srgbClr val="525C36"/>
                </a:solidFill>
              </a:rPr>
              <a:t>митьь</a:t>
            </a:r>
            <a:endParaRPr lang="ru-RU" dirty="0">
              <a:solidFill>
                <a:srgbClr val="525C36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835696" y="188640"/>
            <a:ext cx="6984776" cy="6408712"/>
          </a:xfrm>
        </p:spPr>
        <p:txBody>
          <a:bodyPr>
            <a:normAutofit/>
            <a:scene3d>
              <a:camera prst="perspectiveLeft"/>
              <a:lightRig rig="threePt" dir="t"/>
            </a:scene3d>
          </a:bodyPr>
          <a:lstStyle/>
          <a:p>
            <a:pPr marL="0" indent="0" algn="ctr">
              <a:buNone/>
            </a:pPr>
            <a:endParaRPr lang="ru-RU" sz="800" b="1" dirty="0" smtClean="0"/>
          </a:p>
          <a:p>
            <a:pPr marL="0" indent="0" algn="ctr">
              <a:buNone/>
            </a:pPr>
            <a:r>
              <a:rPr lang="ru-RU" sz="4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ДВИГАТЕЛЬНАЯ ФУНКЦИЯ</a:t>
            </a:r>
          </a:p>
          <a:p>
            <a:pPr marL="0" indent="0" algn="ctr">
              <a:buNone/>
            </a:pPr>
            <a:endParaRPr lang="ru-RU" sz="800" b="1" dirty="0" smtClean="0"/>
          </a:p>
          <a:p>
            <a:pPr marL="0" indent="0" algn="ctr">
              <a:buNone/>
            </a:pPr>
            <a:endParaRPr lang="ru-RU" sz="800" b="1" dirty="0" smtClean="0"/>
          </a:p>
          <a:p>
            <a:pPr marL="0" indent="0" algn="ctr">
              <a:buNone/>
            </a:pPr>
            <a:r>
              <a:rPr lang="ru-RU" sz="4400" b="1" i="1" dirty="0" smtClean="0">
                <a:ln w="12700">
                  <a:solidFill>
                    <a:srgbClr val="9966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При сокращении мышц части скелета работают как рычаги, и это приводит к различным движениям.</a:t>
            </a:r>
          </a:p>
          <a:p>
            <a:pPr marL="0" indent="0" algn="ctr">
              <a:buNone/>
            </a:pPr>
            <a:endParaRPr lang="ru-RU" sz="4400" b="1" dirty="0">
              <a:effectLst>
                <a:glow rad="228600">
                  <a:schemeClr val="accent1">
                    <a:lumMod val="60000"/>
                    <a:lumOff val="40000"/>
                    <a:alpha val="40000"/>
                  </a:schemeClr>
                </a:glow>
              </a:effectLst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2088232" cy="474504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 prst="convex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6583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792088"/>
          </a:xfr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>
            <a:normAutofit fontScale="90000"/>
          </a:bodyPr>
          <a:lstStyle/>
          <a:p>
            <a:r>
              <a:rPr lang="ru-RU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lumMod val="50000"/>
                      <a:alpha val="6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РЕССОРНАЯ</a:t>
            </a:r>
            <a:r>
              <a:rPr lang="ru-RU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lumMod val="50000"/>
                      <a:alpha val="6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lumMod val="50000"/>
                      <a:alpha val="6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ФУНКЦИЯ</a:t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lumMod val="50000"/>
                      <a:alpha val="6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>
                  <a:lumMod val="65000"/>
                </a:schemeClr>
              </a:solidFill>
              <a:effectLst>
                <a:glow rad="101600">
                  <a:schemeClr val="accent1">
                    <a:lumMod val="50000"/>
                    <a:alpha val="60000"/>
                  </a:schemeClr>
                </a:glow>
                <a:outerShdw blurRad="55000" dist="50800" dir="5400000" algn="tl">
                  <a:srgbClr val="000000">
                    <a:alpha val="33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980728"/>
            <a:ext cx="4392488" cy="850531"/>
          </a:xfrm>
          <a:solidFill>
            <a:schemeClr val="accent6">
              <a:lumMod val="20000"/>
              <a:lumOff val="80000"/>
            </a:schemeClr>
          </a:solidFill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>
            <a:noAutofit/>
            <a:scene3d>
              <a:camera prst="perspectiveRight"/>
              <a:lightRig rig="threePt" dir="t"/>
            </a:scene3d>
          </a:bodyPr>
          <a:lstStyle/>
          <a:p>
            <a:pPr algn="ctr"/>
            <a:r>
              <a:rPr lang="ru-RU" sz="2000" dirty="0" smtClean="0">
                <a:blipFill>
                  <a:blip r:embed="rId2"/>
                  <a:tile tx="0" ty="0" sx="100000" sy="100000" flip="none" algn="tl"/>
                </a:blip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Изгибы </a:t>
            </a:r>
            <a:r>
              <a:rPr lang="ru-RU" sz="2000" dirty="0">
                <a:blipFill>
                  <a:blip r:embed="rId2"/>
                  <a:tile tx="0" ty="0" sx="100000" sy="100000" flip="none" algn="tl"/>
                </a:blip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позвоночного столба </a:t>
            </a:r>
            <a:r>
              <a:rPr lang="ru-RU" sz="2000" dirty="0" smtClean="0">
                <a:blipFill>
                  <a:blip r:embed="rId2"/>
                  <a:tile tx="0" ty="0" sx="100000" sy="100000" flip="none" algn="tl"/>
                </a:blip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и межпозвонковые диски</a:t>
            </a:r>
            <a:endParaRPr lang="ru-RU" sz="2000" dirty="0">
              <a:blipFill>
                <a:blip r:embed="rId2"/>
                <a:tile tx="0" ty="0" sx="100000" sy="100000" flip="none" algn="tl"/>
              </a:blipFill>
              <a:effectLst>
                <a:glow rad="228600">
                  <a:schemeClr val="bg1">
                    <a:alpha val="40000"/>
                  </a:schemeClr>
                </a:glo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4581128"/>
            <a:ext cx="8642051" cy="2088232"/>
          </a:xfr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lin ang="16200000" scaled="1"/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1800" b="1" i="1" dirty="0" smtClean="0">
                <a:blipFill>
                  <a:blip r:embed="rId3"/>
                  <a:tile tx="0" ty="0" sx="100000" sy="100000" flip="none" algn="tl"/>
                </a:blipFill>
                <a:latin typeface="Franklin Gothic Demi Cond" pitchFamily="34" charset="0"/>
                <a:cs typeface="Arial" pitchFamily="34" charset="0"/>
              </a:rPr>
              <a:t>В </a:t>
            </a:r>
            <a:r>
              <a:rPr lang="ru-RU" sz="1800" b="1" i="1" dirty="0">
                <a:blipFill>
                  <a:blip r:embed="rId3"/>
                  <a:tile tx="0" ty="0" sx="100000" sy="100000" flip="none" algn="tl"/>
                </a:blipFill>
                <a:latin typeface="Franklin Gothic Demi Cond" pitchFamily="34" charset="0"/>
                <a:cs typeface="Arial" pitchFamily="34" charset="0"/>
              </a:rPr>
              <a:t>результате такой амортизации не повреждается головной мозг, сердце, печень и все остальные органы, расположенные внутри грудной и брюшной полости</a:t>
            </a:r>
            <a:r>
              <a:rPr lang="ru-RU" sz="1800" b="1" i="1" dirty="0" smtClean="0">
                <a:blipFill>
                  <a:blip r:embed="rId3"/>
                  <a:tile tx="0" ty="0" sx="100000" sy="100000" flip="none" algn="tl"/>
                </a:blipFill>
                <a:latin typeface="Franklin Gothic Demi Cond" pitchFamily="34" charset="0"/>
                <a:cs typeface="Arial" pitchFamily="34" charset="0"/>
              </a:rPr>
              <a:t>.</a:t>
            </a:r>
            <a:endParaRPr lang="ru-RU" sz="1800" b="1" dirty="0">
              <a:blipFill>
                <a:blip r:embed="rId3"/>
                <a:tile tx="0" ty="0" sx="100000" sy="100000" flip="none" algn="tl"/>
              </a:blipFill>
              <a:latin typeface="Franklin Gothic Demi Cond" pitchFamily="34" charset="0"/>
              <a:cs typeface="Arial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sz="1000" b="1" dirty="0">
              <a:ln w="1905"/>
              <a:blipFill>
                <a:blip r:embed="rId3"/>
                <a:tile tx="0" ty="0" sx="100000" sy="100000" flip="none" algn="tl"/>
              </a:blip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Franklin Gothic Demi Cond" pitchFamily="34" charset="0"/>
              <a:cs typeface="Arial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1800" b="1" i="1" dirty="0" smtClean="0">
                <a:blipFill>
                  <a:blip r:embed="rId3"/>
                  <a:tile tx="0" ty="0" sx="100000" sy="100000" flip="none" algn="tl"/>
                </a:blipFill>
                <a:latin typeface="Franklin Gothic Demi Cond" pitchFamily="34" charset="0"/>
                <a:cs typeface="Arial" pitchFamily="34" charset="0"/>
              </a:rPr>
              <a:t>Можно сравнить</a:t>
            </a:r>
            <a:r>
              <a:rPr lang="ru-RU" sz="1800" b="1" i="1" dirty="0">
                <a:blipFill>
                  <a:blip r:embed="rId3"/>
                  <a:tile tx="0" ty="0" sx="100000" sy="100000" flip="none" algn="tl"/>
                </a:blipFill>
                <a:latin typeface="Franklin Gothic Demi Cond" pitchFamily="34" charset="0"/>
                <a:cs typeface="Arial" pitchFamily="34" charset="0"/>
              </a:rPr>
              <a:t> амортизирующую функцию позвоночника с функцией амортизаторов в машине. Если автомобиль не имеет способности гасить колебания, будет страдать всё, что находится внутри машины. После часа такой езды начнёт болеть голова, тошнить и появятся другие проблемы со здоровьем.</a:t>
            </a:r>
          </a:p>
          <a:p>
            <a:pPr marL="0" indent="0">
              <a:spcBef>
                <a:spcPts val="0"/>
              </a:spcBef>
              <a:buNone/>
            </a:pPr>
            <a:endParaRPr lang="ru-RU" sz="1800" b="1" i="1" dirty="0">
              <a:blipFill>
                <a:blip r:embed="rId3"/>
                <a:tile tx="0" ty="0" sx="100000" sy="100000" flip="none" algn="tl"/>
              </a:blipFill>
              <a:latin typeface="Franklin Gothic Demi Cond" pitchFamily="34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52491" y="980728"/>
            <a:ext cx="4339989" cy="844351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77500" lnSpcReduction="20000"/>
            <a:scene3d>
              <a:camera prst="perspectiveLeft"/>
              <a:lightRig rig="threePt" dir="t"/>
            </a:scene3d>
          </a:bodyPr>
          <a:lstStyle/>
          <a:p>
            <a:pPr algn="ctr"/>
            <a:endParaRPr lang="ru-RU" b="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i="1" dirty="0" smtClean="0">
                <a:gradFill flip="none" rotWithShape="1">
                  <a:gsLst>
                    <a:gs pos="0">
                      <a:schemeClr val="bg2">
                        <a:lumMod val="50000"/>
                        <a:shade val="30000"/>
                        <a:satMod val="115000"/>
                      </a:schemeClr>
                    </a:gs>
                    <a:gs pos="50000">
                      <a:schemeClr val="bg2">
                        <a:lumMod val="50000"/>
                        <a:shade val="67500"/>
                        <a:satMod val="115000"/>
                      </a:schemeClr>
                    </a:gs>
                    <a:gs pos="100000">
                      <a:schemeClr val="bg2">
                        <a:lumMod val="50000"/>
                        <a:shade val="100000"/>
                        <a:satMod val="11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ru-RU" dirty="0" smtClean="0">
                <a:blipFill>
                  <a:blip r:embed="rId2"/>
                  <a:tile tx="0" ty="0" sx="100000" sy="100000" flip="none" algn="tl"/>
                </a:blip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Сводчатое строение стопы</a:t>
            </a:r>
            <a:endParaRPr lang="en-US" dirty="0">
              <a:blipFill>
                <a:blip r:embed="rId2"/>
                <a:tile tx="0" ty="0" sx="100000" sy="100000" flip="none" algn="tl"/>
              </a:blipFill>
              <a:effectLst>
                <a:glow rad="228600">
                  <a:schemeClr val="bg1"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i="1" dirty="0">
              <a:gradFill flip="none" rotWithShape="1">
                <a:gsLst>
                  <a:gs pos="0">
                    <a:schemeClr val="bg2">
                      <a:lumMod val="50000"/>
                      <a:shade val="30000"/>
                      <a:satMod val="115000"/>
                    </a:schemeClr>
                  </a:gs>
                  <a:gs pos="50000">
                    <a:schemeClr val="bg2">
                      <a:lumMod val="50000"/>
                      <a:shade val="67500"/>
                      <a:satMod val="115000"/>
                    </a:schemeClr>
                  </a:gs>
                  <a:gs pos="100000">
                    <a:schemeClr val="bg2">
                      <a:lumMod val="50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glow rad="228600">
                  <a:schemeClr val="bg1">
                    <a:alpha val="40000"/>
                  </a:schemeClr>
                </a:glow>
              </a:effectLst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quarter" idx="4"/>
          </p:nvPr>
        </p:nvSpPr>
        <p:spPr>
          <a:xfrm>
            <a:off x="251520" y="1772816"/>
            <a:ext cx="8640960" cy="2861215"/>
          </a:xfr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2"/>
          </a:lnRef>
          <a:fillRef idx="1003">
            <a:schemeClr val="lt1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25000" lnSpcReduction="20000"/>
            <a:scene3d>
              <a:camera prst="perspectiveRight"/>
              <a:lightRig rig="threePt" dir="t"/>
            </a:scene3d>
          </a:bodyPr>
          <a:lstStyle/>
          <a:p>
            <a:pPr marL="0" indent="0">
              <a:buNone/>
            </a:pPr>
            <a:r>
              <a:rPr lang="ru-RU" sz="800" dirty="0" smtClean="0">
                <a:solidFill>
                  <a:schemeClr val="bg1"/>
                </a:solidFill>
              </a:rPr>
              <a:t>             </a:t>
            </a:r>
          </a:p>
          <a:p>
            <a:pPr marL="0" indent="0">
              <a:buNone/>
            </a:pPr>
            <a:endParaRPr lang="ru-RU" sz="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800" dirty="0" smtClean="0">
              <a:solidFill>
                <a:schemeClr val="bg1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sz="2000" b="1" dirty="0" smtClean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sz="2000" b="1" dirty="0" smtClean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sz="2000" b="1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sz="2000" b="1" dirty="0" smtClean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sz="2000" b="1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86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   </a:t>
            </a:r>
            <a:r>
              <a:rPr lang="ru-RU" sz="12800" b="1" dirty="0" smtClean="0">
                <a:ln w="1905"/>
                <a:gradFill flip="none" rotWithShape="1">
                  <a:gsLst>
                    <a:gs pos="0">
                      <a:schemeClr val="accent1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accent1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lumMod val="75000"/>
                        <a:shade val="100000"/>
                        <a:satMod val="11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glow rad="228600">
                    <a:schemeClr val="bg1"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смягчают </a:t>
            </a:r>
            <a:r>
              <a:rPr lang="ru-RU" sz="12800" b="1" dirty="0">
                <a:ln w="1905"/>
                <a:gradFill flip="none" rotWithShape="1">
                  <a:gsLst>
                    <a:gs pos="0">
                      <a:schemeClr val="accent1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accent1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lumMod val="75000"/>
                        <a:shade val="100000"/>
                        <a:satMod val="11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glow rad="228600">
                    <a:schemeClr val="bg1"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толчки и </a:t>
            </a:r>
            <a:endParaRPr lang="ru-RU" sz="12800" b="1" dirty="0" smtClean="0">
              <a:ln w="1905"/>
              <a:gradFill flip="none" rotWithShape="1">
                <a:gsLst>
                  <a:gs pos="0">
                    <a:schemeClr val="accent1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75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glow rad="228600">
                  <a:schemeClr val="bg1"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12800" b="1" dirty="0" smtClean="0">
                <a:ln w="1905"/>
                <a:gradFill flip="none" rotWithShape="1">
                  <a:gsLst>
                    <a:gs pos="0">
                      <a:schemeClr val="accent1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accent1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lumMod val="75000"/>
                        <a:shade val="100000"/>
                        <a:satMod val="11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glow rad="228600">
                    <a:schemeClr val="bg1"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   сотрясения вдоль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2800" b="1" dirty="0" smtClean="0">
                <a:ln w="1905"/>
                <a:gradFill flip="none" rotWithShape="1">
                  <a:gsLst>
                    <a:gs pos="0">
                      <a:schemeClr val="accent1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accent1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lumMod val="75000"/>
                        <a:shade val="100000"/>
                        <a:satMod val="11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glow rad="228600">
                    <a:schemeClr val="bg1"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   позвоночного </a:t>
            </a:r>
            <a:r>
              <a:rPr lang="ru-RU" sz="12800" b="1" dirty="0">
                <a:ln w="1905"/>
                <a:gradFill flip="none" rotWithShape="1">
                  <a:gsLst>
                    <a:gs pos="0">
                      <a:schemeClr val="accent1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accent1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lumMod val="75000"/>
                        <a:shade val="100000"/>
                        <a:satMod val="11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glow rad="228600">
                    <a:schemeClr val="bg1"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столба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2800" b="1" dirty="0" smtClean="0">
                <a:ln w="1905"/>
                <a:gradFill flip="none" rotWithShape="1">
                  <a:gsLst>
                    <a:gs pos="0">
                      <a:schemeClr val="accent1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accent1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lumMod val="75000"/>
                        <a:shade val="100000"/>
                        <a:satMod val="11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glow rad="228600">
                    <a:schemeClr val="bg1"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    при </a:t>
            </a:r>
            <a:r>
              <a:rPr lang="ru-RU" sz="12800" b="1" dirty="0">
                <a:ln w="1905"/>
                <a:gradFill flip="none" rotWithShape="1">
                  <a:gsLst>
                    <a:gs pos="0">
                      <a:schemeClr val="accent1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accent1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lumMod val="75000"/>
                        <a:shade val="100000"/>
                        <a:satMod val="11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glow rad="228600">
                    <a:schemeClr val="bg1"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ходьбе, беге, прыжках, </a:t>
            </a:r>
            <a:endParaRPr lang="ru-RU" sz="12800" b="1" dirty="0" smtClean="0">
              <a:ln w="1905"/>
              <a:gradFill flip="none" rotWithShape="1">
                <a:gsLst>
                  <a:gs pos="0">
                    <a:schemeClr val="accent1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75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glow rad="228600">
                  <a:schemeClr val="bg1"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12800" b="1" dirty="0" smtClean="0">
                <a:ln w="1905"/>
                <a:gradFill flip="none" rotWithShape="1">
                  <a:gsLst>
                    <a:gs pos="0">
                      <a:schemeClr val="accent1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accent1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lumMod val="75000"/>
                        <a:shade val="100000"/>
                        <a:satMod val="11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glow rad="228600">
                    <a:schemeClr val="bg1"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   действуя </a:t>
            </a:r>
            <a:r>
              <a:rPr lang="ru-RU" sz="12800" b="1" dirty="0">
                <a:ln w="1905"/>
                <a:gradFill flip="none" rotWithShape="1">
                  <a:gsLst>
                    <a:gs pos="0">
                      <a:schemeClr val="accent1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accent1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lumMod val="75000"/>
                        <a:shade val="100000"/>
                        <a:satMod val="11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glow rad="228600">
                    <a:schemeClr val="bg1"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как пружина. </a:t>
            </a:r>
            <a:endParaRPr lang="ru-RU" sz="12800" b="1" dirty="0" smtClean="0">
              <a:ln w="1905"/>
              <a:gradFill flip="none" rotWithShape="1">
                <a:gsLst>
                  <a:gs pos="0">
                    <a:schemeClr val="accent1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75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glow rad="228600">
                  <a:schemeClr val="bg1"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sz="12800" b="1" dirty="0">
              <a:ln w="1905"/>
              <a:blipFill>
                <a:blip r:embed="rId4"/>
                <a:tile tx="0" ty="0" sx="100000" sy="100000" flip="none" algn="tl"/>
              </a:blipFill>
              <a:effectLst>
                <a:glow rad="228600">
                  <a:schemeClr val="bg1"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ru-RU" sz="3600" dirty="0">
              <a:solidFill>
                <a:schemeClr val="bg1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                                         </a:t>
            </a:r>
            <a:endParaRPr lang="ru-RU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967136"/>
            <a:ext cx="2246189" cy="1412015"/>
          </a:xfrm>
          <a:prstGeom prst="rect">
            <a:avLst/>
          </a:prstGeom>
          <a:noFill/>
          <a:ln>
            <a:noFill/>
          </a:ln>
          <a:effectLst>
            <a:glow rad="139700">
              <a:schemeClr val="tx2">
                <a:lumMod val="60000"/>
                <a:lumOff val="40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scene3d>
            <a:camera prst="perspective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814485"/>
            <a:ext cx="2147193" cy="2819546"/>
          </a:xfrm>
          <a:prstGeom prst="rect">
            <a:avLst/>
          </a:prstGeom>
          <a:ln>
            <a:noFill/>
          </a:ln>
          <a:effectLst>
            <a:glow rad="101600">
              <a:schemeClr val="tx2">
                <a:lumMod val="60000"/>
                <a:lumOff val="40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7708" y="1556791"/>
            <a:ext cx="268287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743054" y="2101280"/>
            <a:ext cx="268287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825079"/>
            <a:ext cx="268287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156719" y="2002085"/>
            <a:ext cx="268287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4424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1224136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>
              <a:spcBef>
                <a:spcPts val="600"/>
              </a:spcBef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cs typeface="Times New Roman" pitchFamily="18" charset="0"/>
              </a:rPr>
              <a:t>КРОВЕТВОРНАЯ ФУНКЦИЯ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cs typeface="Times New Roman" pitchFamily="18" charset="0"/>
              </a:rPr>
              <a:t/>
            </a:r>
            <a:b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cs typeface="Times New Roman" pitchFamily="18" charset="0"/>
              </a:rPr>
            </a:br>
            <a:r>
              <a:rPr lang="ru-RU" sz="2000" b="1" dirty="0" smtClean="0">
                <a:ln w="1905"/>
                <a:gradFill flip="none" rotWithShape="1">
                  <a:gsLst>
                    <a:gs pos="0">
                      <a:schemeClr val="accent6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accent6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6">
                        <a:lumMod val="75000"/>
                        <a:shade val="100000"/>
                        <a:satMod val="115000"/>
                      </a:schemeClr>
                    </a:gs>
                  </a:gsLst>
                  <a:lin ang="0" scaled="1"/>
                  <a:tileRect/>
                </a:gradFill>
                <a:effectLst>
                  <a:glow rad="228600">
                    <a:schemeClr val="bg1"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кроветворение – процесс </a:t>
            </a:r>
            <a:r>
              <a:rPr lang="ru-RU" sz="2000" b="1" dirty="0">
                <a:ln w="1905"/>
                <a:gradFill flip="none" rotWithShape="1">
                  <a:gsLst>
                    <a:gs pos="0">
                      <a:schemeClr val="accent6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accent6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6">
                        <a:lumMod val="75000"/>
                        <a:shade val="100000"/>
                        <a:satMod val="115000"/>
                      </a:schemeClr>
                    </a:gs>
                  </a:gsLst>
                  <a:lin ang="0" scaled="1"/>
                  <a:tileRect/>
                </a:gradFill>
                <a:effectLst>
                  <a:glow rad="228600">
                    <a:schemeClr val="bg1"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образования, развития и созревания клеток </a:t>
            </a:r>
            <a:r>
              <a:rPr lang="ru-RU" sz="2000" b="1" dirty="0" smtClean="0">
                <a:ln w="1905"/>
                <a:gradFill flip="none" rotWithShape="1">
                  <a:gsLst>
                    <a:gs pos="0">
                      <a:schemeClr val="accent6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accent6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6">
                        <a:lumMod val="75000"/>
                        <a:shade val="100000"/>
                        <a:satMod val="115000"/>
                      </a:schemeClr>
                    </a:gs>
                  </a:gsLst>
                  <a:lin ang="0" scaled="1"/>
                  <a:tileRect/>
                </a:gradFill>
                <a:effectLst>
                  <a:glow rad="228600">
                    <a:schemeClr val="bg1"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крови – лейкоцитов</a:t>
            </a:r>
            <a:r>
              <a:rPr lang="ru-RU" sz="2000" b="1" dirty="0">
                <a:ln w="1905"/>
                <a:gradFill flip="none" rotWithShape="1">
                  <a:gsLst>
                    <a:gs pos="0">
                      <a:schemeClr val="accent6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accent6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6">
                        <a:lumMod val="75000"/>
                        <a:shade val="100000"/>
                        <a:satMod val="115000"/>
                      </a:schemeClr>
                    </a:gs>
                  </a:gsLst>
                  <a:lin ang="0" scaled="1"/>
                  <a:tileRect/>
                </a:gradFill>
                <a:effectLst>
                  <a:glow rad="228600">
                    <a:schemeClr val="bg1"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, эритроцитов, тромбоцитов</a:t>
            </a:r>
            <a:br>
              <a:rPr lang="ru-RU" sz="2000" b="1" dirty="0">
                <a:ln w="1905"/>
                <a:gradFill flip="none" rotWithShape="1">
                  <a:gsLst>
                    <a:gs pos="0">
                      <a:schemeClr val="accent6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accent6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6">
                        <a:lumMod val="75000"/>
                        <a:shade val="100000"/>
                        <a:satMod val="115000"/>
                      </a:schemeClr>
                    </a:gs>
                  </a:gsLst>
                  <a:lin ang="0" scaled="1"/>
                  <a:tileRect/>
                </a:gradFill>
                <a:effectLst>
                  <a:glow rad="228600">
                    <a:schemeClr val="bg1"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ln w="1905"/>
              <a:gradFill flip="none" rotWithShape="1">
                <a:gsLst>
                  <a:gs pos="0">
                    <a:schemeClr val="accent6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75000"/>
                      <a:shade val="100000"/>
                      <a:satMod val="115000"/>
                    </a:schemeClr>
                  </a:gs>
                </a:gsLst>
                <a:lin ang="0" scaled="1"/>
                <a:tileRect/>
              </a:gradFill>
              <a:effectLst>
                <a:glow rad="228600">
                  <a:schemeClr val="bg1"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0" y="1268760"/>
            <a:ext cx="4176464" cy="5472608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85000" lnSpcReduction="20000"/>
          </a:bodyPr>
          <a:lstStyle/>
          <a:p>
            <a:pPr marL="0" indent="0" algn="ctr">
              <a:spcBef>
                <a:spcPts val="0"/>
              </a:spcBef>
              <a:buNone/>
            </a:pPr>
            <a:endParaRPr lang="ru-RU" sz="900" b="1" dirty="0" smtClean="0">
              <a:gradFill flip="none" rotWithShape="1">
                <a:gsLst>
                  <a:gs pos="0">
                    <a:schemeClr val="bg2">
                      <a:lumMod val="25000"/>
                      <a:shade val="30000"/>
                      <a:satMod val="115000"/>
                    </a:schemeClr>
                  </a:gs>
                  <a:gs pos="50000">
                    <a:schemeClr val="bg2">
                      <a:lumMod val="25000"/>
                      <a:shade val="67500"/>
                      <a:satMod val="115000"/>
                    </a:schemeClr>
                  </a:gs>
                  <a:gs pos="100000">
                    <a:schemeClr val="bg2">
                      <a:lumMod val="25000"/>
                      <a:shade val="100000"/>
                      <a:satMod val="115000"/>
                    </a:schemeClr>
                  </a:gs>
                </a:gsLst>
                <a:lin ang="8100000" scaled="1"/>
                <a:tileRect/>
              </a:gradFill>
              <a:effectLst>
                <a:glow rad="127000">
                  <a:schemeClr val="bg1"/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1600" b="1" dirty="0" smtClean="0">
                <a:gradFill flip="none" rotWithShape="1">
                  <a:gsLst>
                    <a:gs pos="0">
                      <a:schemeClr val="bg2">
                        <a:lumMod val="25000"/>
                        <a:shade val="30000"/>
                        <a:satMod val="115000"/>
                      </a:schemeClr>
                    </a:gs>
                    <a:gs pos="50000">
                      <a:schemeClr val="bg2">
                        <a:lumMod val="25000"/>
                        <a:shade val="67500"/>
                        <a:satMod val="115000"/>
                      </a:schemeClr>
                    </a:gs>
                    <a:gs pos="100000">
                      <a:schemeClr val="bg2">
                        <a:lumMod val="25000"/>
                        <a:shade val="100000"/>
                        <a:satMod val="115000"/>
                      </a:schemeClr>
                    </a:gs>
                  </a:gsLst>
                  <a:lin ang="8100000" scaled="1"/>
                  <a:tileRect/>
                </a:gradFill>
                <a:effectLst>
                  <a:glow rad="1270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Кроветворная </a:t>
            </a:r>
            <a:r>
              <a:rPr lang="ru-RU" sz="1600" b="1" dirty="0">
                <a:gradFill flip="none" rotWithShape="1">
                  <a:gsLst>
                    <a:gs pos="0">
                      <a:schemeClr val="bg2">
                        <a:lumMod val="25000"/>
                        <a:shade val="30000"/>
                        <a:satMod val="115000"/>
                      </a:schemeClr>
                    </a:gs>
                    <a:gs pos="50000">
                      <a:schemeClr val="bg2">
                        <a:lumMod val="25000"/>
                        <a:shade val="67500"/>
                        <a:satMod val="115000"/>
                      </a:schemeClr>
                    </a:gs>
                    <a:gs pos="100000">
                      <a:schemeClr val="bg2">
                        <a:lumMod val="25000"/>
                        <a:shade val="100000"/>
                        <a:satMod val="115000"/>
                      </a:schemeClr>
                    </a:gs>
                  </a:gsLst>
                  <a:lin ang="8100000" scaled="1"/>
                  <a:tileRect/>
                </a:gradFill>
                <a:effectLst>
                  <a:glow rad="1270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функция скелета реализуется содержимым полостей, имеющихся в костях (костным мозгом)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427984" y="1268760"/>
            <a:ext cx="4464496" cy="5472608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85000" lnSpcReduction="20000"/>
            <a:scene3d>
              <a:camera prst="perspectiveRight"/>
              <a:lightRig rig="threePt" dir="t"/>
            </a:scene3d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200" b="1" dirty="0" smtClean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</a:rPr>
              <a:t>Эритроциты </a:t>
            </a:r>
            <a:r>
              <a:rPr lang="ru-RU" sz="2200" b="1" i="1" dirty="0" smtClean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</a:rPr>
              <a:t>–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100" b="1" i="1" dirty="0" smtClean="0">
                <a:ln w="1905"/>
                <a:gradFill flip="none" rotWithShape="1"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клетки, переносящие </a:t>
            </a:r>
            <a:r>
              <a:rPr lang="ru-RU" sz="2100" b="1" i="1" dirty="0">
                <a:ln w="1905"/>
                <a:gradFill flip="none" rotWithShape="1"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кислород ко всем органам и тканям, </a:t>
            </a:r>
            <a:r>
              <a:rPr lang="ru-RU" sz="2100" b="1" i="1" dirty="0" smtClean="0">
                <a:ln w="1905"/>
                <a:gradFill flip="none" rotWithShape="1"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убирая нежелательный </a:t>
            </a:r>
            <a:r>
              <a:rPr lang="ru-RU" sz="2100" b="1" i="1" dirty="0">
                <a:ln w="1905"/>
                <a:gradFill flip="none" rotWithShape="1"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углекислый газ. </a:t>
            </a:r>
            <a:endParaRPr lang="ru-RU" sz="2100" b="1" i="1" dirty="0" smtClean="0">
              <a:ln w="1905"/>
              <a:gradFill flip="none" rotWithShape="1"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 scaled="1"/>
                <a:tileRect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sz="1700" b="1" i="1" dirty="0" smtClean="0">
              <a:solidFill>
                <a:srgbClr val="663300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900" b="1" dirty="0" smtClean="0">
              <a:solidFill>
                <a:srgbClr val="663300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200" b="1" dirty="0" smtClean="0">
                <a:gradFill flip="none" rotWithShape="1">
                  <a:gsLst>
                    <a:gs pos="0">
                      <a:schemeClr val="accent2">
                        <a:lumMod val="50000"/>
                        <a:shade val="30000"/>
                        <a:satMod val="115000"/>
                      </a:schemeClr>
                    </a:gs>
                    <a:gs pos="50000">
                      <a:schemeClr val="accent2">
                        <a:lumMod val="50000"/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lumMod val="50000"/>
                        <a:shade val="100000"/>
                        <a:satMod val="115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effectLst>
                  <a:glow rad="127000">
                    <a:schemeClr val="bg1"/>
                  </a:glow>
                </a:effectLst>
              </a:rPr>
              <a:t>Тромбоциты </a:t>
            </a:r>
            <a:r>
              <a:rPr lang="ru-RU" sz="2200" b="1" dirty="0">
                <a:gradFill flip="none" rotWithShape="1">
                  <a:gsLst>
                    <a:gs pos="0">
                      <a:schemeClr val="accent2">
                        <a:lumMod val="50000"/>
                        <a:shade val="30000"/>
                        <a:satMod val="115000"/>
                      </a:schemeClr>
                    </a:gs>
                    <a:gs pos="50000">
                      <a:schemeClr val="accent2">
                        <a:lumMod val="50000"/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lumMod val="50000"/>
                        <a:shade val="100000"/>
                        <a:satMod val="115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effectLst>
                  <a:glow rad="127000">
                    <a:schemeClr val="bg1"/>
                  </a:glow>
                </a:effectLst>
              </a:rPr>
              <a:t>–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100" b="1" i="1" dirty="0">
                <a:gradFill flip="none" rotWithShape="1">
                  <a:gsLst>
                    <a:gs pos="0">
                      <a:schemeClr val="accent2">
                        <a:lumMod val="50000"/>
                        <a:shade val="30000"/>
                        <a:satMod val="115000"/>
                      </a:schemeClr>
                    </a:gs>
                    <a:gs pos="50000">
                      <a:schemeClr val="accent2">
                        <a:lumMod val="50000"/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lumMod val="50000"/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rPr>
              <a:t>клетки</a:t>
            </a:r>
            <a:r>
              <a:rPr lang="ru-RU" sz="2100" b="1" i="1" dirty="0" smtClean="0">
                <a:gradFill flip="none" rotWithShape="1">
                  <a:gsLst>
                    <a:gs pos="0">
                      <a:schemeClr val="accent2">
                        <a:lumMod val="50000"/>
                        <a:shade val="30000"/>
                        <a:satMod val="115000"/>
                      </a:schemeClr>
                    </a:gs>
                    <a:gs pos="50000">
                      <a:schemeClr val="accent2">
                        <a:lumMod val="50000"/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lumMod val="50000"/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rPr>
              <a:t>, обеспечивающие свёртываемость крови (остановку кровотечения)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1500" b="1" i="1" dirty="0" smtClean="0"/>
          </a:p>
          <a:p>
            <a:pPr marL="0" indent="0" algn="ctr">
              <a:spcBef>
                <a:spcPts val="0"/>
              </a:spcBef>
              <a:buNone/>
            </a:pPr>
            <a:endParaRPr lang="ru-RU" sz="500" b="1" i="1" dirty="0" smtClean="0"/>
          </a:p>
          <a:p>
            <a:pPr marL="0" indent="0" algn="ctr">
              <a:spcBef>
                <a:spcPts val="0"/>
              </a:spcBef>
              <a:buNone/>
            </a:pPr>
            <a:endParaRPr lang="ru-RU" sz="900" b="1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27000">
                    <a:schemeClr val="bg2">
                      <a:lumMod val="5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Лейкоциты </a:t>
            </a:r>
            <a:r>
              <a:rPr lang="ru-RU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27000">
                    <a:schemeClr val="bg2">
                      <a:lumMod val="5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– </a:t>
            </a:r>
            <a:endParaRPr lang="ru-RU" sz="2400" i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27000">
                  <a:schemeClr val="bg2">
                    <a:lumMod val="5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0" indent="0" algn="ctr">
              <a:buNone/>
            </a:pPr>
            <a:r>
              <a:rPr lang="ru-RU" sz="2100" i="1" dirty="0">
                <a:ln w="18415" cmpd="sng">
                  <a:solidFill>
                    <a:srgbClr val="FFFFFF"/>
                  </a:solidFill>
                  <a:prstDash val="solid"/>
                </a:ln>
                <a:gradFill flip="none" rotWithShape="1">
                  <a:gsLst>
                    <a:gs pos="0">
                      <a:srgbClr val="FFFFFF">
                        <a:shade val="30000"/>
                        <a:satMod val="115000"/>
                      </a:srgbClr>
                    </a:gs>
                    <a:gs pos="50000">
                      <a:srgbClr val="FFFFFF">
                        <a:shade val="67500"/>
                        <a:satMod val="115000"/>
                      </a:srgbClr>
                    </a:gs>
                    <a:gs pos="100000">
                      <a:srgbClr val="FFFFFF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клетки иммунной системы защищающие человека от инфекций. </a:t>
            </a:r>
            <a:endParaRPr lang="ru-RU" sz="2100" i="1" dirty="0" smtClean="0">
              <a:ln w="18415" cmpd="sng">
                <a:solidFill>
                  <a:srgbClr val="FFFFFF"/>
                </a:solidFill>
                <a:prstDash val="solid"/>
              </a:ln>
              <a:gradFill flip="none" rotWithShape="1">
                <a:gsLst>
                  <a:gs pos="0">
                    <a:srgbClr val="FFFFFF">
                      <a:shade val="30000"/>
                      <a:satMod val="115000"/>
                    </a:srgbClr>
                  </a:gs>
                  <a:gs pos="50000">
                    <a:srgbClr val="FFFFFF">
                      <a:shade val="67500"/>
                      <a:satMod val="115000"/>
                    </a:srgbClr>
                  </a:gs>
                  <a:gs pos="100000">
                    <a:srgbClr val="FFFFFF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ru-RU" sz="2100" b="1" i="1" dirty="0"/>
          </a:p>
          <a:p>
            <a:pPr marL="0" indent="0" algn="ctr">
              <a:buNone/>
            </a:pPr>
            <a:endParaRPr lang="ru-RU" sz="1500" b="1" i="1" dirty="0" smtClean="0"/>
          </a:p>
          <a:p>
            <a:pPr marL="0" indent="0" algn="ctr">
              <a:buNone/>
            </a:pPr>
            <a:endParaRPr lang="ru-RU" sz="1500" b="1" i="1" dirty="0"/>
          </a:p>
          <a:p>
            <a:pPr marL="0" indent="0" algn="ctr">
              <a:buNone/>
            </a:pPr>
            <a:endParaRPr lang="ru-RU" sz="1500" b="1" i="1" dirty="0" smtClean="0"/>
          </a:p>
          <a:p>
            <a:pPr marL="0" indent="0" algn="ctr">
              <a:buNone/>
            </a:pPr>
            <a:endParaRPr lang="ru-RU" sz="1500" b="1" i="1" dirty="0"/>
          </a:p>
          <a:p>
            <a:pPr marL="0" indent="0" algn="ctr">
              <a:buNone/>
            </a:pPr>
            <a:endParaRPr lang="ru-RU" sz="1500" b="1" i="1" dirty="0" smtClean="0"/>
          </a:p>
          <a:p>
            <a:pPr marL="0" indent="0" algn="ctr">
              <a:buNone/>
            </a:pPr>
            <a:endParaRPr lang="ru-RU" sz="1500" b="1" i="1" dirty="0"/>
          </a:p>
          <a:p>
            <a:pPr marL="0" indent="0" algn="ctr">
              <a:buNone/>
            </a:pPr>
            <a:endParaRPr lang="ru-RU" sz="1800" b="1" dirty="0" smtClean="0"/>
          </a:p>
          <a:p>
            <a:pPr marL="0" indent="0" algn="ctr">
              <a:buNone/>
            </a:pPr>
            <a:endParaRPr lang="ru-RU" sz="1500" b="1" i="1" dirty="0"/>
          </a:p>
          <a:p>
            <a:pPr marL="0" indent="0" algn="ctr">
              <a:buNone/>
            </a:pPr>
            <a:r>
              <a:rPr lang="ru-RU" sz="1500" b="1" dirty="0"/>
              <a:t> </a:t>
            </a:r>
            <a:endParaRPr lang="ru-RU" sz="1500" b="1" i="1" dirty="0"/>
          </a:p>
          <a:p>
            <a:pPr marL="0" indent="0" algn="ctr">
              <a:spcBef>
                <a:spcPts val="0"/>
              </a:spcBef>
              <a:buNone/>
            </a:pPr>
            <a:endParaRPr lang="ru-RU" sz="1800" b="1" i="1" dirty="0"/>
          </a:p>
          <a:p>
            <a:pPr marL="0" indent="0" algn="ctr">
              <a:spcBef>
                <a:spcPts val="0"/>
              </a:spcBef>
              <a:buNone/>
            </a:pPr>
            <a:endParaRPr lang="ru-RU" sz="1500" b="1" i="1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16" y="1988840"/>
            <a:ext cx="1427338" cy="4555751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lumMod val="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199" y="2193229"/>
            <a:ext cx="2207437" cy="4127351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lumMod val="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scene3d>
            <a:camera prst="perspective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197" y="4325266"/>
            <a:ext cx="1011981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154" y="4704255"/>
            <a:ext cx="3800475" cy="1704975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6">
                <a:lumMod val="60000"/>
                <a:lumOff val="40000"/>
              </a:schemeClr>
            </a:glow>
            <a:outerShdw dist="35921" dir="2700000" algn="ctr" rotWithShape="0">
              <a:schemeClr val="bg2"/>
            </a:outerShdw>
          </a:effectLst>
          <a:scene3d>
            <a:camera prst="perspective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48" t="1" b="-1"/>
          <a:stretch/>
        </p:blipFill>
        <p:spPr bwMode="auto">
          <a:xfrm rot="5400000">
            <a:off x="6222603" y="4536998"/>
            <a:ext cx="423465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7228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332656"/>
            <a:ext cx="4464496" cy="6192688"/>
          </a:xfrm>
          <a:solidFill>
            <a:srgbClr val="FFF4D9"/>
          </a:solidFill>
          <a:ln>
            <a:noFill/>
          </a:ln>
          <a:effectLst>
            <a:glow rad="127000">
              <a:schemeClr val="bg1">
                <a:lumMod val="5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perspectiveRight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993366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АНТИГРАВИТАЦИОННАЯ ФУНКЦИЯ</a:t>
            </a:r>
            <a:r>
              <a:rPr lang="ru-RU" sz="2800" b="1" dirty="0" smtClean="0">
                <a:gradFill flip="none" rotWithShape="1">
                  <a:gsLst>
                    <a:gs pos="0">
                      <a:schemeClr val="accent2">
                        <a:lumMod val="50000"/>
                        <a:shade val="30000"/>
                        <a:satMod val="115000"/>
                      </a:schemeClr>
                    </a:gs>
                    <a:gs pos="50000">
                      <a:schemeClr val="accent2">
                        <a:lumMod val="50000"/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lumMod val="50000"/>
                        <a:shade val="100000"/>
                        <a:satMod val="115000"/>
                      </a:schemeClr>
                    </a:gs>
                  </a:gsLst>
                  <a:lin ang="108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ru-RU" sz="2800" b="1" dirty="0" smtClean="0">
                <a:gradFill flip="none" rotWithShape="1">
                  <a:gsLst>
                    <a:gs pos="0">
                      <a:schemeClr val="accent2">
                        <a:lumMod val="50000"/>
                        <a:shade val="30000"/>
                        <a:satMod val="115000"/>
                      </a:schemeClr>
                    </a:gs>
                    <a:gs pos="50000">
                      <a:schemeClr val="accent2">
                        <a:lumMod val="50000"/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lumMod val="50000"/>
                        <a:shade val="100000"/>
                        <a:satMod val="115000"/>
                      </a:schemeClr>
                    </a:gs>
                  </a:gsLst>
                  <a:lin ang="108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</a:rPr>
            </a:br>
            <a:r>
              <a:rPr lang="ru-RU" sz="2400" b="1" dirty="0" smtClean="0">
                <a:solidFill>
                  <a:srgbClr val="333399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проявляется </a:t>
            </a:r>
            <a:r>
              <a:rPr lang="ru-RU" sz="2400" b="1" dirty="0">
                <a:solidFill>
                  <a:srgbClr val="333399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в том, что скелет создает опору для устойчивости тела, приподнимающегося над </a:t>
            </a:r>
            <a:r>
              <a:rPr lang="ru-RU" sz="2400" b="1" dirty="0" smtClean="0">
                <a:solidFill>
                  <a:srgbClr val="333399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землёй.</a:t>
            </a:r>
            <a:r>
              <a:rPr lang="en-US" sz="2400" b="1" dirty="0" smtClean="0">
                <a:solidFill>
                  <a:srgbClr val="333399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/>
            </a:r>
            <a:br>
              <a:rPr lang="en-US" sz="2400" b="1" dirty="0" smtClean="0">
                <a:solidFill>
                  <a:srgbClr val="333399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</a:br>
            <a:r>
              <a:rPr lang="en-US" sz="2400" b="1" dirty="0" smtClean="0">
                <a:solidFill>
                  <a:srgbClr val="333399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/>
            </a:r>
            <a:br>
              <a:rPr lang="en-US" sz="2400" b="1" dirty="0" smtClean="0">
                <a:solidFill>
                  <a:srgbClr val="333399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</a:br>
            <a:r>
              <a:rPr lang="en-US" sz="2400" b="1" dirty="0" smtClean="0">
                <a:solidFill>
                  <a:srgbClr val="333399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/>
            </a:r>
            <a:br>
              <a:rPr lang="en-US" sz="2400" b="1" dirty="0" smtClean="0">
                <a:solidFill>
                  <a:srgbClr val="333399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</a:br>
            <a:r>
              <a:rPr lang="en-US" sz="2400" b="1" dirty="0">
                <a:solidFill>
                  <a:srgbClr val="333399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/>
            </a:r>
            <a:br>
              <a:rPr lang="en-US" sz="2400" b="1" dirty="0">
                <a:solidFill>
                  <a:srgbClr val="333399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</a:br>
            <a:r>
              <a:rPr lang="en-US" sz="2400" b="1" dirty="0" smtClean="0">
                <a:solidFill>
                  <a:srgbClr val="333399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/>
            </a:r>
            <a:br>
              <a:rPr lang="en-US" sz="2400" b="1" dirty="0" smtClean="0">
                <a:solidFill>
                  <a:srgbClr val="333399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</a:br>
            <a:r>
              <a:rPr lang="en-US" sz="2400" b="1" dirty="0">
                <a:solidFill>
                  <a:srgbClr val="333399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/>
            </a:r>
            <a:br>
              <a:rPr lang="en-US" sz="2400" b="1" dirty="0">
                <a:solidFill>
                  <a:srgbClr val="333399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</a:br>
            <a:r>
              <a:rPr lang="ru-RU" sz="2400" b="1" dirty="0" smtClean="0">
                <a:solidFill>
                  <a:srgbClr val="333399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/>
            </a:r>
            <a:br>
              <a:rPr lang="ru-RU" sz="2400" b="1" dirty="0" smtClean="0">
                <a:solidFill>
                  <a:srgbClr val="333399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ru-RU" sz="1800" b="1" dirty="0" smtClean="0">
                <a:solidFill>
                  <a:srgbClr val="333399"/>
                </a:solidFill>
                <a:effectLst>
                  <a:glow rad="127000">
                    <a:schemeClr val="accent1">
                      <a:lumMod val="40000"/>
                      <a:lumOff val="60000"/>
                    </a:schemeClr>
                  </a:glow>
                </a:effectLst>
              </a:rPr>
              <a:t>Только</a:t>
            </a:r>
            <a:r>
              <a:rPr lang="ru-RU" sz="1800" b="1" dirty="0">
                <a:solidFill>
                  <a:srgbClr val="333399"/>
                </a:solidFill>
                <a:effectLst>
                  <a:glow rad="127000">
                    <a:schemeClr val="accent1">
                      <a:lumMod val="40000"/>
                      <a:lumOff val="60000"/>
                    </a:schemeClr>
                  </a:glow>
                </a:effectLst>
              </a:rPr>
              <a:t/>
            </a:r>
            <a:br>
              <a:rPr lang="ru-RU" sz="1800" b="1" dirty="0">
                <a:solidFill>
                  <a:srgbClr val="333399"/>
                </a:solidFill>
                <a:effectLst>
                  <a:glow rad="127000">
                    <a:schemeClr val="accent1">
                      <a:lumMod val="40000"/>
                      <a:lumOff val="60000"/>
                    </a:schemeClr>
                  </a:glow>
                </a:effectLst>
              </a:rPr>
            </a:br>
            <a:r>
              <a:rPr lang="ru-RU" sz="1800" b="1" dirty="0">
                <a:solidFill>
                  <a:srgbClr val="333399"/>
                </a:solidFill>
                <a:effectLst>
                  <a:glow rad="127000">
                    <a:schemeClr val="accent1">
                      <a:lumMod val="40000"/>
                      <a:lumOff val="60000"/>
                    </a:schemeClr>
                  </a:glow>
                </a:effectLst>
              </a:rPr>
              <a:t>костный скелет позволил </a:t>
            </a:r>
            <a:r>
              <a:rPr lang="ru-RU" sz="1800" b="1" dirty="0" smtClean="0">
                <a:solidFill>
                  <a:srgbClr val="333399"/>
                </a:solidFill>
                <a:effectLst>
                  <a:glow rad="127000">
                    <a:schemeClr val="accent1">
                      <a:lumMod val="40000"/>
                      <a:lumOff val="60000"/>
                    </a:schemeClr>
                  </a:glow>
                </a:effectLst>
              </a:rPr>
              <a:t>животным </a:t>
            </a:r>
            <a:r>
              <a:rPr lang="ru-RU" sz="1800" b="1" dirty="0">
                <a:solidFill>
                  <a:srgbClr val="333399"/>
                </a:solidFill>
                <a:effectLst>
                  <a:glow rad="127000">
                    <a:schemeClr val="accent1">
                      <a:lumMod val="40000"/>
                      <a:lumOff val="60000"/>
                    </a:schemeClr>
                  </a:glow>
                </a:effectLst>
              </a:rPr>
              <a:t>выйти из воды </a:t>
            </a:r>
            <a:r>
              <a:rPr lang="ru-RU" sz="1800" b="1" dirty="0" smtClean="0">
                <a:solidFill>
                  <a:srgbClr val="333399"/>
                </a:solidFill>
                <a:effectLst>
                  <a:glow rad="127000">
                    <a:schemeClr val="accent1">
                      <a:lumMod val="40000"/>
                      <a:lumOff val="60000"/>
                    </a:schemeClr>
                  </a:glow>
                </a:effectLst>
              </a:rPr>
              <a:t>на </a:t>
            </a:r>
            <a:r>
              <a:rPr lang="ru-RU" sz="1800" b="1" dirty="0">
                <a:solidFill>
                  <a:srgbClr val="333399"/>
                </a:solidFill>
                <a:effectLst>
                  <a:glow rad="127000">
                    <a:schemeClr val="accent1">
                      <a:lumMod val="40000"/>
                      <a:lumOff val="60000"/>
                    </a:schemeClr>
                  </a:glow>
                </a:effectLst>
              </a:rPr>
              <a:t>сушу, поднять свое</a:t>
            </a:r>
            <a:br>
              <a:rPr lang="ru-RU" sz="1800" b="1" dirty="0">
                <a:solidFill>
                  <a:srgbClr val="333399"/>
                </a:solidFill>
                <a:effectLst>
                  <a:glow rad="127000">
                    <a:schemeClr val="accent1">
                      <a:lumMod val="40000"/>
                      <a:lumOff val="60000"/>
                    </a:schemeClr>
                  </a:glow>
                </a:effectLst>
              </a:rPr>
            </a:br>
            <a:r>
              <a:rPr lang="ru-RU" sz="1800" b="1" dirty="0">
                <a:solidFill>
                  <a:srgbClr val="333399"/>
                </a:solidFill>
                <a:effectLst>
                  <a:glow rad="127000">
                    <a:schemeClr val="accent1">
                      <a:lumMod val="40000"/>
                      <a:lumOff val="60000"/>
                    </a:schemeClr>
                  </a:glow>
                </a:effectLst>
              </a:rPr>
              <a:t>тело над землей и прочно </a:t>
            </a:r>
            <a:r>
              <a:rPr lang="ru-RU" sz="1800" b="1" dirty="0" smtClean="0">
                <a:solidFill>
                  <a:srgbClr val="333399"/>
                </a:solidFill>
                <a:effectLst>
                  <a:glow rad="127000">
                    <a:schemeClr val="accent1">
                      <a:lumMod val="40000"/>
                      <a:lumOff val="60000"/>
                    </a:schemeClr>
                  </a:glow>
                </a:effectLst>
              </a:rPr>
              <a:t>встать </a:t>
            </a:r>
            <a:r>
              <a:rPr lang="ru-RU" sz="1800" b="1" dirty="0">
                <a:solidFill>
                  <a:srgbClr val="333399"/>
                </a:solidFill>
                <a:effectLst>
                  <a:glow rad="127000">
                    <a:schemeClr val="accent1">
                      <a:lumMod val="40000"/>
                      <a:lumOff val="60000"/>
                    </a:schemeClr>
                  </a:glow>
                </a:effectLst>
              </a:rPr>
              <a:t>на ноги.</a:t>
            </a:r>
            <a:br>
              <a:rPr lang="ru-RU" sz="1800" b="1" dirty="0">
                <a:solidFill>
                  <a:srgbClr val="333399"/>
                </a:solidFill>
                <a:effectLst>
                  <a:glow rad="127000">
                    <a:schemeClr val="accent1">
                      <a:lumMod val="40000"/>
                      <a:lumOff val="60000"/>
                    </a:schemeClr>
                  </a:glow>
                </a:effectLst>
              </a:rPr>
            </a:br>
            <a:endParaRPr lang="ru-RU" sz="1800" b="1" dirty="0">
              <a:solidFill>
                <a:srgbClr val="333399"/>
              </a:solidFill>
              <a:effectLst>
                <a:glow rad="127000">
                  <a:schemeClr val="accent1">
                    <a:lumMod val="40000"/>
                    <a:lumOff val="60000"/>
                  </a:schemeClr>
                </a:glo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99992" y="332656"/>
            <a:ext cx="4752528" cy="6120680"/>
          </a:xfrm>
          <a:solidFill>
            <a:srgbClr val="FFF4D9"/>
          </a:solidFill>
          <a:ln>
            <a:noFill/>
          </a:ln>
          <a:effectLst>
            <a:glow rad="127000">
              <a:schemeClr val="bg1">
                <a:lumMod val="5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perspectiveRight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endParaRPr lang="ru-RU" sz="2800" b="1" dirty="0" smtClean="0">
              <a:solidFill>
                <a:schemeClr val="tx1"/>
              </a:solidFill>
              <a:effectLst/>
            </a:endParaRPr>
          </a:p>
          <a:p>
            <a:r>
              <a:rPr lang="ru-RU" sz="2800" b="1" dirty="0" smtClean="0">
                <a:solidFill>
                  <a:srgbClr val="003399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reflection blurRad="6350" stA="50000" endA="300" endPos="50000" dist="29997" dir="5400000" sy="-100000" algn="bl" rotWithShape="0"/>
                </a:effectLst>
              </a:rPr>
              <a:t>ОБМЕННАЯ ФУНКЦИЯ</a:t>
            </a:r>
          </a:p>
          <a:p>
            <a:endParaRPr lang="ru-RU" sz="1600" b="1" dirty="0" smtClean="0">
              <a:solidFill>
                <a:schemeClr val="tx1"/>
              </a:solidFill>
              <a:effectLst/>
            </a:endParaRPr>
          </a:p>
          <a:p>
            <a:pPr>
              <a:spcBef>
                <a:spcPts val="0"/>
              </a:spcBef>
            </a:pPr>
            <a:r>
              <a:rPr lang="ru-RU" sz="2800" b="1" i="1" dirty="0">
                <a:effectLst/>
              </a:rPr>
              <a:t> </a:t>
            </a:r>
            <a:r>
              <a:rPr lang="ru-RU" sz="2300" b="1" dirty="0">
                <a:solidFill>
                  <a:srgbClr val="336600"/>
                </a:solidFill>
                <a:effectLst>
                  <a:glow rad="127000">
                    <a:schemeClr val="bg1"/>
                  </a:glow>
                </a:effectLst>
              </a:rPr>
              <a:t>Кости скелета человека участвуют в минеральном обмене, что имеет очень важное значение в жизни человека. </a:t>
            </a:r>
            <a:r>
              <a:rPr lang="ru-RU" sz="2300" b="1" dirty="0" smtClean="0">
                <a:solidFill>
                  <a:srgbClr val="336600"/>
                </a:solidFill>
                <a:effectLst>
                  <a:glow rad="127000">
                    <a:schemeClr val="bg1"/>
                  </a:glow>
                </a:effectLst>
              </a:rPr>
              <a:t>А если конкретнее, то кость - </a:t>
            </a:r>
            <a:r>
              <a:rPr lang="ru-RU" sz="2300" b="1" dirty="0">
                <a:solidFill>
                  <a:srgbClr val="336600"/>
                </a:solidFill>
                <a:effectLst>
                  <a:glow rad="127000">
                    <a:schemeClr val="bg1"/>
                  </a:glow>
                </a:effectLst>
              </a:rPr>
              <a:t>это депо минеральных солей фосфора, </a:t>
            </a:r>
            <a:r>
              <a:rPr lang="ru-RU" sz="2300" b="1" u="sng" dirty="0" smtClean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</a:rPr>
              <a:t>кальция</a:t>
            </a:r>
            <a:r>
              <a:rPr lang="ru-RU" sz="2300" b="1" u="sng" dirty="0" smtClean="0">
                <a:solidFill>
                  <a:srgbClr val="336600"/>
                </a:solidFill>
                <a:effectLst>
                  <a:glow rad="127000">
                    <a:schemeClr val="bg1"/>
                  </a:glow>
                </a:effectLst>
              </a:rPr>
              <a:t> </a:t>
            </a:r>
            <a:r>
              <a:rPr lang="ru-RU" sz="2300" b="1" dirty="0" smtClean="0">
                <a:solidFill>
                  <a:srgbClr val="336600"/>
                </a:solidFill>
                <a:effectLst>
                  <a:glow rad="127000">
                    <a:schemeClr val="bg1"/>
                  </a:glow>
                </a:effectLst>
              </a:rPr>
              <a:t>, </a:t>
            </a:r>
            <a:r>
              <a:rPr lang="ru-RU" sz="2300" b="1" dirty="0">
                <a:solidFill>
                  <a:srgbClr val="336600"/>
                </a:solidFill>
                <a:effectLst>
                  <a:glow rad="127000">
                    <a:schemeClr val="bg1"/>
                  </a:glow>
                </a:effectLst>
              </a:rPr>
              <a:t>магния, натрия, бария, железа, меди и других элементов.</a:t>
            </a:r>
          </a:p>
          <a:p>
            <a:endParaRPr lang="ru-RU" sz="2800" b="1" dirty="0">
              <a:solidFill>
                <a:schemeClr val="tx1"/>
              </a:solidFill>
              <a:effectLst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123920"/>
            <a:ext cx="2699339" cy="3307233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Moderately"/>
            <a:lightRig rig="twoPt" dir="t">
              <a:rot lat="0" lon="0" rev="7200000"/>
            </a:lightRig>
          </a:scene3d>
          <a:sp3d prstMaterial="matte">
            <a:bevelT w="22860" h="12700" prst="divot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739827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4403</TotalTime>
  <Words>179</Words>
  <Application>Microsoft Office PowerPoint</Application>
  <PresentationFormat>Экран (4:3)</PresentationFormat>
  <Paragraphs>65</Paragraphs>
  <Slides>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ОСНОВНЫЕ ФУНКЦИИ СКЕЛЕТА ЧЕЛОВЕКА</vt:lpstr>
      <vt:lpstr>ОПОРНАЯ ФУНКЦИЯ</vt:lpstr>
      <vt:lpstr>Презентация PowerPoint</vt:lpstr>
      <vt:lpstr>    митьь</vt:lpstr>
      <vt:lpstr>РЕССОРНАЯ ФУНКЦИЯ </vt:lpstr>
      <vt:lpstr>КРОВЕТВОРНАЯ ФУНКЦИЯ кроветворение – процесс образования, развития и созревания клеток крови – лейкоцитов, эритроцитов, тромбоцитов </vt:lpstr>
      <vt:lpstr>АНТИГРАВИТАЦИОННАЯ ФУНКЦИЯ проявляется в том, что скелет создает опору для устойчивости тела, приподнимающегося над землёй.         Только костный скелет позволил животным выйти из воды на сушу, поднять свое тело над землей и прочно встать на ноги.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ФАКТОРЫ ВЛИЯЮЩИЕ НА ФОРМИРОВАНИЕ  ОПОРНО-ДВИГАТЕЛЬНОГО АППАРАТА</dc:title>
  <cp:lastModifiedBy>Admin</cp:lastModifiedBy>
  <cp:revision>307</cp:revision>
  <dcterms:modified xsi:type="dcterms:W3CDTF">2013-02-21T12:42:59Z</dcterms:modified>
</cp:coreProperties>
</file>