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4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59" r:id="rId12"/>
    <p:sldId id="25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5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1F173C-A70A-4051-81F7-897FE8E9BA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458CB4-97D0-4FC5-8F07-9FB65F9E6841}">
      <dgm:prSet phldrT="[Текст]"/>
      <dgm:spPr>
        <a:solidFill>
          <a:schemeClr val="accent3">
            <a:lumMod val="40000"/>
            <a:lumOff val="6000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оздоровительная</a:t>
          </a:r>
          <a:endParaRPr lang="ru-RU" b="1" dirty="0">
            <a:solidFill>
              <a:srgbClr val="FF0000"/>
            </a:solidFill>
          </a:endParaRPr>
        </a:p>
      </dgm:t>
    </dgm:pt>
    <dgm:pt modelId="{04909E50-157A-4647-81D4-99D1BC41C1B6}" type="parTrans" cxnId="{C7AE39C6-08C7-436A-82C8-F338C5580C0D}">
      <dgm:prSet/>
      <dgm:spPr/>
      <dgm:t>
        <a:bodyPr/>
        <a:lstStyle/>
        <a:p>
          <a:endParaRPr lang="ru-RU"/>
        </a:p>
      </dgm:t>
    </dgm:pt>
    <dgm:pt modelId="{CD94283F-5DF8-4A87-B7A9-35B2992D9220}" type="sibTrans" cxnId="{C7AE39C6-08C7-436A-82C8-F338C5580C0D}">
      <dgm:prSet/>
      <dgm:spPr/>
      <dgm:t>
        <a:bodyPr/>
        <a:lstStyle/>
        <a:p>
          <a:endParaRPr lang="ru-RU"/>
        </a:p>
      </dgm:t>
    </dgm:pt>
    <dgm:pt modelId="{FFBD1330-359D-4356-AD2C-85977A64A29E}">
      <dgm:prSet phldrT="[Текст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 smtClean="0"/>
            <a:t>Охрана жизни и здоровья детей</a:t>
          </a:r>
          <a:endParaRPr lang="ru-RU" dirty="0"/>
        </a:p>
      </dgm:t>
    </dgm:pt>
    <dgm:pt modelId="{CA4753D1-27B4-4E72-A64E-B6970F8607DC}" type="parTrans" cxnId="{079BE15F-F659-4CD5-8F6E-84DF5171499B}">
      <dgm:prSet/>
      <dgm:spPr/>
      <dgm:t>
        <a:bodyPr/>
        <a:lstStyle/>
        <a:p>
          <a:endParaRPr lang="ru-RU"/>
        </a:p>
      </dgm:t>
    </dgm:pt>
    <dgm:pt modelId="{3D80D58C-2110-4C1C-91E4-47F15FB132F0}" type="sibTrans" cxnId="{079BE15F-F659-4CD5-8F6E-84DF5171499B}">
      <dgm:prSet/>
      <dgm:spPr/>
      <dgm:t>
        <a:bodyPr/>
        <a:lstStyle/>
        <a:p>
          <a:endParaRPr lang="ru-RU"/>
        </a:p>
      </dgm:t>
    </dgm:pt>
    <dgm:pt modelId="{AEE4A7AB-CAEE-4760-AEFE-90C4D426AC7B}">
      <dgm:prSet phldrT="[Текст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 smtClean="0"/>
            <a:t>Воспитание привычки к здоровому образу жизни</a:t>
          </a:r>
          <a:endParaRPr lang="ru-RU" dirty="0"/>
        </a:p>
      </dgm:t>
    </dgm:pt>
    <dgm:pt modelId="{726227A4-3F49-42F0-B84C-12B2A324E5B6}" type="parTrans" cxnId="{73224B26-17FD-4FFD-9C1A-885188E82F20}">
      <dgm:prSet/>
      <dgm:spPr/>
      <dgm:t>
        <a:bodyPr/>
        <a:lstStyle/>
        <a:p>
          <a:endParaRPr lang="ru-RU"/>
        </a:p>
      </dgm:t>
    </dgm:pt>
    <dgm:pt modelId="{637D130D-43AE-44C5-A8BB-4D162B42FEC7}" type="sibTrans" cxnId="{73224B26-17FD-4FFD-9C1A-885188E82F20}">
      <dgm:prSet/>
      <dgm:spPr/>
      <dgm:t>
        <a:bodyPr/>
        <a:lstStyle/>
        <a:p>
          <a:endParaRPr lang="ru-RU"/>
        </a:p>
      </dgm:t>
    </dgm:pt>
    <dgm:pt modelId="{E7319552-73DB-49E2-B673-84D841BA7BA8}">
      <dgm:prSet phldrT="[Текст]"/>
      <dgm:spPr>
        <a:solidFill>
          <a:schemeClr val="accent3">
            <a:lumMod val="60000"/>
            <a:lumOff val="40000"/>
          </a:schemeClr>
        </a:solidFill>
        <a:effectLst>
          <a:innerShdw blurRad="63500" dist="50800" dir="13500000">
            <a:schemeClr val="accent3">
              <a:lumMod val="60000"/>
              <a:lumOff val="40000"/>
              <a:alpha val="50000"/>
            </a:schemeClr>
          </a:innerShdw>
        </a:effectLst>
        <a:scene3d>
          <a:camera prst="obliqueTopLeft"/>
          <a:lightRig rig="threePt" dir="t"/>
        </a:scene3d>
      </dgm:spPr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образовательная</a:t>
          </a:r>
          <a:endParaRPr lang="ru-RU" b="1" dirty="0">
            <a:solidFill>
              <a:srgbClr val="FF0000"/>
            </a:solidFill>
          </a:endParaRPr>
        </a:p>
      </dgm:t>
    </dgm:pt>
    <dgm:pt modelId="{BBC7D7DE-1B24-46E2-9B47-A091E0598D69}" type="parTrans" cxnId="{282B78A6-28BF-4998-9316-C619D3D03D2F}">
      <dgm:prSet/>
      <dgm:spPr/>
      <dgm:t>
        <a:bodyPr/>
        <a:lstStyle/>
        <a:p>
          <a:endParaRPr lang="ru-RU"/>
        </a:p>
      </dgm:t>
    </dgm:pt>
    <dgm:pt modelId="{1D717DC4-D34A-4B73-AA72-DCF5DC5B6E34}" type="sibTrans" cxnId="{282B78A6-28BF-4998-9316-C619D3D03D2F}">
      <dgm:prSet/>
      <dgm:spPr/>
      <dgm:t>
        <a:bodyPr/>
        <a:lstStyle/>
        <a:p>
          <a:endParaRPr lang="ru-RU"/>
        </a:p>
      </dgm:t>
    </dgm:pt>
    <dgm:pt modelId="{142AB0D8-1E45-4D9E-ADDD-8627DA3DE67A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Формирование двигательных навыков</a:t>
          </a:r>
          <a:endParaRPr lang="ru-RU" dirty="0"/>
        </a:p>
      </dgm:t>
    </dgm:pt>
    <dgm:pt modelId="{31736979-76AB-4B8A-8741-980529EBB02E}" type="parTrans" cxnId="{547ACC08-EDE1-4010-8E96-56A41C229662}">
      <dgm:prSet/>
      <dgm:spPr/>
      <dgm:t>
        <a:bodyPr/>
        <a:lstStyle/>
        <a:p>
          <a:endParaRPr lang="ru-RU"/>
        </a:p>
      </dgm:t>
    </dgm:pt>
    <dgm:pt modelId="{882EA4E8-8865-4239-99E1-23138A155028}" type="sibTrans" cxnId="{547ACC08-EDE1-4010-8E96-56A41C229662}">
      <dgm:prSet/>
      <dgm:spPr/>
      <dgm:t>
        <a:bodyPr/>
        <a:lstStyle/>
        <a:p>
          <a:endParaRPr lang="ru-RU"/>
        </a:p>
      </dgm:t>
    </dgm:pt>
    <dgm:pt modelId="{E9528A20-F66F-41D7-9752-7F9D7D9406E8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Потребность ежедневно заниматься физическими упражнениями</a:t>
          </a:r>
          <a:endParaRPr lang="ru-RU" dirty="0"/>
        </a:p>
      </dgm:t>
    </dgm:pt>
    <dgm:pt modelId="{C41848AF-345A-494B-B784-4824AA7A212B}" type="parTrans" cxnId="{E451B4AB-9FFE-4F97-AC21-9B0FAFC23EA1}">
      <dgm:prSet/>
      <dgm:spPr/>
      <dgm:t>
        <a:bodyPr/>
        <a:lstStyle/>
        <a:p>
          <a:endParaRPr lang="ru-RU"/>
        </a:p>
      </dgm:t>
    </dgm:pt>
    <dgm:pt modelId="{04B9DF41-8377-49F8-92AC-9809E2C40C8F}" type="sibTrans" cxnId="{E451B4AB-9FFE-4F97-AC21-9B0FAFC23EA1}">
      <dgm:prSet/>
      <dgm:spPr/>
      <dgm:t>
        <a:bodyPr/>
        <a:lstStyle/>
        <a:p>
          <a:endParaRPr lang="ru-RU"/>
        </a:p>
      </dgm:t>
    </dgm:pt>
    <dgm:pt modelId="{1BB10A56-F3FC-4B21-BAA1-5274BD636A7D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воспитательная</a:t>
          </a:r>
          <a:endParaRPr lang="ru-RU" b="1" dirty="0">
            <a:solidFill>
              <a:srgbClr val="FF0000"/>
            </a:solidFill>
          </a:endParaRPr>
        </a:p>
      </dgm:t>
    </dgm:pt>
    <dgm:pt modelId="{6614F197-C1CD-4F5C-BDFC-1E2D0608EAD5}" type="parTrans" cxnId="{7F9E9B05-2CD0-4190-A8F5-06BD49C4FC20}">
      <dgm:prSet/>
      <dgm:spPr/>
      <dgm:t>
        <a:bodyPr/>
        <a:lstStyle/>
        <a:p>
          <a:endParaRPr lang="ru-RU"/>
        </a:p>
      </dgm:t>
    </dgm:pt>
    <dgm:pt modelId="{E4A06FBF-A567-4772-8115-618A950A36E2}" type="sibTrans" cxnId="{7F9E9B05-2CD0-4190-A8F5-06BD49C4FC20}">
      <dgm:prSet/>
      <dgm:spPr/>
      <dgm:t>
        <a:bodyPr/>
        <a:lstStyle/>
        <a:p>
          <a:endParaRPr lang="ru-RU"/>
        </a:p>
      </dgm:t>
    </dgm:pt>
    <dgm:pt modelId="{76FFC309-2B24-4CE2-B50C-FCF0C71B1E35}">
      <dgm:prSet phldrT="[Текст]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ru-RU" dirty="0" smtClean="0"/>
            <a:t>Содействовать всестороннему развитию личности</a:t>
          </a:r>
          <a:endParaRPr lang="ru-RU" dirty="0"/>
        </a:p>
      </dgm:t>
    </dgm:pt>
    <dgm:pt modelId="{68F0D8A8-B5AD-47A1-8880-0BF155A80C22}" type="parTrans" cxnId="{22CBD0C0-9594-406F-B46E-73483E5D724B}">
      <dgm:prSet/>
      <dgm:spPr/>
      <dgm:t>
        <a:bodyPr/>
        <a:lstStyle/>
        <a:p>
          <a:endParaRPr lang="ru-RU"/>
        </a:p>
      </dgm:t>
    </dgm:pt>
    <dgm:pt modelId="{88E8EC56-1B8C-4591-9981-3C9E7555B7AA}" type="sibTrans" cxnId="{22CBD0C0-9594-406F-B46E-73483E5D724B}">
      <dgm:prSet/>
      <dgm:spPr/>
      <dgm:t>
        <a:bodyPr/>
        <a:lstStyle/>
        <a:p>
          <a:endParaRPr lang="ru-RU"/>
        </a:p>
      </dgm:t>
    </dgm:pt>
    <dgm:pt modelId="{AFE2CC41-F270-4000-AC65-20600F350C36}">
      <dgm:prSet phldrT="[Текст]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ru-RU" dirty="0" smtClean="0"/>
            <a:t>Воспитание любви и интереса к спорту</a:t>
          </a:r>
          <a:endParaRPr lang="ru-RU" dirty="0"/>
        </a:p>
      </dgm:t>
    </dgm:pt>
    <dgm:pt modelId="{DB7CB1A7-FDDF-4CF0-8565-1F29C2BD325A}" type="parTrans" cxnId="{D3E634F6-6BD7-4BA5-9AE5-63FC039E0E7D}">
      <dgm:prSet/>
      <dgm:spPr/>
      <dgm:t>
        <a:bodyPr/>
        <a:lstStyle/>
        <a:p>
          <a:endParaRPr lang="ru-RU"/>
        </a:p>
      </dgm:t>
    </dgm:pt>
    <dgm:pt modelId="{0A30FF6D-AE19-481B-AE71-4AD0EC73E6FD}" type="sibTrans" cxnId="{D3E634F6-6BD7-4BA5-9AE5-63FC039E0E7D}">
      <dgm:prSet/>
      <dgm:spPr/>
      <dgm:t>
        <a:bodyPr/>
        <a:lstStyle/>
        <a:p>
          <a:endParaRPr lang="ru-RU"/>
        </a:p>
      </dgm:t>
    </dgm:pt>
    <dgm:pt modelId="{0F232B63-F9E1-496D-8F00-E7D2DB2A5F2C}" type="pres">
      <dgm:prSet presAssocID="{6E1F173C-A70A-4051-81F7-897FE8E9BA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1E7073-28C6-4C05-885E-C02CE46C51B5}" type="pres">
      <dgm:prSet presAssocID="{75458CB4-97D0-4FC5-8F07-9FB65F9E6841}" presName="linNode" presStyleCnt="0"/>
      <dgm:spPr/>
    </dgm:pt>
    <dgm:pt modelId="{491EF3B5-E697-46C9-AB59-5A4365F6C92B}" type="pres">
      <dgm:prSet presAssocID="{75458CB4-97D0-4FC5-8F07-9FB65F9E684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94B4E2-0B07-4996-9F17-0E159085319D}" type="pres">
      <dgm:prSet presAssocID="{75458CB4-97D0-4FC5-8F07-9FB65F9E684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F0E06-7AD5-4FBF-9B55-E80A20638D88}" type="pres">
      <dgm:prSet presAssocID="{CD94283F-5DF8-4A87-B7A9-35B2992D9220}" presName="sp" presStyleCnt="0"/>
      <dgm:spPr/>
    </dgm:pt>
    <dgm:pt modelId="{8FA413CE-F214-4848-B1B4-D3424A0F173A}" type="pres">
      <dgm:prSet presAssocID="{E7319552-73DB-49E2-B673-84D841BA7BA8}" presName="linNode" presStyleCnt="0"/>
      <dgm:spPr/>
    </dgm:pt>
    <dgm:pt modelId="{1D3449CF-E750-4CE5-BAA6-13910C9D5B27}" type="pres">
      <dgm:prSet presAssocID="{E7319552-73DB-49E2-B673-84D841BA7BA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3821E-B674-45E5-B300-33F8E8B11451}" type="pres">
      <dgm:prSet presAssocID="{E7319552-73DB-49E2-B673-84D841BA7BA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F7B81-240C-4C0C-AB6F-CEFF93604C0E}" type="pres">
      <dgm:prSet presAssocID="{1D717DC4-D34A-4B73-AA72-DCF5DC5B6E34}" presName="sp" presStyleCnt="0"/>
      <dgm:spPr/>
    </dgm:pt>
    <dgm:pt modelId="{77E52572-2AB5-4EF9-ABE4-438DE9BAEB41}" type="pres">
      <dgm:prSet presAssocID="{1BB10A56-F3FC-4B21-BAA1-5274BD636A7D}" presName="linNode" presStyleCnt="0"/>
      <dgm:spPr/>
    </dgm:pt>
    <dgm:pt modelId="{4C6F1C70-9D9F-45A5-B970-CBD9FC51D53B}" type="pres">
      <dgm:prSet presAssocID="{1BB10A56-F3FC-4B21-BAA1-5274BD636A7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800E2-C8A5-4312-A257-DA8F0DBD104F}" type="pres">
      <dgm:prSet presAssocID="{1BB10A56-F3FC-4B21-BAA1-5274BD636A7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E634F6-6BD7-4BA5-9AE5-63FC039E0E7D}" srcId="{1BB10A56-F3FC-4B21-BAA1-5274BD636A7D}" destId="{AFE2CC41-F270-4000-AC65-20600F350C36}" srcOrd="1" destOrd="0" parTransId="{DB7CB1A7-FDDF-4CF0-8565-1F29C2BD325A}" sibTransId="{0A30FF6D-AE19-481B-AE71-4AD0EC73E6FD}"/>
    <dgm:cxn modelId="{73224B26-17FD-4FFD-9C1A-885188E82F20}" srcId="{75458CB4-97D0-4FC5-8F07-9FB65F9E6841}" destId="{AEE4A7AB-CAEE-4760-AEFE-90C4D426AC7B}" srcOrd="1" destOrd="0" parTransId="{726227A4-3F49-42F0-B84C-12B2A324E5B6}" sibTransId="{637D130D-43AE-44C5-A8BB-4D162B42FEC7}"/>
    <dgm:cxn modelId="{02A5BE3D-DDD1-4F93-B8C9-FEB566D137AB}" type="presOf" srcId="{E9528A20-F66F-41D7-9752-7F9D7D9406E8}" destId="{FF63821E-B674-45E5-B300-33F8E8B11451}" srcOrd="0" destOrd="1" presId="urn:microsoft.com/office/officeart/2005/8/layout/vList5"/>
    <dgm:cxn modelId="{740C3198-6B94-4F15-B678-F22FE2AE4986}" type="presOf" srcId="{1BB10A56-F3FC-4B21-BAA1-5274BD636A7D}" destId="{4C6F1C70-9D9F-45A5-B970-CBD9FC51D53B}" srcOrd="0" destOrd="0" presId="urn:microsoft.com/office/officeart/2005/8/layout/vList5"/>
    <dgm:cxn modelId="{92BE7A57-73F1-4DDE-9452-FC6B8D1F4110}" type="presOf" srcId="{76FFC309-2B24-4CE2-B50C-FCF0C71B1E35}" destId="{FFF800E2-C8A5-4312-A257-DA8F0DBD104F}" srcOrd="0" destOrd="0" presId="urn:microsoft.com/office/officeart/2005/8/layout/vList5"/>
    <dgm:cxn modelId="{547ACC08-EDE1-4010-8E96-56A41C229662}" srcId="{E7319552-73DB-49E2-B673-84D841BA7BA8}" destId="{142AB0D8-1E45-4D9E-ADDD-8627DA3DE67A}" srcOrd="0" destOrd="0" parTransId="{31736979-76AB-4B8A-8741-980529EBB02E}" sibTransId="{882EA4E8-8865-4239-99E1-23138A155028}"/>
    <dgm:cxn modelId="{1AEA0BC5-42D4-4C74-AD2B-E8AA9DDF8014}" type="presOf" srcId="{6E1F173C-A70A-4051-81F7-897FE8E9BA39}" destId="{0F232B63-F9E1-496D-8F00-E7D2DB2A5F2C}" srcOrd="0" destOrd="0" presId="urn:microsoft.com/office/officeart/2005/8/layout/vList5"/>
    <dgm:cxn modelId="{4BA8F424-06C9-41E4-B9BC-CA812DE7B911}" type="presOf" srcId="{142AB0D8-1E45-4D9E-ADDD-8627DA3DE67A}" destId="{FF63821E-B674-45E5-B300-33F8E8B11451}" srcOrd="0" destOrd="0" presId="urn:microsoft.com/office/officeart/2005/8/layout/vList5"/>
    <dgm:cxn modelId="{39931567-0F2B-433A-8373-E8921BC11864}" type="presOf" srcId="{FFBD1330-359D-4356-AD2C-85977A64A29E}" destId="{4094B4E2-0B07-4996-9F17-0E159085319D}" srcOrd="0" destOrd="0" presId="urn:microsoft.com/office/officeart/2005/8/layout/vList5"/>
    <dgm:cxn modelId="{320C8CBF-39AF-49CA-AF8C-101685CCFA70}" type="presOf" srcId="{E7319552-73DB-49E2-B673-84D841BA7BA8}" destId="{1D3449CF-E750-4CE5-BAA6-13910C9D5B27}" srcOrd="0" destOrd="0" presId="urn:microsoft.com/office/officeart/2005/8/layout/vList5"/>
    <dgm:cxn modelId="{E451B4AB-9FFE-4F97-AC21-9B0FAFC23EA1}" srcId="{E7319552-73DB-49E2-B673-84D841BA7BA8}" destId="{E9528A20-F66F-41D7-9752-7F9D7D9406E8}" srcOrd="1" destOrd="0" parTransId="{C41848AF-345A-494B-B784-4824AA7A212B}" sibTransId="{04B9DF41-8377-49F8-92AC-9809E2C40C8F}"/>
    <dgm:cxn modelId="{B1A18E86-FD98-4CC5-B2BC-B51B2FD7E052}" type="presOf" srcId="{75458CB4-97D0-4FC5-8F07-9FB65F9E6841}" destId="{491EF3B5-E697-46C9-AB59-5A4365F6C92B}" srcOrd="0" destOrd="0" presId="urn:microsoft.com/office/officeart/2005/8/layout/vList5"/>
    <dgm:cxn modelId="{7903C088-EA71-4466-8B3A-B10A1CABC8E8}" type="presOf" srcId="{AFE2CC41-F270-4000-AC65-20600F350C36}" destId="{FFF800E2-C8A5-4312-A257-DA8F0DBD104F}" srcOrd="0" destOrd="1" presId="urn:microsoft.com/office/officeart/2005/8/layout/vList5"/>
    <dgm:cxn modelId="{C7AE39C6-08C7-436A-82C8-F338C5580C0D}" srcId="{6E1F173C-A70A-4051-81F7-897FE8E9BA39}" destId="{75458CB4-97D0-4FC5-8F07-9FB65F9E6841}" srcOrd="0" destOrd="0" parTransId="{04909E50-157A-4647-81D4-99D1BC41C1B6}" sibTransId="{CD94283F-5DF8-4A87-B7A9-35B2992D9220}"/>
    <dgm:cxn modelId="{89075D93-D51B-49CC-AABA-A3EC35720638}" type="presOf" srcId="{AEE4A7AB-CAEE-4760-AEFE-90C4D426AC7B}" destId="{4094B4E2-0B07-4996-9F17-0E159085319D}" srcOrd="0" destOrd="1" presId="urn:microsoft.com/office/officeart/2005/8/layout/vList5"/>
    <dgm:cxn modelId="{22CBD0C0-9594-406F-B46E-73483E5D724B}" srcId="{1BB10A56-F3FC-4B21-BAA1-5274BD636A7D}" destId="{76FFC309-2B24-4CE2-B50C-FCF0C71B1E35}" srcOrd="0" destOrd="0" parTransId="{68F0D8A8-B5AD-47A1-8880-0BF155A80C22}" sibTransId="{88E8EC56-1B8C-4591-9981-3C9E7555B7AA}"/>
    <dgm:cxn modelId="{282B78A6-28BF-4998-9316-C619D3D03D2F}" srcId="{6E1F173C-A70A-4051-81F7-897FE8E9BA39}" destId="{E7319552-73DB-49E2-B673-84D841BA7BA8}" srcOrd="1" destOrd="0" parTransId="{BBC7D7DE-1B24-46E2-9B47-A091E0598D69}" sibTransId="{1D717DC4-D34A-4B73-AA72-DCF5DC5B6E34}"/>
    <dgm:cxn modelId="{7F9E9B05-2CD0-4190-A8F5-06BD49C4FC20}" srcId="{6E1F173C-A70A-4051-81F7-897FE8E9BA39}" destId="{1BB10A56-F3FC-4B21-BAA1-5274BD636A7D}" srcOrd="2" destOrd="0" parTransId="{6614F197-C1CD-4F5C-BDFC-1E2D0608EAD5}" sibTransId="{E4A06FBF-A567-4772-8115-618A950A36E2}"/>
    <dgm:cxn modelId="{079BE15F-F659-4CD5-8F6E-84DF5171499B}" srcId="{75458CB4-97D0-4FC5-8F07-9FB65F9E6841}" destId="{FFBD1330-359D-4356-AD2C-85977A64A29E}" srcOrd="0" destOrd="0" parTransId="{CA4753D1-27B4-4E72-A64E-B6970F8607DC}" sibTransId="{3D80D58C-2110-4C1C-91E4-47F15FB132F0}"/>
    <dgm:cxn modelId="{558445A6-42F5-46B6-B4B4-EBE47D8660BE}" type="presParOf" srcId="{0F232B63-F9E1-496D-8F00-E7D2DB2A5F2C}" destId="{901E7073-28C6-4C05-885E-C02CE46C51B5}" srcOrd="0" destOrd="0" presId="urn:microsoft.com/office/officeart/2005/8/layout/vList5"/>
    <dgm:cxn modelId="{C4ABC82F-48A7-47FF-956D-96A624C1B37C}" type="presParOf" srcId="{901E7073-28C6-4C05-885E-C02CE46C51B5}" destId="{491EF3B5-E697-46C9-AB59-5A4365F6C92B}" srcOrd="0" destOrd="0" presId="urn:microsoft.com/office/officeart/2005/8/layout/vList5"/>
    <dgm:cxn modelId="{21A5712E-03BB-4409-A020-C24E42F64A47}" type="presParOf" srcId="{901E7073-28C6-4C05-885E-C02CE46C51B5}" destId="{4094B4E2-0B07-4996-9F17-0E159085319D}" srcOrd="1" destOrd="0" presId="urn:microsoft.com/office/officeart/2005/8/layout/vList5"/>
    <dgm:cxn modelId="{9B6269FD-D179-4F17-973C-8F53245FB5D8}" type="presParOf" srcId="{0F232B63-F9E1-496D-8F00-E7D2DB2A5F2C}" destId="{DA6F0E06-7AD5-4FBF-9B55-E80A20638D88}" srcOrd="1" destOrd="0" presId="urn:microsoft.com/office/officeart/2005/8/layout/vList5"/>
    <dgm:cxn modelId="{0DA00055-907C-4527-800C-51C6B08DE00E}" type="presParOf" srcId="{0F232B63-F9E1-496D-8F00-E7D2DB2A5F2C}" destId="{8FA413CE-F214-4848-B1B4-D3424A0F173A}" srcOrd="2" destOrd="0" presId="urn:microsoft.com/office/officeart/2005/8/layout/vList5"/>
    <dgm:cxn modelId="{E0E57769-4611-4C91-9459-F6C96A6E948B}" type="presParOf" srcId="{8FA413CE-F214-4848-B1B4-D3424A0F173A}" destId="{1D3449CF-E750-4CE5-BAA6-13910C9D5B27}" srcOrd="0" destOrd="0" presId="urn:microsoft.com/office/officeart/2005/8/layout/vList5"/>
    <dgm:cxn modelId="{10E5A049-E205-4942-8419-20A8D8793750}" type="presParOf" srcId="{8FA413CE-F214-4848-B1B4-D3424A0F173A}" destId="{FF63821E-B674-45E5-B300-33F8E8B11451}" srcOrd="1" destOrd="0" presId="urn:microsoft.com/office/officeart/2005/8/layout/vList5"/>
    <dgm:cxn modelId="{1E1B09CD-7F59-45B9-9BCC-0F2A74676578}" type="presParOf" srcId="{0F232B63-F9E1-496D-8F00-E7D2DB2A5F2C}" destId="{F12F7B81-240C-4C0C-AB6F-CEFF93604C0E}" srcOrd="3" destOrd="0" presId="urn:microsoft.com/office/officeart/2005/8/layout/vList5"/>
    <dgm:cxn modelId="{3EAE85A8-B204-4943-A380-A539D7B2C166}" type="presParOf" srcId="{0F232B63-F9E1-496D-8F00-E7D2DB2A5F2C}" destId="{77E52572-2AB5-4EF9-ABE4-438DE9BAEB41}" srcOrd="4" destOrd="0" presId="urn:microsoft.com/office/officeart/2005/8/layout/vList5"/>
    <dgm:cxn modelId="{ED33DEC8-1ECE-473E-8CE6-5F618DC02025}" type="presParOf" srcId="{77E52572-2AB5-4EF9-ABE4-438DE9BAEB41}" destId="{4C6F1C70-9D9F-45A5-B970-CBD9FC51D53B}" srcOrd="0" destOrd="0" presId="urn:microsoft.com/office/officeart/2005/8/layout/vList5"/>
    <dgm:cxn modelId="{66862E6C-CC77-400C-A025-BBF8D8A7FBD0}" type="presParOf" srcId="{77E52572-2AB5-4EF9-ABE4-438DE9BAEB41}" destId="{FFF800E2-C8A5-4312-A257-DA8F0DBD10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D30039-CB62-4EB5-B1B8-B92478C49927}" type="doc">
      <dgm:prSet loTypeId="urn:microsoft.com/office/officeart/2005/8/layout/radial4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370D443-14B8-49F3-B774-418A6257F727}">
      <dgm:prSet phldrT="[Текст]"/>
      <dgm:spPr/>
      <dgm:t>
        <a:bodyPr/>
        <a:lstStyle/>
        <a:p>
          <a:r>
            <a:rPr lang="ru-RU" b="1" smtClean="0"/>
            <a:t>Средства физического воспитания дошкольников</a:t>
          </a:r>
          <a:endParaRPr lang="ru-RU" b="1" dirty="0"/>
        </a:p>
      </dgm:t>
    </dgm:pt>
    <dgm:pt modelId="{EEE27407-B1A9-4DC9-A2F5-D4F01A3D15B7}" type="parTrans" cxnId="{3C22A612-D997-4213-9B28-4F6751465F64}">
      <dgm:prSet/>
      <dgm:spPr/>
      <dgm:t>
        <a:bodyPr/>
        <a:lstStyle/>
        <a:p>
          <a:endParaRPr lang="ru-RU"/>
        </a:p>
      </dgm:t>
    </dgm:pt>
    <dgm:pt modelId="{BD7844DC-1C16-4BD6-9730-6478C59560F2}" type="sibTrans" cxnId="{3C22A612-D997-4213-9B28-4F6751465F64}">
      <dgm:prSet/>
      <dgm:spPr/>
      <dgm:t>
        <a:bodyPr/>
        <a:lstStyle/>
        <a:p>
          <a:endParaRPr lang="ru-RU"/>
        </a:p>
      </dgm:t>
    </dgm:pt>
    <dgm:pt modelId="{942ACD92-3C07-4273-9185-9A244B203901}">
      <dgm:prSet phldrT="[Текст]"/>
      <dgm:spPr/>
      <dgm:t>
        <a:bodyPr/>
        <a:lstStyle/>
        <a:p>
          <a:r>
            <a:rPr lang="ru-RU" dirty="0" smtClean="0"/>
            <a:t>Гигиенические факторы</a:t>
          </a:r>
        </a:p>
        <a:p>
          <a:r>
            <a:rPr lang="ru-RU" dirty="0" smtClean="0"/>
            <a:t>знание личной и общественной гигиены</a:t>
          </a:r>
          <a:endParaRPr lang="ru-RU" dirty="0"/>
        </a:p>
      </dgm:t>
    </dgm:pt>
    <dgm:pt modelId="{19836B64-1C24-45FD-ACCF-07295888F080}" type="parTrans" cxnId="{34A9EDB2-54F7-4B1D-AC40-6FB4AC91B08E}">
      <dgm:prSet/>
      <dgm:spPr/>
      <dgm:t>
        <a:bodyPr/>
        <a:lstStyle/>
        <a:p>
          <a:endParaRPr lang="ru-RU"/>
        </a:p>
      </dgm:t>
    </dgm:pt>
    <dgm:pt modelId="{5981176B-653E-43FE-B093-A4C40D2EEC53}" type="sibTrans" cxnId="{34A9EDB2-54F7-4B1D-AC40-6FB4AC91B08E}">
      <dgm:prSet/>
      <dgm:spPr/>
      <dgm:t>
        <a:bodyPr/>
        <a:lstStyle/>
        <a:p>
          <a:endParaRPr lang="ru-RU"/>
        </a:p>
      </dgm:t>
    </dgm:pt>
    <dgm:pt modelId="{CA2699E3-412E-428E-9068-300111381044}">
      <dgm:prSet phldrT="[Текст]"/>
      <dgm:spPr/>
      <dgm:t>
        <a:bodyPr/>
        <a:lstStyle/>
        <a:p>
          <a:r>
            <a:rPr lang="ru-RU" dirty="0" smtClean="0"/>
            <a:t>Физические упражнения</a:t>
          </a:r>
        </a:p>
        <a:p>
          <a:r>
            <a:rPr lang="ru-RU" dirty="0" smtClean="0"/>
            <a:t>главное и основное средство физического и воспитания</a:t>
          </a:r>
          <a:endParaRPr lang="ru-RU" dirty="0"/>
        </a:p>
      </dgm:t>
    </dgm:pt>
    <dgm:pt modelId="{24692D1C-29C3-440A-AC73-9D339E47439C}" type="parTrans" cxnId="{FF34E126-7060-49AE-80D4-71B0A84B0E7E}">
      <dgm:prSet/>
      <dgm:spPr/>
      <dgm:t>
        <a:bodyPr/>
        <a:lstStyle/>
        <a:p>
          <a:endParaRPr lang="ru-RU"/>
        </a:p>
      </dgm:t>
    </dgm:pt>
    <dgm:pt modelId="{DDE428C6-98D3-447F-B51E-798605C6F991}" type="sibTrans" cxnId="{FF34E126-7060-49AE-80D4-71B0A84B0E7E}">
      <dgm:prSet/>
      <dgm:spPr/>
      <dgm:t>
        <a:bodyPr/>
        <a:lstStyle/>
        <a:p>
          <a:endParaRPr lang="ru-RU"/>
        </a:p>
      </dgm:t>
    </dgm:pt>
    <dgm:pt modelId="{CD772BBA-7680-4E2D-A9EF-6D0F5F05B271}">
      <dgm:prSet phldrT="[Текст]"/>
      <dgm:spPr/>
      <dgm:t>
        <a:bodyPr/>
        <a:lstStyle/>
        <a:p>
          <a:r>
            <a:rPr lang="ru-RU" dirty="0" smtClean="0"/>
            <a:t>Естественные силы природы и их роль в закаливании организма</a:t>
          </a:r>
          <a:endParaRPr lang="ru-RU" dirty="0"/>
        </a:p>
      </dgm:t>
    </dgm:pt>
    <dgm:pt modelId="{78117E10-A183-42FC-BD11-2C7DD47F8C2C}" type="parTrans" cxnId="{B5A109CA-5626-404C-9781-C997C73A86FB}">
      <dgm:prSet/>
      <dgm:spPr/>
      <dgm:t>
        <a:bodyPr/>
        <a:lstStyle/>
        <a:p>
          <a:endParaRPr lang="ru-RU"/>
        </a:p>
      </dgm:t>
    </dgm:pt>
    <dgm:pt modelId="{3FB5D801-7A93-409E-9DBD-D988876190C4}" type="sibTrans" cxnId="{B5A109CA-5626-404C-9781-C997C73A86FB}">
      <dgm:prSet/>
      <dgm:spPr/>
      <dgm:t>
        <a:bodyPr/>
        <a:lstStyle/>
        <a:p>
          <a:endParaRPr lang="ru-RU"/>
        </a:p>
      </dgm:t>
    </dgm:pt>
    <dgm:pt modelId="{170D1786-DAE7-4931-A198-818A6E0A6AE6}" type="pres">
      <dgm:prSet presAssocID="{DBD30039-CB62-4EB5-B1B8-B92478C4992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CB9E75-A8B9-4819-AD5F-3AB0E5CA8C1A}" type="pres">
      <dgm:prSet presAssocID="{E370D443-14B8-49F3-B774-418A6257F727}" presName="centerShape" presStyleLbl="node0" presStyleIdx="0" presStyleCnt="1"/>
      <dgm:spPr/>
      <dgm:t>
        <a:bodyPr/>
        <a:lstStyle/>
        <a:p>
          <a:endParaRPr lang="ru-RU"/>
        </a:p>
      </dgm:t>
    </dgm:pt>
    <dgm:pt modelId="{BA6AA1FF-1850-4DA4-8362-E1FC1B57EB36}" type="pres">
      <dgm:prSet presAssocID="{19836B64-1C24-45FD-ACCF-07295888F08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45BC5579-BF0D-4E09-8B7F-4A26FCC817F0}" type="pres">
      <dgm:prSet presAssocID="{942ACD92-3C07-4273-9185-9A244B20390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3F5882-128E-456E-9C8C-C087420138E8}" type="pres">
      <dgm:prSet presAssocID="{24692D1C-29C3-440A-AC73-9D339E47439C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90385F34-61CF-4D74-90F4-CB6501A8A24A}" type="pres">
      <dgm:prSet presAssocID="{CA2699E3-412E-428E-9068-30011138104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E7975-53A9-4E0F-BC05-2C9D2DBB7DB1}" type="pres">
      <dgm:prSet presAssocID="{78117E10-A183-42FC-BD11-2C7DD47F8C2C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6233B840-2B07-4D6B-9746-51E5236B3194}" type="pres">
      <dgm:prSet presAssocID="{CD772BBA-7680-4E2D-A9EF-6D0F5F05B27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195116-A2BB-4111-8935-EACD4EC309C0}" type="presOf" srcId="{78117E10-A183-42FC-BD11-2C7DD47F8C2C}" destId="{2A4E7975-53A9-4E0F-BC05-2C9D2DBB7DB1}" srcOrd="0" destOrd="0" presId="urn:microsoft.com/office/officeart/2005/8/layout/radial4"/>
    <dgm:cxn modelId="{3C22A612-D997-4213-9B28-4F6751465F64}" srcId="{DBD30039-CB62-4EB5-B1B8-B92478C49927}" destId="{E370D443-14B8-49F3-B774-418A6257F727}" srcOrd="0" destOrd="0" parTransId="{EEE27407-B1A9-4DC9-A2F5-D4F01A3D15B7}" sibTransId="{BD7844DC-1C16-4BD6-9730-6478C59560F2}"/>
    <dgm:cxn modelId="{D2649F44-2D01-467B-B62E-3BD3FF5EC343}" type="presOf" srcId="{942ACD92-3C07-4273-9185-9A244B203901}" destId="{45BC5579-BF0D-4E09-8B7F-4A26FCC817F0}" srcOrd="0" destOrd="0" presId="urn:microsoft.com/office/officeart/2005/8/layout/radial4"/>
    <dgm:cxn modelId="{C1977100-2A17-466B-9EA8-AD90A5803475}" type="presOf" srcId="{19836B64-1C24-45FD-ACCF-07295888F080}" destId="{BA6AA1FF-1850-4DA4-8362-E1FC1B57EB36}" srcOrd="0" destOrd="0" presId="urn:microsoft.com/office/officeart/2005/8/layout/radial4"/>
    <dgm:cxn modelId="{B5A109CA-5626-404C-9781-C997C73A86FB}" srcId="{E370D443-14B8-49F3-B774-418A6257F727}" destId="{CD772BBA-7680-4E2D-A9EF-6D0F5F05B271}" srcOrd="2" destOrd="0" parTransId="{78117E10-A183-42FC-BD11-2C7DD47F8C2C}" sibTransId="{3FB5D801-7A93-409E-9DBD-D988876190C4}"/>
    <dgm:cxn modelId="{07ABB373-0746-401E-82BB-4C21F643DFA7}" type="presOf" srcId="{CA2699E3-412E-428E-9068-300111381044}" destId="{90385F34-61CF-4D74-90F4-CB6501A8A24A}" srcOrd="0" destOrd="0" presId="urn:microsoft.com/office/officeart/2005/8/layout/radial4"/>
    <dgm:cxn modelId="{B6A9147A-CCF6-4350-8076-E040608C7BE8}" type="presOf" srcId="{CD772BBA-7680-4E2D-A9EF-6D0F5F05B271}" destId="{6233B840-2B07-4D6B-9746-51E5236B3194}" srcOrd="0" destOrd="0" presId="urn:microsoft.com/office/officeart/2005/8/layout/radial4"/>
    <dgm:cxn modelId="{FF34E126-7060-49AE-80D4-71B0A84B0E7E}" srcId="{E370D443-14B8-49F3-B774-418A6257F727}" destId="{CA2699E3-412E-428E-9068-300111381044}" srcOrd="1" destOrd="0" parTransId="{24692D1C-29C3-440A-AC73-9D339E47439C}" sibTransId="{DDE428C6-98D3-447F-B51E-798605C6F991}"/>
    <dgm:cxn modelId="{DE67491E-7758-4338-885C-A5DD7409A859}" type="presOf" srcId="{DBD30039-CB62-4EB5-B1B8-B92478C49927}" destId="{170D1786-DAE7-4931-A198-818A6E0A6AE6}" srcOrd="0" destOrd="0" presId="urn:microsoft.com/office/officeart/2005/8/layout/radial4"/>
    <dgm:cxn modelId="{34A9EDB2-54F7-4B1D-AC40-6FB4AC91B08E}" srcId="{E370D443-14B8-49F3-B774-418A6257F727}" destId="{942ACD92-3C07-4273-9185-9A244B203901}" srcOrd="0" destOrd="0" parTransId="{19836B64-1C24-45FD-ACCF-07295888F080}" sibTransId="{5981176B-653E-43FE-B093-A4C40D2EEC53}"/>
    <dgm:cxn modelId="{E09B58B3-2A43-4455-91FF-4DB2E58551CA}" type="presOf" srcId="{E370D443-14B8-49F3-B774-418A6257F727}" destId="{F1CB9E75-A8B9-4819-AD5F-3AB0E5CA8C1A}" srcOrd="0" destOrd="0" presId="urn:microsoft.com/office/officeart/2005/8/layout/radial4"/>
    <dgm:cxn modelId="{AC3294E9-B99D-4165-ACEF-C83DF19C59B9}" type="presOf" srcId="{24692D1C-29C3-440A-AC73-9D339E47439C}" destId="{143F5882-128E-456E-9C8C-C087420138E8}" srcOrd="0" destOrd="0" presId="urn:microsoft.com/office/officeart/2005/8/layout/radial4"/>
    <dgm:cxn modelId="{E4FB4142-00C2-4415-A722-4E745A5A66DD}" type="presParOf" srcId="{170D1786-DAE7-4931-A198-818A6E0A6AE6}" destId="{F1CB9E75-A8B9-4819-AD5F-3AB0E5CA8C1A}" srcOrd="0" destOrd="0" presId="urn:microsoft.com/office/officeart/2005/8/layout/radial4"/>
    <dgm:cxn modelId="{48CFF37F-2FF4-4E60-AA9A-A6E99DCF68BA}" type="presParOf" srcId="{170D1786-DAE7-4931-A198-818A6E0A6AE6}" destId="{BA6AA1FF-1850-4DA4-8362-E1FC1B57EB36}" srcOrd="1" destOrd="0" presId="urn:microsoft.com/office/officeart/2005/8/layout/radial4"/>
    <dgm:cxn modelId="{D3788148-E8E7-4EC4-BC03-C6792890217A}" type="presParOf" srcId="{170D1786-DAE7-4931-A198-818A6E0A6AE6}" destId="{45BC5579-BF0D-4E09-8B7F-4A26FCC817F0}" srcOrd="2" destOrd="0" presId="urn:microsoft.com/office/officeart/2005/8/layout/radial4"/>
    <dgm:cxn modelId="{6C30629F-2A18-49EB-901E-29B5B7F98953}" type="presParOf" srcId="{170D1786-DAE7-4931-A198-818A6E0A6AE6}" destId="{143F5882-128E-456E-9C8C-C087420138E8}" srcOrd="3" destOrd="0" presId="urn:microsoft.com/office/officeart/2005/8/layout/radial4"/>
    <dgm:cxn modelId="{05252BB4-C41B-4B73-BDC5-9D7B8C0B7BD8}" type="presParOf" srcId="{170D1786-DAE7-4931-A198-818A6E0A6AE6}" destId="{90385F34-61CF-4D74-90F4-CB6501A8A24A}" srcOrd="4" destOrd="0" presId="urn:microsoft.com/office/officeart/2005/8/layout/radial4"/>
    <dgm:cxn modelId="{CEB08314-CA4D-4FFF-AD11-4F9DDA97A771}" type="presParOf" srcId="{170D1786-DAE7-4931-A198-818A6E0A6AE6}" destId="{2A4E7975-53A9-4E0F-BC05-2C9D2DBB7DB1}" srcOrd="5" destOrd="0" presId="urn:microsoft.com/office/officeart/2005/8/layout/radial4"/>
    <dgm:cxn modelId="{A615BF7F-0016-4FA9-9D37-59854A7DCB79}" type="presParOf" srcId="{170D1786-DAE7-4931-A198-818A6E0A6AE6}" destId="{6233B840-2B07-4D6B-9746-51E5236B319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94B4E2-0B07-4996-9F17-0E159085319D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Охрана жизни и здоровья детей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Воспитание привычки к здоровому образу жизни</a:t>
          </a:r>
          <a:endParaRPr lang="ru-RU" sz="2100" kern="1200" dirty="0"/>
        </a:p>
      </dsp:txBody>
      <dsp:txXfrm rot="5400000">
        <a:off x="5012703" y="-1901980"/>
        <a:ext cx="1166849" cy="5266944"/>
      </dsp:txXfrm>
    </dsp:sp>
    <dsp:sp modelId="{491EF3B5-E697-46C9-AB59-5A4365F6C92B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rgbClr val="FF0000"/>
              </a:solidFill>
            </a:rPr>
            <a:t>оздоровительная</a:t>
          </a:r>
          <a:endParaRPr lang="ru-RU" sz="2500" b="1" kern="1200" dirty="0">
            <a:solidFill>
              <a:srgbClr val="FF0000"/>
            </a:solidFill>
          </a:endParaRPr>
        </a:p>
      </dsp:txBody>
      <dsp:txXfrm>
        <a:off x="0" y="2209"/>
        <a:ext cx="2962656" cy="1458562"/>
      </dsp:txXfrm>
    </dsp:sp>
    <dsp:sp modelId="{FF63821E-B674-45E5-B300-33F8E8B11451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Формирование двигательных навыков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Потребность ежедневно заниматься физическими упражнениями</a:t>
          </a:r>
          <a:endParaRPr lang="ru-RU" sz="2100" kern="1200" dirty="0"/>
        </a:p>
      </dsp:txBody>
      <dsp:txXfrm rot="5400000">
        <a:off x="5012703" y="-370490"/>
        <a:ext cx="1166849" cy="5266944"/>
      </dsp:txXfrm>
    </dsp:sp>
    <dsp:sp modelId="{1D3449CF-E750-4CE5-BAA6-13910C9D5B27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schemeClr val="accent3">
              <a:lumMod val="60000"/>
              <a:lumOff val="40000"/>
              <a:alpha val="50000"/>
            </a:schemeClr>
          </a:innerShdw>
        </a:effectLst>
        <a:scene3d>
          <a:camera prst="obliqueTop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rgbClr val="FF0000"/>
              </a:solidFill>
            </a:rPr>
            <a:t>образовательная</a:t>
          </a:r>
          <a:endParaRPr lang="ru-RU" sz="2500" b="1" kern="1200" dirty="0">
            <a:solidFill>
              <a:srgbClr val="FF0000"/>
            </a:solidFill>
          </a:endParaRPr>
        </a:p>
      </dsp:txBody>
      <dsp:txXfrm>
        <a:off x="0" y="1533700"/>
        <a:ext cx="2962656" cy="1458562"/>
      </dsp:txXfrm>
    </dsp:sp>
    <dsp:sp modelId="{FFF800E2-C8A5-4312-A257-DA8F0DBD104F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3">
            <a:lumMod val="7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Содействовать всестороннему развитию личности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Воспитание любви и интереса к спорту</a:t>
          </a:r>
          <a:endParaRPr lang="ru-RU" sz="2100" kern="1200" dirty="0"/>
        </a:p>
      </dsp:txBody>
      <dsp:txXfrm rot="5400000">
        <a:off x="5012703" y="1160999"/>
        <a:ext cx="1166849" cy="5266944"/>
      </dsp:txXfrm>
    </dsp:sp>
    <dsp:sp modelId="{4C6F1C70-9D9F-45A5-B970-CBD9FC51D53B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rgbClr val="FF0000"/>
              </a:solidFill>
            </a:rPr>
            <a:t>воспитательная</a:t>
          </a:r>
          <a:endParaRPr lang="ru-RU" sz="2500" b="1" kern="1200" dirty="0">
            <a:solidFill>
              <a:srgbClr val="FF0000"/>
            </a:solidFill>
          </a:endParaRPr>
        </a:p>
      </dsp:txBody>
      <dsp:txXfrm>
        <a:off x="0" y="3065190"/>
        <a:ext cx="2962656" cy="14585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CB9E75-A8B9-4819-AD5F-3AB0E5CA8C1A}">
      <dsp:nvSpPr>
        <dsp:cNvPr id="0" name=""/>
        <dsp:cNvSpPr/>
      </dsp:nvSpPr>
      <dsp:spPr>
        <a:xfrm>
          <a:off x="2982313" y="3392396"/>
          <a:ext cx="2750809" cy="27508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smtClean="0"/>
            <a:t>Средства физического воспитания дошкольников</a:t>
          </a:r>
          <a:endParaRPr lang="ru-RU" sz="2300" b="1" kern="1200" dirty="0"/>
        </a:p>
      </dsp:txBody>
      <dsp:txXfrm>
        <a:off x="2982313" y="3392396"/>
        <a:ext cx="2750809" cy="2750809"/>
      </dsp:txXfrm>
    </dsp:sp>
    <dsp:sp modelId="{BA6AA1FF-1850-4DA4-8362-E1FC1B57EB36}">
      <dsp:nvSpPr>
        <dsp:cNvPr id="0" name=""/>
        <dsp:cNvSpPr/>
      </dsp:nvSpPr>
      <dsp:spPr>
        <a:xfrm rot="12900000">
          <a:off x="1108287" y="2876911"/>
          <a:ext cx="2217562" cy="78398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BC5579-BF0D-4E09-8B7F-4A26FCC817F0}">
      <dsp:nvSpPr>
        <dsp:cNvPr id="0" name=""/>
        <dsp:cNvSpPr/>
      </dsp:nvSpPr>
      <dsp:spPr>
        <a:xfrm>
          <a:off x="2173" y="1587624"/>
          <a:ext cx="2613269" cy="2090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Гигиенические факторы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знание личной и общественной гигиены</a:t>
          </a:r>
          <a:endParaRPr lang="ru-RU" sz="2100" kern="1200" dirty="0"/>
        </a:p>
      </dsp:txBody>
      <dsp:txXfrm>
        <a:off x="2173" y="1587624"/>
        <a:ext cx="2613269" cy="2090615"/>
      </dsp:txXfrm>
    </dsp:sp>
    <dsp:sp modelId="{143F5882-128E-456E-9C8C-C087420138E8}">
      <dsp:nvSpPr>
        <dsp:cNvPr id="0" name=""/>
        <dsp:cNvSpPr/>
      </dsp:nvSpPr>
      <dsp:spPr>
        <a:xfrm rot="16200000">
          <a:off x="3248936" y="1762560"/>
          <a:ext cx="2217562" cy="78398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385F34-61CF-4D74-90F4-CB6501A8A24A}">
      <dsp:nvSpPr>
        <dsp:cNvPr id="0" name=""/>
        <dsp:cNvSpPr/>
      </dsp:nvSpPr>
      <dsp:spPr>
        <a:xfrm>
          <a:off x="3051083" y="462"/>
          <a:ext cx="2613269" cy="2090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Физические упражнения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главное и основное средство физического и воспитания</a:t>
          </a:r>
          <a:endParaRPr lang="ru-RU" sz="2100" kern="1200" dirty="0"/>
        </a:p>
      </dsp:txBody>
      <dsp:txXfrm>
        <a:off x="3051083" y="462"/>
        <a:ext cx="2613269" cy="2090615"/>
      </dsp:txXfrm>
    </dsp:sp>
    <dsp:sp modelId="{2A4E7975-53A9-4E0F-BC05-2C9D2DBB7DB1}">
      <dsp:nvSpPr>
        <dsp:cNvPr id="0" name=""/>
        <dsp:cNvSpPr/>
      </dsp:nvSpPr>
      <dsp:spPr>
        <a:xfrm rot="19500000">
          <a:off x="5389586" y="2876911"/>
          <a:ext cx="2217562" cy="78398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33B840-2B07-4D6B-9746-51E5236B3194}">
      <dsp:nvSpPr>
        <dsp:cNvPr id="0" name=""/>
        <dsp:cNvSpPr/>
      </dsp:nvSpPr>
      <dsp:spPr>
        <a:xfrm>
          <a:off x="6099993" y="1587624"/>
          <a:ext cx="2613269" cy="2090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Естественные силы природы и их роль в закаливании организма</a:t>
          </a:r>
          <a:endParaRPr lang="ru-RU" sz="2100" kern="1200" dirty="0"/>
        </a:p>
      </dsp:txBody>
      <dsp:txXfrm>
        <a:off x="6099993" y="1587624"/>
        <a:ext cx="2613269" cy="2090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Реализация образовательной области «Физическая культура» с учетом требований ФГТ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2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928802"/>
            <a:ext cx="7758138" cy="41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643174" y="6089663"/>
            <a:ext cx="4038600" cy="768337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Автор: Гращенкова Е.В.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4. Принцип календарно-тематического планирования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</a:t>
            </a:r>
            <a:r>
              <a:rPr lang="ru-RU" sz="2400" dirty="0" smtClean="0"/>
              <a:t>т.е. построение образовательного процесса в соответствии с какими-либо значимыми и интересными для дошкольников событиями. Тема недели должна находить свое отражение и в физкультурных мероприятиях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5. Принцип решения программных задач </a:t>
            </a:r>
          </a:p>
          <a:p>
            <a:pPr>
              <a:buNone/>
            </a:pPr>
            <a:r>
              <a:rPr lang="ru-RU" sz="2400" dirty="0" smtClean="0"/>
              <a:t>     в совместной деятельности взрослого и детей и самостоятельной деятельности дошкольников в рамках НОД и при проведении режимных моментов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6. Принцип преемственности</a:t>
            </a:r>
          </a:p>
          <a:p>
            <a:pPr>
              <a:buNone/>
            </a:pPr>
            <a:r>
              <a:rPr lang="ru-RU" sz="2400" dirty="0" smtClean="0"/>
              <a:t>     т.е  , основная программа дошкольного образования обеспечивает  равные стартовые возможности для успешного овладения программой начального образования </a:t>
            </a:r>
            <a:endParaRPr lang="ru-RU" sz="24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Формы двигательной деятельности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подвижные игры с правилами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подвижные дидактические игры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игровые упражнения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соревнования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игровые ситуации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досуги и развлечения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ритмика и аэробика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спортивные игры и упражнения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спортивные эстафеты и праздники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гимнастика (утренняя и пробуждения)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корригирующая гимнастика</a:t>
            </a:r>
          </a:p>
          <a:p>
            <a:pPr>
              <a:buFont typeface="Wingdings" pitchFamily="2" charset="2"/>
              <a:buChar char="v"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Методы НОД и ОД, осуществляемые в ходе режимных моментов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Наглядный </a:t>
            </a:r>
          </a:p>
          <a:p>
            <a:pPr>
              <a:buNone/>
            </a:pPr>
            <a:r>
              <a:rPr lang="ru-RU" dirty="0" smtClean="0"/>
              <a:t>   (показ упражнений, использование пособий, имитация, зрительный ориентир)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Наглядно-слуховой</a:t>
            </a:r>
          </a:p>
          <a:p>
            <a:pPr>
              <a:buNone/>
            </a:pPr>
            <a:r>
              <a:rPr lang="ru-RU" dirty="0" smtClean="0"/>
              <a:t>   (использование музыки, звукозаписей)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Практический</a:t>
            </a:r>
          </a:p>
          <a:p>
            <a:pPr>
              <a:buNone/>
            </a:pPr>
            <a:r>
              <a:rPr lang="ru-RU" dirty="0" smtClean="0"/>
              <a:t>   (повторение упражнений, проведение мероприятий в соревновательной или в игровой форме)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Словесный</a:t>
            </a:r>
          </a:p>
          <a:p>
            <a:pPr>
              <a:buNone/>
            </a:pPr>
            <a:r>
              <a:rPr lang="ru-RU" dirty="0" smtClean="0"/>
              <a:t>   (команды, объяснение, вопросы, указания, образные сюжетные рассказы)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0013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Результаты анкетирования педагогов по вопросу внедрения ФГТ в образовательную область «Физическая культура»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 Собственная деятельность по внедрению ФГТ    в образовательный процесс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</a:t>
            </a:r>
            <a:r>
              <a:rPr lang="ru-RU" dirty="0" smtClean="0"/>
              <a:t>79% -  педагогов испытывают затруднения </a:t>
            </a:r>
          </a:p>
          <a:p>
            <a:pPr>
              <a:buNone/>
            </a:pPr>
            <a:r>
              <a:rPr lang="ru-RU" dirty="0" smtClean="0"/>
              <a:t>                  при внедрении ФГТ </a:t>
            </a:r>
          </a:p>
          <a:p>
            <a:pPr>
              <a:buNone/>
            </a:pPr>
            <a:r>
              <a:rPr lang="ru-RU" dirty="0" smtClean="0"/>
              <a:t>      21% -  считают, что принимают активное      </a:t>
            </a:r>
          </a:p>
          <a:p>
            <a:pPr>
              <a:buNone/>
            </a:pPr>
            <a:r>
              <a:rPr lang="ru-RU" dirty="0" smtClean="0"/>
              <a:t>                  участие в инновационной деятельности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  Пути получения информации по данному  вопросу </a:t>
            </a:r>
          </a:p>
          <a:p>
            <a:pPr>
              <a:buNone/>
            </a:pPr>
            <a:r>
              <a:rPr lang="ru-RU" dirty="0" smtClean="0"/>
              <a:t>       64%  - путем самообразования</a:t>
            </a:r>
          </a:p>
          <a:p>
            <a:pPr>
              <a:buNone/>
            </a:pPr>
            <a:r>
              <a:rPr lang="ru-RU" dirty="0" smtClean="0"/>
              <a:t>       92%  - через методическую работу проводимую в</a:t>
            </a:r>
          </a:p>
          <a:p>
            <a:pPr>
              <a:buNone/>
            </a:pPr>
            <a:r>
              <a:rPr lang="ru-RU" dirty="0" smtClean="0"/>
              <a:t>                   дошкольном учреждении 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 Трудности , возникающие у педагогов в процессе внедрения ФГТ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</a:t>
            </a:r>
            <a:r>
              <a:rPr lang="ru-RU" dirty="0" smtClean="0"/>
              <a:t>79%  - испытывают проблемы с организацией мониторинга</a:t>
            </a:r>
          </a:p>
          <a:p>
            <a:pPr>
              <a:buNone/>
            </a:pPr>
            <a:r>
              <a:rPr lang="ru-RU" dirty="0" smtClean="0"/>
              <a:t>       28%  - считают, методическое обеспечение данного вопроса недостаточным 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 Помощь педагогам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</a:t>
            </a:r>
            <a:r>
              <a:rPr lang="ru-RU" dirty="0" smtClean="0"/>
              <a:t>64% - считают необходимым посетить курсы повышения квалификации по</a:t>
            </a:r>
          </a:p>
          <a:p>
            <a:pPr>
              <a:buNone/>
            </a:pPr>
            <a:r>
              <a:rPr lang="ru-RU" dirty="0" smtClean="0"/>
              <a:t>                   данному вопросу</a:t>
            </a:r>
          </a:p>
          <a:p>
            <a:pPr>
              <a:buNone/>
            </a:pPr>
            <a:r>
              <a:rPr lang="ru-RU" dirty="0" smtClean="0"/>
              <a:t>        36% - хотят принять участие в семинарах - практикумах</a:t>
            </a:r>
          </a:p>
          <a:p>
            <a:pPr>
              <a:buNone/>
            </a:pPr>
            <a:r>
              <a:rPr lang="ru-RU" dirty="0" smtClean="0"/>
              <a:t>        21% - находят ответы на свои вопросы в работе творческих групп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Образовательная область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 «Физическая культура»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    Направлена на достижение целей формирования у детей интереса к физической культуре и целенаправленного развития у детей физических и волевых качеств через решения следующих </a:t>
            </a:r>
            <a:r>
              <a:rPr lang="ru-RU" b="1" dirty="0" smtClean="0">
                <a:solidFill>
                  <a:srgbClr val="FF0000"/>
                </a:solidFill>
              </a:rPr>
              <a:t>задач: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Развитие основных движений детей, обогащение двигательного опыта;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Сохранение и укрепления здоровья детей;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Развитие произвольности и саморегуляции;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Развитие двигательного творчества детей, их активности и самостоятельности;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Развитие интереса к систематическим занятиям спортом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Задачи физического воспитания детей дошкольного возраста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285728"/>
          <a:ext cx="8715436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Сравнительный анализ процесса обучения физической культуре в ДОУ 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4040188" cy="746139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Организованной в виде учебной деятельности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2571743"/>
            <a:ext cx="4040188" cy="3554419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Ребенок – объект педагогических воздействий взрослого человека. Взрослый – главный, он руководит и управляет ребенком.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Активность взрослого выше, чем активность ребенка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428736"/>
            <a:ext cx="4041775" cy="74613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 введении ФГТ, т.е. через организацию детских видов деятельности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571743"/>
            <a:ext cx="4041775" cy="3554419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Ребенок и взрослый – оба субъекты взаимодействия. Они равные по значимости, каждый в равной степени ценен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Активность ребенка не меньше чем активность взрослого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142844" y="285728"/>
            <a:ext cx="4352956" cy="635798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основная деятельность – учебная. Главный результат учебной деятельности- решение какой-либо учебной задачи, поставленной перед детьми взрослым. Цель – знания, умения и навыки ребенка. Активность ребенка нужна для достижения этих целей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основная модель организации образовательного  процесса - учебная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8200" y="357166"/>
            <a:ext cx="4352956" cy="628654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основная деятельность – детские виды деятельности: общение, игра и т.д. </a:t>
            </a:r>
          </a:p>
          <a:p>
            <a:pPr>
              <a:buNone/>
            </a:pPr>
            <a:r>
              <a:rPr lang="ru-RU" dirty="0" smtClean="0"/>
              <a:t>     Двигательная деятельность – это отдельно выделяемый вид детской деятельности, цель которой – подлинная активность детей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основная модель организации образовательного процесса – совместная деятельность взрослого и ребенка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285728"/>
            <a:ext cx="4352956" cy="628654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основная форма работы с детьми – занятие, состоящее из четко фиксированных и программой заложенных частей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мотив обучения на занятии не связан с интересом детей к самой учебной деятельности. «Удерживает» интерес авторитет взрослого, его «подлинная» цель - не поиграть, а использовать предмет для мотивации освоения знаний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85728"/>
            <a:ext cx="4352956" cy="628654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форма работы определяется темой и может быть разнообразной, более чем зависит от целей деятельности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мотив обучения должен быть связан с интересом детей к данному виду деятельности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85728"/>
            <a:ext cx="4038600" cy="635798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все дети должны присутствовать и обязательно участвовать во всех частях занятия 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образовательный процесс в значительной степени регламентирован, т.е. идет по определенному плану, где учтены все вопросы и действия взрослого и предполагаемые ответы и действия детей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85728"/>
            <a:ext cx="4352956" cy="635798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допускается, так называемый «вход» и «выход» детей. Т.е. ребенок имеет право выбора участвовать или не участвовать с другими детьми в совместном деле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образовательный процесс предполагает внесение изменений в планы, программы с учетом потребностей и интересов детей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Принципы ФГТ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4983179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ru-RU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 Принцип развивающего образования</a:t>
            </a:r>
          </a:p>
          <a:p>
            <a:pPr marL="514350" indent="-514350">
              <a:buNone/>
            </a:pPr>
            <a:r>
              <a:rPr lang="ru-RU" dirty="0" smtClean="0"/>
              <a:t>        целью которого является развитие физическое ребенка, т.е. приближение к высокому уровню сформированности промежуточных и итоговых результатов освоения программы по интегративному качеству «Физически развитый, овладевший основными  культурно-гигиеническими навыками </a:t>
            </a:r>
          </a:p>
          <a:p>
            <a:pPr marL="514350" indent="-514350">
              <a:buAutoNum type="arabicPeriod" startAt="2"/>
            </a:pPr>
            <a:endParaRPr lang="ru-RU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 startAt="2"/>
            </a:pPr>
            <a:r>
              <a:rPr lang="ru-RU" b="1" dirty="0" smtClean="0">
                <a:solidFill>
                  <a:srgbClr val="FF0000"/>
                </a:solidFill>
              </a:rPr>
              <a:t>Принцип необходимости и достаточности</a:t>
            </a:r>
          </a:p>
          <a:p>
            <a:pPr marL="514350" indent="-514350">
              <a:buNone/>
            </a:pPr>
            <a:r>
              <a:rPr lang="ru-RU" dirty="0" smtClean="0"/>
              <a:t>        другими словами: действие должно быть необходимо, а реализация на достаточном, на данный момент, уровне  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  Принцип интеграции образовательных областей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</a:t>
            </a:r>
            <a:r>
              <a:rPr lang="ru-RU" dirty="0" smtClean="0"/>
              <a:t>т.е. образовательная область «Физическая культура» должна взаимодействовать практически со всеми образовательными областями, естественно с учетом возрастных особенностей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844</Words>
  <Application>Microsoft Office PowerPoint</Application>
  <PresentationFormat>Экран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Реализация образовательной области «Физическая культура» с учетом требований ФГТ</vt:lpstr>
      <vt:lpstr>Образовательная область  «Физическая культура» </vt:lpstr>
      <vt:lpstr>Задачи физического воспитания детей дошкольного возраста</vt:lpstr>
      <vt:lpstr>Слайд 4</vt:lpstr>
      <vt:lpstr>Сравнительный анализ процесса обучения физической культуре в ДОУ </vt:lpstr>
      <vt:lpstr>Слайд 6</vt:lpstr>
      <vt:lpstr>Слайд 7</vt:lpstr>
      <vt:lpstr>Слайд 8</vt:lpstr>
      <vt:lpstr>Принципы ФГТ</vt:lpstr>
      <vt:lpstr>Слайд 10</vt:lpstr>
      <vt:lpstr>Формы двигательной деятельности</vt:lpstr>
      <vt:lpstr>Методы НОД и ОД, осуществляемые в ходе режимных моментов</vt:lpstr>
      <vt:lpstr>Результаты анкетирования педагогов по вопросу внедрения ФГТ в образовательную область «Физическая культура»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НОД и ОД, осуществляемые в ходе режимных моментов</dc:title>
  <dc:creator>Саша</dc:creator>
  <cp:lastModifiedBy>Саша</cp:lastModifiedBy>
  <cp:revision>52</cp:revision>
  <dcterms:created xsi:type="dcterms:W3CDTF">2013-04-14T18:54:04Z</dcterms:created>
  <dcterms:modified xsi:type="dcterms:W3CDTF">2013-11-09T20:09:43Z</dcterms:modified>
</cp:coreProperties>
</file>