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3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1F5D-D82F-48A7-A5D4-07AA68106783}" type="datetimeFigureOut">
              <a:rPr lang="ru-RU" smtClean="0"/>
              <a:t>30.12.2013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B892-0998-4B0D-BFC8-336440F7E89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1F5D-D82F-48A7-A5D4-07AA68106783}" type="datetimeFigureOut">
              <a:rPr lang="ru-RU" smtClean="0"/>
              <a:t>30.12.2013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B892-0998-4B0D-BFC8-336440F7E8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1F5D-D82F-48A7-A5D4-07AA68106783}" type="datetimeFigureOut">
              <a:rPr lang="ru-RU" smtClean="0"/>
              <a:t>30.12.2013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B892-0998-4B0D-BFC8-336440F7E8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1F5D-D82F-48A7-A5D4-07AA68106783}" type="datetimeFigureOut">
              <a:rPr lang="ru-RU" smtClean="0"/>
              <a:t>30.12.2013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B892-0998-4B0D-BFC8-336440F7E89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1F5D-D82F-48A7-A5D4-07AA68106783}" type="datetimeFigureOut">
              <a:rPr lang="ru-RU" smtClean="0"/>
              <a:t>30.12.2013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B892-0998-4B0D-BFC8-336440F7E8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1F5D-D82F-48A7-A5D4-07AA68106783}" type="datetimeFigureOut">
              <a:rPr lang="ru-RU" smtClean="0"/>
              <a:t>30.12.2013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B892-0998-4B0D-BFC8-336440F7E8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1F5D-D82F-48A7-A5D4-07AA68106783}" type="datetimeFigureOut">
              <a:rPr lang="ru-RU" smtClean="0"/>
              <a:t>30.12.2013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B892-0998-4B0D-BFC8-336440F7E8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1F5D-D82F-48A7-A5D4-07AA68106783}" type="datetimeFigureOut">
              <a:rPr lang="ru-RU" smtClean="0"/>
              <a:t>30.12.2013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B892-0998-4B0D-BFC8-336440F7E8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1F5D-D82F-48A7-A5D4-07AA68106783}" type="datetimeFigureOut">
              <a:rPr lang="ru-RU" smtClean="0"/>
              <a:t>30.12.2013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B892-0998-4B0D-BFC8-336440F7E8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1F5D-D82F-48A7-A5D4-07AA68106783}" type="datetimeFigureOut">
              <a:rPr lang="ru-RU" smtClean="0"/>
              <a:t>30.12.2013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B892-0998-4B0D-BFC8-336440F7E8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1F5D-D82F-48A7-A5D4-07AA68106783}" type="datetimeFigureOut">
              <a:rPr lang="ru-RU" smtClean="0"/>
              <a:t>30.12.2013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B892-0998-4B0D-BFC8-336440F7E8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48B41F5D-D82F-48A7-A5D4-07AA68106783}" type="datetimeFigureOut">
              <a:rPr lang="ru-RU" smtClean="0"/>
              <a:t>30.12.2013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715FB892-0998-4B0D-BFC8-336440F7E897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227910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Calibri" panose="020F0502020204030204" pitchFamily="34" charset="0"/>
              </a:rPr>
              <a:t>Знакомим детей с иллюстрациями</a:t>
            </a:r>
            <a:endParaRPr lang="ru-RU" dirty="0" smtClean="0">
              <a:latin typeface="Calibri" panose="020F0502020204030204" pitchFamily="34" charset="0"/>
            </a:endParaRPr>
          </a:p>
          <a:p>
            <a:endParaRPr lang="ru-RU" dirty="0">
              <a:latin typeface="Calibri" panose="020F0502020204030204" pitchFamily="34" charset="0"/>
            </a:endParaRPr>
          </a:p>
          <a:p>
            <a:endParaRPr lang="ru-RU" dirty="0" smtClean="0">
              <a:latin typeface="Calibri" panose="020F0502020204030204" pitchFamily="34" charset="0"/>
            </a:endParaRP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Автор: Крюкова Светлана Владимировна, педагог-психолог ГБОУ СОШ №436 ДО №2402 г. Москвы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2013-2014 учебный год</a:t>
            </a:r>
            <a:endParaRPr lang="ru-RU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7772400" cy="1470025"/>
          </a:xfrm>
        </p:spPr>
        <p:txBody>
          <a:bodyPr>
            <a:normAutofit/>
          </a:bodyPr>
          <a:lstStyle/>
          <a:p>
            <a:r>
              <a:rPr lang="ru-RU" smtClean="0">
                <a:latin typeface="Calibri" panose="020F0502020204030204" pitchFamily="34" charset="0"/>
              </a:rPr>
              <a:t>Часть 1. Лучшие </a:t>
            </a:r>
            <a:r>
              <a:rPr lang="ru-RU" dirty="0" smtClean="0">
                <a:latin typeface="Calibri" panose="020F0502020204030204" pitchFamily="34" charset="0"/>
              </a:rPr>
              <a:t>Иллюстраторы детских книг</a:t>
            </a:r>
            <a:endParaRPr 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21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260648"/>
            <a:ext cx="7924800" cy="612068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1900" b="1" dirty="0">
                <a:latin typeface="Calibri" panose="020F0502020204030204" pitchFamily="34" charset="0"/>
              </a:rPr>
              <a:t>Как знакомить детей с иллюстрациями?</a:t>
            </a:r>
            <a:r>
              <a:rPr lang="ru-RU" sz="1900" dirty="0">
                <a:latin typeface="Calibri" panose="020F0502020204030204" pitchFamily="34" charset="0"/>
              </a:rPr>
              <a:t> </a:t>
            </a:r>
          </a:p>
          <a:p>
            <a:pPr marL="0" lvl="0" indent="0">
              <a:buNone/>
            </a:pPr>
            <a:r>
              <a:rPr lang="ru-RU" sz="1600" dirty="0" smtClean="0">
                <a:latin typeface="Calibri" panose="020F0502020204030204" pitchFamily="34" charset="0"/>
              </a:rPr>
              <a:t>1. </a:t>
            </a:r>
            <a:r>
              <a:rPr lang="ru-RU" sz="1500" dirty="0" smtClean="0">
                <a:latin typeface="Calibri" panose="020F0502020204030204" pitchFamily="34" charset="0"/>
              </a:rPr>
              <a:t>Прочитайте </a:t>
            </a:r>
            <a:r>
              <a:rPr lang="ru-RU" sz="1500" dirty="0">
                <a:latin typeface="Calibri" panose="020F0502020204030204" pitchFamily="34" charset="0"/>
              </a:rPr>
              <a:t>сказку или </a:t>
            </a:r>
            <a:r>
              <a:rPr lang="ru-RU" sz="1500" dirty="0" err="1">
                <a:latin typeface="Calibri" panose="020F0502020204030204" pitchFamily="34" charset="0"/>
              </a:rPr>
              <a:t>потешку</a:t>
            </a:r>
            <a:r>
              <a:rPr lang="ru-RU" sz="1500" dirty="0">
                <a:latin typeface="Calibri" panose="020F0502020204030204" pitchFamily="34" charset="0"/>
              </a:rPr>
              <a:t> которую проиллюстрировал </a:t>
            </a:r>
            <a:r>
              <a:rPr lang="ru-RU" sz="1500" dirty="0" smtClean="0">
                <a:latin typeface="Calibri" panose="020F0502020204030204" pitchFamily="34" charset="0"/>
              </a:rPr>
              <a:t>художник.</a:t>
            </a:r>
          </a:p>
          <a:p>
            <a:pPr marL="0" lvl="0" indent="0">
              <a:lnSpc>
                <a:spcPct val="110000"/>
              </a:lnSpc>
              <a:buNone/>
            </a:pPr>
            <a:r>
              <a:rPr lang="ru-RU" sz="1500" b="1" i="1" dirty="0" smtClean="0">
                <a:latin typeface="Calibri" panose="020F0502020204030204" pitchFamily="34" charset="0"/>
              </a:rPr>
              <a:t>Например</a:t>
            </a:r>
            <a:r>
              <a:rPr lang="ru-RU" sz="1500" b="1" i="1" kern="0" spc="0" dirty="0" smtClean="0">
                <a:latin typeface="Calibri" panose="020F0502020204030204" pitchFamily="34" charset="0"/>
              </a:rPr>
              <a:t>:</a:t>
            </a:r>
            <a:r>
              <a:rPr lang="ru-RU" sz="1500" b="1" i="1" kern="0" spc="0" dirty="0">
                <a:latin typeface="Calibri" panose="020F0502020204030204" pitchFamily="34" charset="0"/>
              </a:rPr>
              <a:t> </a:t>
            </a:r>
            <a:r>
              <a:rPr lang="ru-RU" sz="1500" b="1" i="1" kern="0" spc="0" dirty="0" smtClean="0">
                <a:latin typeface="Calibri" panose="020F0502020204030204" pitchFamily="34" charset="0"/>
              </a:rPr>
              <a:t>                                                    Ходит </a:t>
            </a:r>
            <a:r>
              <a:rPr lang="ru-RU" sz="1500" b="1" i="1" kern="0" spc="0" dirty="0">
                <a:latin typeface="Calibri" panose="020F0502020204030204" pitchFamily="34" charset="0"/>
              </a:rPr>
              <a:t>кот по лавочке,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ru-RU" sz="1500" b="1" i="1" kern="0" spc="0" dirty="0">
                <a:latin typeface="Calibri" panose="020F0502020204030204" pitchFamily="34" charset="0"/>
              </a:rPr>
              <a:t>Водит кошку за лапочки: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ru-RU" sz="1500" b="1" i="1" kern="0" spc="0" dirty="0">
                <a:latin typeface="Calibri" panose="020F0502020204030204" pitchFamily="34" charset="0"/>
              </a:rPr>
              <a:t>Топы, топы по лавочке!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ru-RU" sz="1500" b="1" i="1" kern="0" spc="0" dirty="0" err="1">
                <a:latin typeface="Calibri" panose="020F0502020204030204" pitchFamily="34" charset="0"/>
              </a:rPr>
              <a:t>Цапы</a:t>
            </a:r>
            <a:r>
              <a:rPr lang="ru-RU" sz="1500" b="1" i="1" kern="0" spc="0" dirty="0">
                <a:latin typeface="Calibri" panose="020F0502020204030204" pitchFamily="34" charset="0"/>
              </a:rPr>
              <a:t>, </a:t>
            </a:r>
            <a:r>
              <a:rPr lang="ru-RU" sz="1500" b="1" i="1" kern="0" spc="0" dirty="0" err="1">
                <a:latin typeface="Calibri" panose="020F0502020204030204" pitchFamily="34" charset="0"/>
              </a:rPr>
              <a:t>цапы</a:t>
            </a:r>
            <a:r>
              <a:rPr lang="ru-RU" sz="1500" b="1" i="1" kern="0" spc="0" dirty="0">
                <a:latin typeface="Calibri" panose="020F0502020204030204" pitchFamily="34" charset="0"/>
              </a:rPr>
              <a:t> за лапочки!</a:t>
            </a:r>
          </a:p>
          <a:p>
            <a:pPr marL="0" lvl="0" indent="0" algn="just">
              <a:buNone/>
            </a:pPr>
            <a:r>
              <a:rPr lang="ru-RU" sz="1500" dirty="0" smtClean="0">
                <a:latin typeface="Calibri" panose="020F0502020204030204" pitchFamily="34" charset="0"/>
              </a:rPr>
              <a:t>2. Обратите </a:t>
            </a:r>
            <a:r>
              <a:rPr lang="ru-RU" sz="1500" dirty="0">
                <a:latin typeface="Calibri" panose="020F0502020204030204" pitchFamily="34" charset="0"/>
              </a:rPr>
              <a:t>внимание ребенка на картинку и дождитесь эмоциональной реакции на иллюстрацию к произведению.</a:t>
            </a:r>
          </a:p>
          <a:p>
            <a:pPr marL="0" lvl="0" indent="0" algn="just">
              <a:buNone/>
            </a:pPr>
            <a:r>
              <a:rPr lang="ru-RU" sz="1500" dirty="0" smtClean="0">
                <a:latin typeface="Calibri" panose="020F0502020204030204" pitchFamily="34" charset="0"/>
              </a:rPr>
              <a:t>3. Если </a:t>
            </a:r>
            <a:r>
              <a:rPr lang="ru-RU" sz="1500" dirty="0">
                <a:latin typeface="Calibri" panose="020F0502020204030204" pitchFamily="34" charset="0"/>
              </a:rPr>
              <a:t>иллюстрация не заинтересовала малыша, он не понял ее содержания, взрослый приходит на помощь</a:t>
            </a:r>
            <a:r>
              <a:rPr lang="ru-RU" sz="1500" dirty="0" smtClean="0">
                <a:latin typeface="Calibri" panose="020F0502020204030204" pitchFamily="34" charset="0"/>
              </a:rPr>
              <a:t>.  </a:t>
            </a:r>
            <a:r>
              <a:rPr lang="ru-RU" sz="1500" i="1" dirty="0">
                <a:latin typeface="Calibri" panose="020F0502020204030204" pitchFamily="34" charset="0"/>
              </a:rPr>
              <a:t>«Давай посмотрим, кого изобразил художник на картинке»... </a:t>
            </a:r>
            <a:endParaRPr lang="ru-RU" sz="1500" dirty="0"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ru-RU" sz="1500" dirty="0">
                <a:latin typeface="Calibri" panose="020F0502020204030204" pitchFamily="34" charset="0"/>
              </a:rPr>
              <a:t>С помощью цвета теплых тонов, выразительных и понятных детям движений (кот держит кошку за лапки, а котята весело прыгают вокруг них), декоративности оформления (красивые цветы, расписные узоры украшают стены комнаты, окна, лавочку) иллюстратор Юрий Васнецов, вызывает у детей радость, дает понять, что его персонажи добрые, веселые, живут дружно.</a:t>
            </a:r>
          </a:p>
          <a:p>
            <a:pPr marL="0" indent="0" algn="just">
              <a:buNone/>
            </a:pPr>
            <a:r>
              <a:rPr lang="ru-RU" sz="1500" dirty="0" smtClean="0">
                <a:latin typeface="Calibri" panose="020F0502020204030204" pitchFamily="34" charset="0"/>
              </a:rPr>
              <a:t>	Выказывая </a:t>
            </a:r>
            <a:r>
              <a:rPr lang="ru-RU" sz="1500" dirty="0">
                <a:latin typeface="Calibri" panose="020F0502020204030204" pitchFamily="34" charset="0"/>
              </a:rPr>
              <a:t>интерес к рисунку, восхищение мастерством художника, родитель своей эмоциональной реакцией снова привлекает внимание ребенка к иллюстрации, поясняет ее содержание. Родитель побуждает ребенка эмоционально откликнуться на иллюстрацию.</a:t>
            </a:r>
          </a:p>
          <a:p>
            <a:pPr marL="0" lvl="0" indent="0" algn="just">
              <a:buNone/>
            </a:pPr>
            <a:r>
              <a:rPr lang="ru-RU" sz="1500" dirty="0" smtClean="0">
                <a:latin typeface="Calibri" panose="020F0502020204030204" pitchFamily="34" charset="0"/>
              </a:rPr>
              <a:t>4. Спросите </a:t>
            </a:r>
            <a:r>
              <a:rPr lang="ru-RU" sz="1500" dirty="0">
                <a:latin typeface="Calibri" panose="020F0502020204030204" pitchFamily="34" charset="0"/>
              </a:rPr>
              <a:t>«Кто из героев тебе больше всего понравился?» Если ребенок 2-х – 3-х лет не дает словесного ответа, попросите просто показать этого персонажа. Достаточно если ребенок выразит свое отношение с помощью мимики, жестов. </a:t>
            </a:r>
            <a:endParaRPr lang="ru-RU" sz="1500" dirty="0" smtClean="0">
              <a:latin typeface="Calibri" panose="020F0502020204030204" pitchFamily="34" charset="0"/>
            </a:endParaRPr>
          </a:p>
          <a:p>
            <a:pPr marL="0" lvl="0" indent="0" algn="just">
              <a:buNone/>
            </a:pPr>
            <a:endParaRPr lang="ru-RU" sz="1500" dirty="0"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ru-RU" sz="1500" dirty="0">
                <a:latin typeface="Calibri" panose="020F0502020204030204" pitchFamily="34" charset="0"/>
              </a:rPr>
              <a:t>Если вы хотите, заинтересовать ребенка книжной графикой, необходимо систематически рассматривать рисунки разных художников к различным произведениям.  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404664"/>
            <a:ext cx="1224136" cy="169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1408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6400800" cy="504056"/>
          </a:xfrm>
        </p:spPr>
        <p:txBody>
          <a:bodyPr/>
          <a:lstStyle/>
          <a:p>
            <a:pPr algn="ctr"/>
            <a:r>
              <a:rPr lang="ru-RU" sz="2800" dirty="0" smtClean="0">
                <a:latin typeface="Calibri" panose="020F0502020204030204" pitchFamily="34" charset="0"/>
              </a:rPr>
              <a:t>Юрий Васнецов</a:t>
            </a:r>
            <a:endParaRPr lang="ru-RU" sz="2800" dirty="0">
              <a:latin typeface="Calibri" panose="020F050202020403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340768"/>
            <a:ext cx="2808312" cy="3724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4168" y="1340768"/>
            <a:ext cx="2775617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347864" y="1361902"/>
            <a:ext cx="252028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sz="1600" b="1" i="1" u="sng" dirty="0" smtClean="0">
                <a:latin typeface="Calibri" panose="020F0502020204030204" pitchFamily="34" charset="0"/>
              </a:rPr>
              <a:t>На что обращать внимание детей при рассматривании: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Calibri" panose="020F0502020204030204" pitchFamily="34" charset="0"/>
              </a:rPr>
              <a:t>многообразие в использовании цвета;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Calibri" panose="020F0502020204030204" pitchFamily="34" charset="0"/>
              </a:rPr>
              <a:t>настроение, характер персонажей,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Calibri" panose="020F0502020204030204" pitchFamily="34" charset="0"/>
              </a:rPr>
              <a:t>манера поведения – выразительные движения героев,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Calibri" panose="020F0502020204030204" pitchFamily="34" charset="0"/>
              </a:rPr>
              <a:t>стиль одежды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5101359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u="sng" dirty="0">
                <a:latin typeface="Calibri" panose="020F0502020204030204" pitchFamily="34" charset="0"/>
              </a:rPr>
              <a:t>Особенности иллюстраций: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Calibri" panose="020F0502020204030204" pitchFamily="34" charset="0"/>
              </a:rPr>
              <a:t>Самобытность образов животных,  герои иллюстраций похожи </a:t>
            </a:r>
            <a:r>
              <a:rPr lang="ru-RU" sz="1400" dirty="0">
                <a:latin typeface="Calibri" panose="020F0502020204030204" pitchFamily="34" charset="0"/>
              </a:rPr>
              <a:t>на народные  игрушки;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>
                <a:latin typeface="Calibri" panose="020F0502020204030204" pitchFamily="34" charset="0"/>
              </a:rPr>
              <a:t>фон усиливает восприятие образов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907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7346776" cy="504056"/>
          </a:xfrm>
        </p:spPr>
        <p:txBody>
          <a:bodyPr/>
          <a:lstStyle/>
          <a:p>
            <a:pPr algn="ctr"/>
            <a:r>
              <a:rPr lang="ru-RU" sz="2800" dirty="0" smtClean="0">
                <a:latin typeface="Calibri" panose="020F0502020204030204" pitchFamily="34" charset="0"/>
              </a:rPr>
              <a:t>ЕВГЕНИЙ ЧАРУШИН</a:t>
            </a:r>
            <a:endParaRPr lang="ru-RU" sz="2800" dirty="0">
              <a:latin typeface="Calibri" panose="020F050202020403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124744"/>
            <a:ext cx="3600400" cy="2623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3202136"/>
            <a:ext cx="3441624" cy="2546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39552" y="3933056"/>
            <a:ext cx="316835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u="sng" dirty="0" smtClean="0">
                <a:latin typeface="Calibri" panose="020F0502020204030204" pitchFamily="34" charset="0"/>
              </a:rPr>
              <a:t>Особенность иллюстраций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Calibri" panose="020F0502020204030204" pitchFamily="34" charset="0"/>
              </a:rPr>
              <a:t>Упрощение рисунка, главное рассказать о герое;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Calibri" panose="020F0502020204030204" pitchFamily="34" charset="0"/>
              </a:rPr>
              <a:t>Размывами туши, акварели по-особому передает пушистый мех зверей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Calibri" panose="020F0502020204030204" pitchFamily="34" charset="0"/>
              </a:rPr>
              <a:t>Использует в работе 3-4 краски</a:t>
            </a:r>
            <a:endParaRPr lang="ru-RU" sz="140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20072" y="1484784"/>
            <a:ext cx="3513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u="sng" dirty="0" smtClean="0">
                <a:latin typeface="Calibri" panose="020F0502020204030204" pitchFamily="34" charset="0"/>
              </a:rPr>
              <a:t>На что обращать внимание детей при рассматривании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Calibri" panose="020F0502020204030204" pitchFamily="34" charset="0"/>
              </a:rPr>
              <a:t>Главное – герой иллюстрации: </a:t>
            </a:r>
          </a:p>
          <a:p>
            <a:pPr algn="just"/>
            <a:r>
              <a:rPr lang="ru-RU" sz="1600" dirty="0" smtClean="0">
                <a:latin typeface="Calibri" panose="020F0502020204030204" pitchFamily="34" charset="0"/>
              </a:rPr>
              <a:t>поза, выразительное движение персонажа, выражение глаз, характер, настроение</a:t>
            </a:r>
            <a:endParaRPr lang="ru-RU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82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5906616" cy="720080"/>
          </a:xfrm>
        </p:spPr>
        <p:txBody>
          <a:bodyPr/>
          <a:lstStyle/>
          <a:p>
            <a:pPr algn="ctr"/>
            <a:r>
              <a:rPr lang="ru-RU" sz="2800" dirty="0" smtClean="0">
                <a:latin typeface="Calibri" panose="020F0502020204030204" pitchFamily="34" charset="0"/>
              </a:rPr>
              <a:t>Владимир </a:t>
            </a:r>
            <a:r>
              <a:rPr lang="ru-RU" sz="2800" dirty="0" err="1" smtClean="0">
                <a:latin typeface="Calibri" panose="020F0502020204030204" pitchFamily="34" charset="0"/>
              </a:rPr>
              <a:t>конашевич</a:t>
            </a:r>
            <a:endParaRPr lang="ru-RU" sz="2800" dirty="0">
              <a:latin typeface="Calibri" panose="020F050202020403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960769"/>
            <a:ext cx="2456940" cy="3332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0727" y="3359071"/>
            <a:ext cx="3044385" cy="2415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9682" y="1052736"/>
            <a:ext cx="3044385" cy="2120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73887" y="4424094"/>
            <a:ext cx="49685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u="sng" dirty="0" smtClean="0">
                <a:latin typeface="Calibri" panose="020F0502020204030204" pitchFamily="34" charset="0"/>
              </a:rPr>
              <a:t>Особенности иллюстраций: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latin typeface="Calibri" panose="020F0502020204030204" pitchFamily="34" charset="0"/>
              </a:rPr>
              <a:t>р</a:t>
            </a:r>
            <a:r>
              <a:rPr lang="ru-RU" sz="1400" dirty="0" smtClean="0">
                <a:latin typeface="Calibri" panose="020F0502020204030204" pitchFamily="34" charset="0"/>
              </a:rPr>
              <a:t>исунки на белом листе;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latin typeface="Calibri" panose="020F0502020204030204" pitchFamily="34" charset="0"/>
              </a:rPr>
              <a:t>к</a:t>
            </a:r>
            <a:r>
              <a:rPr lang="ru-RU" sz="1400" dirty="0" smtClean="0">
                <a:latin typeface="Calibri" panose="020F0502020204030204" pitchFamily="34" charset="0"/>
              </a:rPr>
              <a:t>омпозиция строится без пейзажей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latin typeface="Calibri" panose="020F0502020204030204" pitchFamily="34" charset="0"/>
              </a:rPr>
              <a:t>м</a:t>
            </a:r>
            <a:r>
              <a:rPr lang="ru-RU" sz="1400" dirty="0" smtClean="0">
                <a:latin typeface="Calibri" panose="020F0502020204030204" pitchFamily="34" charset="0"/>
              </a:rPr>
              <a:t>ногоцветие за счет оттенков нескольких основных цветов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latin typeface="Calibri" panose="020F0502020204030204" pitchFamily="34" charset="0"/>
              </a:rPr>
              <a:t>иллюстрации, как сценки из кукольного театра </a:t>
            </a:r>
            <a:endParaRPr lang="ru-RU" sz="1400" dirty="0" smtClean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203848" y="1100107"/>
            <a:ext cx="247228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i="1" u="sng" dirty="0" smtClean="0">
                <a:latin typeface="Calibri" panose="020F0502020204030204" pitchFamily="34" charset="0"/>
              </a:rPr>
              <a:t>На что обращать внимание детей при рассматривании: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Calibri" panose="020F0502020204030204" pitchFamily="34" charset="0"/>
              </a:rPr>
              <a:t>Множество мелких подробностей, сопровождают каждую строчку текста.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Calibri" panose="020F0502020204030204" pitchFamily="34" charset="0"/>
              </a:rPr>
              <a:t>Мы как будто  попадаем на представление в кукольный театр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955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4636" y="260648"/>
            <a:ext cx="6842720" cy="648072"/>
          </a:xfrm>
        </p:spPr>
        <p:txBody>
          <a:bodyPr/>
          <a:lstStyle/>
          <a:p>
            <a:pPr algn="ctr"/>
            <a:r>
              <a:rPr lang="ru-RU" sz="2800" dirty="0" smtClean="0">
                <a:latin typeface="Calibri" panose="020F0502020204030204" pitchFamily="34" charset="0"/>
              </a:rPr>
              <a:t>Евгений </a:t>
            </a:r>
            <a:r>
              <a:rPr lang="ru-RU" sz="2800" dirty="0" err="1" smtClean="0">
                <a:latin typeface="Calibri" panose="020F0502020204030204" pitchFamily="34" charset="0"/>
              </a:rPr>
              <a:t>Рачев</a:t>
            </a:r>
            <a:endParaRPr lang="ru-RU" sz="2800" dirty="0">
              <a:latin typeface="Calibri" panose="020F050202020403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836712"/>
            <a:ext cx="2796661" cy="3605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2160" y="976779"/>
            <a:ext cx="2740789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295636" y="4581128"/>
            <a:ext cx="69127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u="sng" dirty="0" smtClean="0">
                <a:latin typeface="Calibri" panose="020F0502020204030204" pitchFamily="34" charset="0"/>
              </a:rPr>
              <a:t>Особенности иллюстраций: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latin typeface="Calibri" panose="020F0502020204030204" pitchFamily="34" charset="0"/>
              </a:rPr>
              <a:t>з</a:t>
            </a:r>
            <a:r>
              <a:rPr lang="ru-RU" sz="1400" dirty="0" smtClean="0">
                <a:latin typeface="Calibri" panose="020F0502020204030204" pitchFamily="34" charset="0"/>
              </a:rPr>
              <a:t>вери одеты как люди;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Calibri" panose="020F0502020204030204" pitchFamily="34" charset="0"/>
              </a:rPr>
              <a:t>на иллюстрациях большое внимание уделяется  бытовым подробностям: вышивка, узоры на предметах быта и одежде;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latin typeface="Calibri" panose="020F0502020204030204" pitchFamily="34" charset="0"/>
              </a:rPr>
              <a:t>п</a:t>
            </a:r>
            <a:r>
              <a:rPr lang="ru-RU" sz="1400" dirty="0" smtClean="0">
                <a:latin typeface="Calibri" panose="020F0502020204030204" pitchFamily="34" charset="0"/>
              </a:rPr>
              <a:t>ейзаж типичный для средней полосы России</a:t>
            </a:r>
            <a:endParaRPr lang="ru-RU" sz="1400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5856" y="1772816"/>
            <a:ext cx="252028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u="sng" dirty="0" smtClean="0">
                <a:latin typeface="Calibri" panose="020F0502020204030204" pitchFamily="34" charset="0"/>
              </a:rPr>
              <a:t>На что обращать внимание детей при рассматривании: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Calibri" panose="020F0502020204030204" pitchFamily="34" charset="0"/>
              </a:rPr>
              <a:t> характер героев, их  эмоции, настроение;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Calibri" panose="020F0502020204030204" pitchFamily="34" charset="0"/>
              </a:rPr>
              <a:t>отношения между персонажами;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53270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24800" cy="1008112"/>
          </a:xfrm>
        </p:spPr>
        <p:txBody>
          <a:bodyPr/>
          <a:lstStyle/>
          <a:p>
            <a:pPr algn="just"/>
            <a:r>
              <a:rPr lang="ru-RU" sz="2000" dirty="0" smtClean="0">
                <a:latin typeface="Calibri" panose="020F0502020204030204" pitchFamily="34" charset="0"/>
              </a:rPr>
              <a:t>при выборе книги для ребенка раннего возраста следует помнить, что ЧЕРНО-БЕЛЫЕ ИЗОБРАЖЕНИЯ МЕНЕЕ ПРИВЛЕКАТЕЛЬНЫ ДЛЯ ДЕТЕЙ.</a:t>
            </a:r>
            <a:endParaRPr lang="ru-RU" sz="2000" dirty="0">
              <a:latin typeface="Calibri" panose="020F0502020204030204" pitchFamily="34" charset="0"/>
            </a:endParaRPr>
          </a:p>
        </p:txBody>
      </p:sp>
      <p:pic>
        <p:nvPicPr>
          <p:cNvPr id="2050" name="Picture 2" descr="C:\Users\admin\Desktop\46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67" r="3503"/>
          <a:stretch/>
        </p:blipFill>
        <p:spPr bwMode="auto">
          <a:xfrm>
            <a:off x="899592" y="1890654"/>
            <a:ext cx="2661343" cy="3518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Силуэты Елизавета Бём\дождик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7821" y="1890654"/>
            <a:ext cx="2467927" cy="3518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60935" y="3087166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alibri" panose="020F0502020204030204" pitchFamily="34" charset="0"/>
              </a:rPr>
              <a:t>Дождик, дождик,</a:t>
            </a:r>
          </a:p>
          <a:p>
            <a:pPr algn="ctr"/>
            <a:r>
              <a:rPr lang="ru-RU" dirty="0" smtClean="0">
                <a:latin typeface="Calibri" panose="020F0502020204030204" pitchFamily="34" charset="0"/>
              </a:rPr>
              <a:t>Полно лить,</a:t>
            </a:r>
          </a:p>
          <a:p>
            <a:pPr algn="ctr"/>
            <a:r>
              <a:rPr lang="ru-RU" dirty="0" smtClean="0">
                <a:latin typeface="Calibri" panose="020F0502020204030204" pitchFamily="34" charset="0"/>
              </a:rPr>
              <a:t>Малых детушек мочить!</a:t>
            </a:r>
            <a:endParaRPr 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97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580" y="116632"/>
            <a:ext cx="8102860" cy="1080120"/>
          </a:xfrm>
        </p:spPr>
        <p:txBody>
          <a:bodyPr/>
          <a:lstStyle/>
          <a:p>
            <a:pPr algn="just"/>
            <a:r>
              <a:rPr lang="ru-RU" sz="1800" dirty="0" smtClean="0">
                <a:latin typeface="Calibri" panose="020F0502020204030204" pitchFamily="34" charset="0"/>
              </a:rPr>
              <a:t>ЛУЧШЕ ВОСПРИНИМАЮТСЯ КРУПНЫЕ ИЗОБРАЖЕНИЯ С БОЛЬШИМ КОЛИЧЕСТВОМ ДЕТАЛЕЙ, ЧЕМ МЕЛКИЕ ИЗОБРАЖЕНИЯ, ПОЧТИ БЕЗ ДЕТАЛЕЙ.</a:t>
            </a:r>
            <a:endParaRPr lang="ru-RU" sz="1800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3848" y="1568016"/>
            <a:ext cx="2376264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Calibri" panose="020F0502020204030204" pitchFamily="34" charset="0"/>
              </a:rPr>
              <a:t>Заинька, выйди в сад,</a:t>
            </a:r>
          </a:p>
          <a:p>
            <a:pPr algn="ctr"/>
            <a:r>
              <a:rPr lang="ru-RU" sz="1400" dirty="0">
                <a:latin typeface="Calibri" panose="020F0502020204030204" pitchFamily="34" charset="0"/>
              </a:rPr>
              <a:t>Серенький, выйди в сад.</a:t>
            </a:r>
          </a:p>
          <a:p>
            <a:pPr algn="ctr"/>
            <a:r>
              <a:rPr lang="ru-RU" sz="1400" dirty="0">
                <a:latin typeface="Calibri" panose="020F0502020204030204" pitchFamily="34" charset="0"/>
              </a:rPr>
              <a:t>Зайка, зайка, выйди в сад,</a:t>
            </a:r>
          </a:p>
          <a:p>
            <a:pPr algn="ctr"/>
            <a:r>
              <a:rPr lang="ru-RU" sz="1400" dirty="0">
                <a:latin typeface="Calibri" panose="020F0502020204030204" pitchFamily="34" charset="0"/>
              </a:rPr>
              <a:t>Серый, серый, выйди в сад! </a:t>
            </a:r>
          </a:p>
          <a:p>
            <a:pPr algn="ctr"/>
            <a:endParaRPr lang="ru-RU" sz="1400" dirty="0">
              <a:latin typeface="Calibri" panose="020F0502020204030204" pitchFamily="34" charset="0"/>
            </a:endParaRPr>
          </a:p>
          <a:p>
            <a:pPr algn="ctr"/>
            <a:r>
              <a:rPr lang="ru-RU" sz="1400" dirty="0">
                <a:latin typeface="Calibri" panose="020F0502020204030204" pitchFamily="34" charset="0"/>
              </a:rPr>
              <a:t>Заинька, сорви цвет,</a:t>
            </a:r>
          </a:p>
          <a:p>
            <a:pPr algn="ctr"/>
            <a:r>
              <a:rPr lang="ru-RU" sz="1400" dirty="0">
                <a:latin typeface="Calibri" panose="020F0502020204030204" pitchFamily="34" charset="0"/>
              </a:rPr>
              <a:t>Серенький, сорви цвет.</a:t>
            </a:r>
          </a:p>
          <a:p>
            <a:pPr algn="ctr"/>
            <a:r>
              <a:rPr lang="ru-RU" sz="1400" dirty="0">
                <a:latin typeface="Calibri" panose="020F0502020204030204" pitchFamily="34" charset="0"/>
              </a:rPr>
              <a:t>Зайка, зайка, сорви цвет,</a:t>
            </a:r>
          </a:p>
          <a:p>
            <a:pPr algn="ctr"/>
            <a:r>
              <a:rPr lang="ru-RU" sz="1400" dirty="0">
                <a:latin typeface="Calibri" panose="020F0502020204030204" pitchFamily="34" charset="0"/>
              </a:rPr>
              <a:t>Серый, серый, сорви цвет!</a:t>
            </a:r>
          </a:p>
          <a:p>
            <a:pPr algn="ctr"/>
            <a:endParaRPr lang="ru-RU" sz="1400" dirty="0">
              <a:latin typeface="Calibri" panose="020F0502020204030204" pitchFamily="34" charset="0"/>
            </a:endParaRPr>
          </a:p>
          <a:p>
            <a:pPr algn="ctr"/>
            <a:r>
              <a:rPr lang="ru-RU" sz="1400" dirty="0">
                <a:latin typeface="Calibri" panose="020F0502020204030204" pitchFamily="34" charset="0"/>
              </a:rPr>
              <a:t>Заинька, свей венок,</a:t>
            </a:r>
          </a:p>
          <a:p>
            <a:pPr algn="ctr"/>
            <a:r>
              <a:rPr lang="ru-RU" sz="1400" dirty="0">
                <a:latin typeface="Calibri" panose="020F0502020204030204" pitchFamily="34" charset="0"/>
              </a:rPr>
              <a:t>Серенький, свей венок.</a:t>
            </a:r>
          </a:p>
          <a:p>
            <a:pPr algn="ctr"/>
            <a:r>
              <a:rPr lang="ru-RU" sz="1400" dirty="0">
                <a:latin typeface="Calibri" panose="020F0502020204030204" pitchFamily="34" charset="0"/>
              </a:rPr>
              <a:t>Зайка, зайка, свей венок,</a:t>
            </a:r>
          </a:p>
          <a:p>
            <a:pPr algn="ctr"/>
            <a:r>
              <a:rPr lang="ru-RU" sz="1400" dirty="0">
                <a:latin typeface="Calibri" panose="020F0502020204030204" pitchFamily="34" charset="0"/>
              </a:rPr>
              <a:t>Серый, серый, свей венок.</a:t>
            </a:r>
          </a:p>
          <a:p>
            <a:pPr algn="ctr"/>
            <a:endParaRPr lang="ru-RU" sz="1400" dirty="0">
              <a:latin typeface="Calibri" panose="020F0502020204030204" pitchFamily="34" charset="0"/>
            </a:endParaRPr>
          </a:p>
          <a:p>
            <a:pPr algn="ctr"/>
            <a:r>
              <a:rPr lang="ru-RU" sz="1400" dirty="0">
                <a:latin typeface="Calibri" panose="020F0502020204030204" pitchFamily="34" charset="0"/>
              </a:rPr>
              <a:t>Заинька, попляши,</a:t>
            </a:r>
          </a:p>
          <a:p>
            <a:pPr algn="ctr"/>
            <a:r>
              <a:rPr lang="ru-RU" sz="1400" dirty="0">
                <a:latin typeface="Calibri" panose="020F0502020204030204" pitchFamily="34" charset="0"/>
              </a:rPr>
              <a:t>Серенький, попляши.</a:t>
            </a:r>
          </a:p>
          <a:p>
            <a:pPr algn="ctr"/>
            <a:r>
              <a:rPr lang="ru-RU" sz="1400" dirty="0">
                <a:latin typeface="Calibri" panose="020F0502020204030204" pitchFamily="34" charset="0"/>
              </a:rPr>
              <a:t>Зайка, зайка, попляши,</a:t>
            </a:r>
          </a:p>
          <a:p>
            <a:pPr algn="ctr"/>
            <a:r>
              <a:rPr lang="ru-RU" sz="1400" dirty="0">
                <a:latin typeface="Calibri" panose="020F0502020204030204" pitchFamily="34" charset="0"/>
              </a:rPr>
              <a:t>Серый, серый, попляши.</a:t>
            </a:r>
          </a:p>
        </p:txBody>
      </p:sp>
      <p:pic>
        <p:nvPicPr>
          <p:cNvPr id="3074" name="Picture 2" descr="C:\Users\admin\Desktop\dal_59b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4168" y="2598315"/>
            <a:ext cx="2088232" cy="2545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4168" y="1988840"/>
            <a:ext cx="2880320" cy="3764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866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Другая 1">
      <a:dk1>
        <a:srgbClr val="A7D6FF"/>
      </a:dk1>
      <a:lt1>
        <a:sysClr val="window" lastClr="FFFFFF"/>
      </a:lt1>
      <a:dk2>
        <a:srgbClr val="007DEA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1684</TotalTime>
  <Words>526</Words>
  <Application>Microsoft Office PowerPoint</Application>
  <PresentationFormat>Экран (4:3)</PresentationFormat>
  <Paragraphs>78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Горизонт</vt:lpstr>
      <vt:lpstr>Часть 1. Лучшие Иллюстраторы детских книг</vt:lpstr>
      <vt:lpstr>Презентация PowerPoint</vt:lpstr>
      <vt:lpstr>Юрий Васнецов</vt:lpstr>
      <vt:lpstr>ЕВГЕНИЙ ЧАРУШИН</vt:lpstr>
      <vt:lpstr>Владимир конашевич</vt:lpstr>
      <vt:lpstr>Евгений Рачев</vt:lpstr>
      <vt:lpstr>при выборе книги для ребенка раннего возраста следует помнить, что ЧЕРНО-БЕЛЫЕ ИЗОБРАЖЕНИЯ МЕНЕЕ ПРИВЛЕКАТЕЛЬНЫ ДЛЯ ДЕТЕЙ.</vt:lpstr>
      <vt:lpstr>ЛУЧШЕ ВОСПРИНИМАЮТСЯ КРУПНЫЕ ИЗОБРАЖЕНИЯ С БОЛЬШИМ КОЛИЧЕСТВОМ ДЕТАЛЕЙ, ЧЕМ МЕЛКИЕ ИЗОБРАЖЕНИЯ, ПОЧТИ БЕЗ ДЕТАЛЕЙ.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Лучшие Иллюстраторы детских книг</dc:title>
  <dc:creator>admin</dc:creator>
  <cp:lastModifiedBy>admin</cp:lastModifiedBy>
  <cp:revision>49</cp:revision>
  <dcterms:created xsi:type="dcterms:W3CDTF">2013-10-31T06:52:27Z</dcterms:created>
  <dcterms:modified xsi:type="dcterms:W3CDTF">2013-12-30T06:35:56Z</dcterms:modified>
</cp:coreProperties>
</file>