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  <a:alpha val="3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EB60-366C-40BC-9053-D1075610D76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F5F58-3D8C-437D-BAFD-4953D15D20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01622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Игра – лучший помощник в занятиях с детьми дома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2636912"/>
            <a:ext cx="3600400" cy="36724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i01.i.aliimg.com/wsphoto/v0/1566632465_1/2014-Baby-Play-font-b-Polyester-b-font-Paint-Toys-learning-Aquadoodle-Aqua-Doodle-Drawing-Ma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636912"/>
            <a:ext cx="3600400" cy="368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2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2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Игра – лучший помощник в занятиях с детьми дома</a:t>
            </a:r>
            <a:r>
              <a:rPr lang="ru-RU" dirty="0">
                <a:ea typeface="Calibri"/>
                <a:cs typeface="Times New Roman"/>
              </a:rPr>
              <a:t/>
            </a:r>
            <a:br>
              <a:rPr lang="ru-RU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056984" cy="5976664"/>
          </a:xfrm>
        </p:spPr>
        <p:txBody>
          <a:bodyPr>
            <a:noAutofit/>
          </a:bodyPr>
          <a:lstStyle/>
          <a:p>
            <a:pPr marL="633413" indent="1435100">
              <a:lnSpc>
                <a:spcPts val="135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+mj-lt"/>
                <a:ea typeface="Times New Roman"/>
                <a:cs typeface="Arial"/>
              </a:rPr>
              <a:t>Игра</a:t>
            </a:r>
            <a:r>
              <a:rPr lang="ru-RU" sz="1400" b="1" dirty="0" smtClean="0">
                <a:solidFill>
                  <a:srgbClr val="FF0000"/>
                </a:solidFill>
                <a:latin typeface="+mj-lt"/>
                <a:ea typeface="Times New Roman"/>
                <a:cs typeface="Arial"/>
              </a:rPr>
              <a:t> </a:t>
            </a:r>
            <a:r>
              <a:rPr lang="ru-RU" sz="1400" b="1" i="1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- потребность детского организма,</a:t>
            </a:r>
            <a:endParaRPr lang="ru-RU" sz="1400" dirty="0" smtClean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633413" indent="1435100">
              <a:lnSpc>
                <a:spcPts val="1350"/>
              </a:lnSpc>
            </a:pPr>
            <a:r>
              <a:rPr lang="ru-RU" sz="1400" b="1" i="1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средство разностороннего воспитания ребенка.</a:t>
            </a:r>
          </a:p>
          <a:p>
            <a:pPr>
              <a:lnSpc>
                <a:spcPts val="1350"/>
              </a:lnSpc>
            </a:pPr>
            <a:endParaRPr lang="ru-RU" sz="1400" dirty="0" smtClean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2236788">
              <a:lnSpc>
                <a:spcPts val="1350"/>
              </a:lnSpc>
              <a:spcAft>
                <a:spcPts val="0"/>
              </a:spcAft>
            </a:pPr>
            <a:r>
              <a:rPr lang="ru-RU" sz="1400" i="1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 В игре ребенок приобретает новые и уточняет уже имеющиеся у  него знания, активизирует словарь, развивает любознательность, пытливость, а также нравственные качества: волю, смелость, выдержку, умение уступать; у ребенка начинает формироваться чувство коллективизма.</a:t>
            </a:r>
            <a:endParaRPr lang="ru-RU" sz="800" dirty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2236788">
              <a:lnSpc>
                <a:spcPts val="1350"/>
              </a:lnSpc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 </a:t>
            </a:r>
            <a:endParaRPr lang="ru-RU" sz="1400" dirty="0" smtClean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2236788" lvl="0" algn="just">
              <a:lnSpc>
                <a:spcPts val="135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Ребенок в игре отображает то, что он пережил, осваивает опыт человеческой деятельности. </a:t>
            </a:r>
            <a:endParaRPr lang="ru-RU" sz="1400" dirty="0" smtClean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2236788" lvl="0" algn="just">
              <a:lnSpc>
                <a:spcPts val="135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В игре воспитывается отношение к людям, их поступкам. </a:t>
            </a:r>
            <a:endParaRPr lang="ru-RU" sz="1400" dirty="0" smtClean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2236788" lvl="0" algn="just">
              <a:lnSpc>
                <a:spcPts val="135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Позитивный настрой игр помогает сохранить бодрое настроение на долгое время.</a:t>
            </a:r>
            <a:endParaRPr lang="ru-RU" sz="1400" dirty="0" smtClean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2236788" lvl="0" algn="l">
              <a:lnSpc>
                <a:spcPts val="135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Между игрой и речью  существует двусторонняя связь: с одной стороны речь ребёнка развивается и активизируется в игре, с другой - сама игра совершенствуется под влиянием речи. </a:t>
            </a:r>
            <a:endParaRPr lang="ru-RU" sz="1400" dirty="0" smtClean="0">
              <a:solidFill>
                <a:schemeClr val="tx1"/>
              </a:solidFill>
              <a:latin typeface="+mj-lt"/>
              <a:ea typeface="Times New Roman"/>
            </a:endParaRPr>
          </a:p>
          <a:p>
            <a:pPr marL="2236788" algn="l">
              <a:lnSpc>
                <a:spcPts val="1350"/>
              </a:lnSpc>
              <a:spcAft>
                <a:spcPts val="1200"/>
              </a:spcAft>
            </a:pPr>
            <a:r>
              <a:rPr lang="ru-RU" sz="1400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Игровая ситуация требует от каждого ребёнка определённого уровня развития речевой коммуникации. Необходимость объясняться со сверстниками стимулирует развитие связной речи.</a:t>
            </a:r>
            <a:endParaRPr lang="ru-RU" sz="1400" dirty="0">
              <a:solidFill>
                <a:schemeClr val="tx1"/>
              </a:solidFill>
              <a:latin typeface="+mj-lt"/>
              <a:ea typeface="Times New Roman"/>
            </a:endParaRPr>
          </a:p>
          <a:p>
            <a:pPr indent="357188" algn="l">
              <a:lnSpc>
                <a:spcPts val="1350"/>
              </a:lnSpc>
              <a:spcAft>
                <a:spcPts val="1200"/>
              </a:spcAft>
            </a:pPr>
            <a:r>
              <a:rPr lang="ru-RU" sz="1400" dirty="0" smtClean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Играя с ребенком, вы можете  развивать его </a:t>
            </a:r>
            <a:r>
              <a:rPr lang="ru-RU" sz="1400" dirty="0" smtClean="0">
                <a:solidFill>
                  <a:srgbClr val="FF6600"/>
                </a:solidFill>
                <a:latin typeface="+mj-lt"/>
                <a:ea typeface="Times New Roman"/>
                <a:cs typeface="Arial"/>
              </a:rPr>
              <a:t>фонематическое восприятие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, </a:t>
            </a:r>
            <a:r>
              <a:rPr lang="ru-RU" sz="1400" dirty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совершенствовать </a:t>
            </a:r>
            <a:r>
              <a:rPr lang="ru-RU" sz="1400" dirty="0" smtClean="0">
                <a:solidFill>
                  <a:srgbClr val="0000FF"/>
                </a:solidFill>
                <a:latin typeface="+mj-lt"/>
                <a:ea typeface="Times New Roman"/>
                <a:cs typeface="Arial"/>
              </a:rPr>
              <a:t>слоговую структуру слов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, </a:t>
            </a:r>
            <a:r>
              <a:rPr lang="ru-RU" sz="1400" dirty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автоматизировать вызванные </a:t>
            </a:r>
            <a:r>
              <a:rPr lang="ru-RU" sz="1400" dirty="0" smtClean="0">
                <a:solidFill>
                  <a:srgbClr val="008000"/>
                </a:solidFill>
                <a:latin typeface="+mj-lt"/>
                <a:ea typeface="Times New Roman"/>
                <a:cs typeface="Arial"/>
              </a:rPr>
              <a:t>звуки речи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, </a:t>
            </a:r>
            <a:r>
              <a:rPr lang="ru-RU" sz="1400" dirty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пополнять, уточнять и активизировать </a:t>
            </a:r>
            <a:r>
              <a:rPr lang="ru-RU" sz="1400" dirty="0" smtClean="0">
                <a:solidFill>
                  <a:srgbClr val="FF0000"/>
                </a:solidFill>
                <a:latin typeface="+mj-lt"/>
                <a:ea typeface="Times New Roman"/>
                <a:cs typeface="Arial"/>
              </a:rPr>
              <a:t>словарный запас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, </a:t>
            </a:r>
            <a:r>
              <a:rPr lang="ru-RU" sz="1400" dirty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уточнять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 </a:t>
            </a:r>
            <a:r>
              <a:rPr lang="ru-RU" sz="1400" dirty="0" smtClean="0">
                <a:solidFill>
                  <a:srgbClr val="7030A0"/>
                </a:solidFill>
                <a:latin typeface="+mj-lt"/>
                <a:ea typeface="Times New Roman"/>
                <a:cs typeface="Arial"/>
              </a:rPr>
              <a:t>структуру предложений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,</a:t>
            </a:r>
            <a:r>
              <a:rPr lang="ru-RU" sz="1400" dirty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 совершенствовать </a:t>
            </a:r>
            <a:r>
              <a:rPr lang="ru-RU" sz="1400" dirty="0" smtClean="0">
                <a:solidFill>
                  <a:srgbClr val="00B050"/>
                </a:solidFill>
                <a:latin typeface="+mj-lt"/>
                <a:ea typeface="Times New Roman"/>
                <a:cs typeface="Arial"/>
              </a:rPr>
              <a:t>связные высказывания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. </a:t>
            </a:r>
            <a:endParaRPr lang="ru-RU" sz="1400" dirty="0">
              <a:solidFill>
                <a:schemeClr val="tx1"/>
              </a:solidFill>
              <a:latin typeface="+mj-lt"/>
              <a:ea typeface="Times New Roman"/>
              <a:cs typeface="Arial"/>
            </a:endParaRPr>
          </a:p>
          <a:p>
            <a:pPr>
              <a:lnSpc>
                <a:spcPts val="1350"/>
              </a:lnSpc>
              <a:spcAft>
                <a:spcPts val="1200"/>
              </a:spcAft>
            </a:pPr>
            <a:r>
              <a:rPr lang="ru-RU" sz="1400" b="1" i="1" dirty="0">
                <a:solidFill>
                  <a:srgbClr val="3333FF"/>
                </a:solidFill>
                <a:latin typeface="+mj-lt"/>
                <a:ea typeface="Times New Roman"/>
                <a:cs typeface="Arial"/>
              </a:rPr>
              <a:t>Существует много игр, в которые можно играть с малышом по дороге в детский сад, на прогулке, в транспорте.</a:t>
            </a:r>
          </a:p>
          <a:p>
            <a:pPr>
              <a:lnSpc>
                <a:spcPts val="1350"/>
              </a:lnSpc>
            </a:pPr>
            <a:r>
              <a:rPr lang="ru-RU" sz="1400" b="1" i="1" dirty="0">
                <a:solidFill>
                  <a:srgbClr val="FF0000"/>
                </a:solidFill>
                <a:latin typeface="+mj-lt"/>
                <a:ea typeface="Times New Roman"/>
                <a:cs typeface="Arial"/>
              </a:rPr>
              <a:t>Рекомендуется определить и в выходные дни время для совместной игровой деятельности.</a:t>
            </a:r>
          </a:p>
          <a:p>
            <a:pPr>
              <a:lnSpc>
                <a:spcPts val="1350"/>
              </a:lnSpc>
            </a:pPr>
            <a:r>
              <a:rPr lang="ru-RU" sz="1400" b="1" i="1" dirty="0">
                <a:solidFill>
                  <a:srgbClr val="FF0000"/>
                </a:solidFill>
                <a:latin typeface="+mj-lt"/>
                <a:ea typeface="Times New Roman"/>
                <a:cs typeface="Arial"/>
              </a:rPr>
              <a:t>Достаточно поиграть с ребенком 15-20 мин</a:t>
            </a:r>
            <a:r>
              <a:rPr lang="ru-RU" sz="1400" dirty="0"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.</a:t>
            </a:r>
          </a:p>
          <a:p>
            <a:endParaRPr lang="ru-RU" sz="1200" dirty="0">
              <a:latin typeface="+mj-lt"/>
            </a:endParaRPr>
          </a:p>
        </p:txBody>
      </p:sp>
      <p:pic>
        <p:nvPicPr>
          <p:cNvPr id="4" name="Рисунок 3" descr="http://www.dsad69.perm.ru/assets/images/PHOTO/bear-thum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23042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-114814"/>
            <a:ext cx="8496944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Пока вы готовите ужин можно поиграть с ребенком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 На кухне»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                         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Игровые упражнения на развитие мелкой моторики рук.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«Помогаю маме».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Предложите ребёнку перебрать горох, рис, гречку или пшено. Тем самым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он окажет вам посильную помощь и потренирует свои пальчики.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Насыпьте на поднос манку или муку, пусть ребенок порисует.</a:t>
            </a:r>
            <a:endParaRPr lang="ru-RU" sz="1400" dirty="0"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2. «Делаем    бусы для мамы».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Дайте ребенку крупные макароны разные</a:t>
            </a: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по форме, длинный шнурок, предложите </a:t>
            </a: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сделать бусы.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3.  «Покорми клоуна».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 пластиковой бутылке проделайте</a:t>
            </a: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отверстие - это рот, приклейте из бумаги</a:t>
            </a: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(пленки), глаза, дайте те же макароны</a:t>
            </a: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(ваш клоун готов). Пусть малыш покормит</a:t>
            </a:r>
          </a:p>
          <a:p>
            <a:pPr marL="2328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клоуна.</a:t>
            </a:r>
          </a:p>
          <a:p>
            <a:pPr marL="185738" marR="0" lvl="0" indent="-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«Сюрприз».</a:t>
            </a:r>
            <a:endParaRPr lang="ru-RU" sz="1400" dirty="0">
              <a:latin typeface="+mj-lt"/>
              <a:ea typeface="Times New Roman" pitchFamily="18" charset="0"/>
              <a:cs typeface="Arial" pitchFamily="34" charset="0"/>
            </a:endParaRPr>
          </a:p>
          <a:p>
            <a:pPr marL="185738" marR="0" lvl="0" indent="-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 кастрюлю насыпьте горох (гречу, овес) и запрячьте игрушки из киндер-сюрприза. Пусть малыш найдет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5.  «Весёлое солнышко».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Из картона вырежьте круг и дайте ребенку много прищепок. Задание: сделать лучики солнышку.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6. «Волшебные палочки».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Дайте малышу счётные палочки или спички (с отрезанными головками). Пусть он выкладывает из них простейшие геометрические фигуры, предметы и узоры.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7. «Необыкновенные узоры».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Пока вы заняты пришиванием пуговиц, ребёнок может выкладывать из пуговиц, ниточек красивые узоры.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img-fotki.yandex.ru/get/5818/111712315.4/0_629c1_dda74c11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218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3.gstatic.com/images?q=tbn:ANd9GcT-TORgiW-sRS08EniSSSUXIhXVaqn4yua48hIAMDXmu7MoCud2T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556792"/>
            <a:ext cx="25336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 rot="10800000" flipV="1">
            <a:off x="251520" y="-206528"/>
            <a:ext cx="8496944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i="1" dirty="0">
                <a:solidFill>
                  <a:srgbClr val="0000FF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solidFill>
                  <a:srgbClr val="0000FF"/>
                </a:solidFill>
                <a:latin typeface="+mj-lt"/>
                <a:ea typeface="Calibri" pitchFamily="34" charset="0"/>
                <a:cs typeface="Arial" pitchFamily="34" charset="0"/>
              </a:rPr>
              <a:t>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i="1" dirty="0" smtClean="0">
                <a:solidFill>
                  <a:srgbClr val="0000FF"/>
                </a:solidFill>
                <a:latin typeface="+mj-lt"/>
                <a:ea typeface="Calibri" pitchFamily="34" charset="0"/>
                <a:cs typeface="Arial" pitchFamily="34" charset="0"/>
              </a:rPr>
              <a:t>  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Игровые  упражнения на развитие речи.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8. «Давай искать на кухне слова».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Какие слова можно вынуть из борща? Винегрета? Кухонного шкафа? Плиты?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9.«Угощаю».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«Давай вспомним вкусные слова и угостим друг друга». Ребёнок называет «вкусное слово» и «кладёт» Вам на ладошку, затем Вы ему, и так до тех пор, пока всё не съедите. Можно поиграть в «сладкие», «кислые», «горькие», «солёные» слова.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Можно играть с целью развития грамматического строя речи.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10. «Приготовим сок».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87178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«Из яблок сок… (яблочный); из груш…(грушевый); из слив…(сливовый); из вишни…(вишнёвый); из моркови, из лимона, из апельсина и т.п. Справились?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87178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 теперь наоборот: вишнёвый сок из чего? И т.д.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600325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«По дороге из детского сада» (в детский сад)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2600325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+mj-lt"/>
              <a:ea typeface="Times New Roman" pitchFamily="18" charset="0"/>
              <a:cs typeface="Arial" pitchFamily="34" charset="0"/>
            </a:endParaRPr>
          </a:p>
          <a:p>
            <a:pPr marL="2600325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«Я заметил».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«Давай проверим, кто из нас самый внимательный.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Будем называть предметы, мимо которых мы проходим; а ещё обязательно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укажем – какие они.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Вот почтовый ящик. Он – синий.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Я заметила кошку. Она – пушистая».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Ребёнок и взрослый могут называть увиденные предметы по очереди.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2. «Части».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«Автомобиль, а что у него есть?" - "Руль, сиденья, дверцы, колеса, мотор..."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- "А что есть у дерева?" - "Корень, ствол, ветки, листья..."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3. «Цвета».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К 3-4 годам дети обычно хорошо усвоили названия основных цветов, значит, можно познакомить их и с оттенками этих цветов (розовый, малиновый, темно-зеленый, светло-коричневый и т. д.).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www.dom-toys.ru/published/publicdata/LAREDOUTE/attachments/SC/products_pictures/car_09_en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259228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.artfile.ru/7000x4100_616681_%5bwww.ArtFile.ru%5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32856"/>
            <a:ext cx="280831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655945"/>
            <a:ext cx="828092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                          Игра на развитие грамматического строя речи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4. «Упрямые слова».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Расскажите ребёнку, что есть на свете «упрямые» слова, которые никогда не изменяются (кофе, какао, кино, пианино, метро).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«Я надеваю пальто. На вешалке висит пальто. У Маши красивое пальто. Я гуляю в пальто. Сегодня тепло, и все надели пальто и т.п.»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Задавайте вопросы ребёнку и следите, чтобы он не изменял слова в предложениях ответах.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«Речевые игры в свободную минуту».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«Игра с мячом».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Я буду называть предметы, и бросать тебе мяч. Ты будешь ловить его только тогда,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когда услышишь в слове звук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«Ж».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Если в слове нет звука, то мяч ловить не надо.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Итак, начинаем: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жаба, стул, ёжик, жук, книга...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2.«Лягушка».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17002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Выделение звука из ряда гласных: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а, о, у, а, 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э, е, а, ё,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17002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 Будешь прыгать как лягушка, если услышишь звук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«А»,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на другие звуки опускаешь низко руки.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17002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 аналогии проводится игра на другие гласные звуки. Позже можете проводить игру на согласные звуки.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17002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Когда вы вместе с ребенком рассматриваете какой-то предмет, задавайте ему самые разнообразные вопросы: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"Какой он величины? Какого цвета? Из чего сделан? Для чего нужен?«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Так вы побуждаете называть самые разные признаки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предметов, помогаете развитию связной речи.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3" name="Рисунок 2" descr="http://i013.radikal.ru/0901/3d/dc701436b9b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49289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pustunchik.ua/images/treasure/skarbnychka/Malyujemo-razom/Zhabenya/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77072"/>
            <a:ext cx="18954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319535"/>
            <a:ext cx="1131316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88640"/>
            <a:ext cx="8280920" cy="899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latin typeface="+mj-lt"/>
                <a:ea typeface="Times New Roman"/>
                <a:cs typeface="Arial"/>
              </a:rPr>
              <a:t> </a:t>
            </a:r>
          </a:p>
          <a:p>
            <a:r>
              <a:rPr lang="ru-RU" sz="1400" dirty="0" smtClean="0">
                <a:latin typeface="+mj-lt"/>
                <a:ea typeface="Times New Roman"/>
                <a:cs typeface="Arial"/>
              </a:rPr>
              <a:t/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endParaRPr lang="ru-RU" sz="1400" dirty="0">
              <a:latin typeface="+mj-lt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-1898528"/>
            <a:ext cx="9144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FF66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332656"/>
            <a:ext cx="8352928" cy="595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/>
                <a:cs typeface="Arial"/>
              </a:rPr>
              <a:t>Речевые игры на развитие связной речи</a:t>
            </a:r>
            <a:endParaRPr lang="ru-RU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FF00FF"/>
                </a:solidFill>
                <a:latin typeface="+mj-lt"/>
                <a:ea typeface="Times New Roman"/>
                <a:cs typeface="Arial"/>
              </a:rPr>
              <a:t>3. "Закончи предложение"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 </a:t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dirty="0" smtClean="0">
                <a:latin typeface="+mj-lt"/>
                <a:ea typeface="Times New Roman"/>
                <a:cs typeface="Arial"/>
              </a:rPr>
              <a:t>-Мама положила хлеб... куда? ( в хлебницу) </a:t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dirty="0" smtClean="0">
                <a:latin typeface="+mj-lt"/>
                <a:ea typeface="Times New Roman"/>
                <a:cs typeface="Arial"/>
              </a:rPr>
              <a:t>-Брат насыпал сахар... куда? ( в сахарницу) </a:t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dirty="0" smtClean="0">
                <a:latin typeface="+mj-lt"/>
                <a:ea typeface="Times New Roman"/>
                <a:cs typeface="Arial"/>
              </a:rPr>
              <a:t>-Мы поедем завтра в лес, если... (будет хорошая погода) </a:t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dirty="0" smtClean="0">
                <a:latin typeface="+mj-lt"/>
                <a:ea typeface="Times New Roman"/>
                <a:cs typeface="Arial"/>
              </a:rPr>
              <a:t>-Мама пошла на рынок, чтобы... (купить продукты) </a:t>
            </a:r>
            <a:endParaRPr lang="ru-RU" sz="800" dirty="0" smtClean="0">
              <a:latin typeface="+mj-lt"/>
              <a:ea typeface="Times New Roman"/>
              <a:cs typeface="Arial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+mj-lt"/>
                <a:ea typeface="Times New Roman"/>
                <a:cs typeface="Arial"/>
              </a:rPr>
              <a:t/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b="1" dirty="0" smtClean="0">
                <a:solidFill>
                  <a:srgbClr val="FF00FF"/>
                </a:solidFill>
                <a:latin typeface="+mj-lt"/>
                <a:ea typeface="Times New Roman"/>
                <a:cs typeface="Arial"/>
              </a:rPr>
              <a:t>4. "Режим дня"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 </a:t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dirty="0" smtClean="0">
                <a:latin typeface="+mj-lt"/>
                <a:ea typeface="Times New Roman"/>
                <a:cs typeface="Arial"/>
              </a:rPr>
              <a:t>8-10 сюжетных или схематических картинок о режиме дня. Предложить рассмотреть, а затем расположить в определённой последовательности и объяснить. </a:t>
            </a:r>
            <a:endParaRPr lang="ru-RU" sz="800" dirty="0" smtClean="0">
              <a:latin typeface="+mj-lt"/>
              <a:ea typeface="Times New Roman"/>
              <a:cs typeface="Arial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+mj-lt"/>
                <a:ea typeface="Times New Roman"/>
                <a:cs typeface="Arial"/>
              </a:rPr>
              <a:t/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b="1" dirty="0" smtClean="0">
                <a:solidFill>
                  <a:srgbClr val="FF00FF"/>
                </a:solidFill>
                <a:latin typeface="+mj-lt"/>
                <a:ea typeface="Times New Roman"/>
                <a:cs typeface="Arial"/>
              </a:rPr>
              <a:t>5. "Кому угощение?"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 </a:t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dirty="0" smtClean="0">
                <a:latin typeface="+mj-lt"/>
                <a:ea typeface="Times New Roman"/>
                <a:cs typeface="Arial"/>
              </a:rPr>
              <a:t>- Посмотри в корзинке подарки для зверей, но я  боюсь перепутать кому что. </a:t>
            </a:r>
            <a:endParaRPr lang="ru-RU" sz="14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+mj-lt"/>
                <a:ea typeface="Times New Roman"/>
                <a:cs typeface="Arial"/>
              </a:rPr>
              <a:t>- Помоги мне.</a:t>
            </a:r>
            <a:endParaRPr lang="ru-RU" sz="14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i="1" dirty="0" smtClean="0">
                <a:latin typeface="+mj-lt"/>
                <a:ea typeface="Times New Roman"/>
                <a:cs typeface="Arial"/>
              </a:rPr>
              <a:t>Предлагаются картинки с изображением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+mj-lt"/>
                <a:ea typeface="Times New Roman"/>
                <a:cs typeface="Arial"/>
              </a:rPr>
              <a:t>медведя, птиц - гусей, кур, лебедей, </a:t>
            </a:r>
            <a:endParaRPr lang="ru-RU" sz="1400" dirty="0" smtClean="0">
              <a:solidFill>
                <a:srgbClr val="0000FF"/>
              </a:solidFill>
              <a:latin typeface="+mj-lt"/>
              <a:ea typeface="Times New Roman"/>
              <a:cs typeface="Arial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FF"/>
                </a:solidFill>
                <a:latin typeface="+mj-lt"/>
                <a:ea typeface="Times New Roman"/>
                <a:cs typeface="Arial"/>
              </a:rPr>
              <a:t>лошади</a:t>
            </a:r>
            <a:r>
              <a:rPr lang="ru-RU" sz="1400" dirty="0" smtClean="0">
                <a:solidFill>
                  <a:srgbClr val="0000FF"/>
                </a:solidFill>
                <a:latin typeface="+mj-lt"/>
                <a:ea typeface="Times New Roman"/>
                <a:cs typeface="Arial"/>
              </a:rPr>
              <a:t>, волка, лисы, рыси, обезьяны, кенгуру, жирафа, слона.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 </a:t>
            </a:r>
            <a:endParaRPr lang="ru-RU" sz="14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FF6600"/>
                </a:solidFill>
                <a:latin typeface="+mj-lt"/>
                <a:ea typeface="Times New Roman"/>
                <a:cs typeface="Arial"/>
              </a:rPr>
              <a:t>Кого ты угостишь мёдом? Кого зерном? Кого мясом? Кого фруктами?</a:t>
            </a:r>
            <a:endParaRPr lang="ru-RU" sz="800" dirty="0" smtClean="0">
              <a:solidFill>
                <a:srgbClr val="FF6600"/>
              </a:solidFill>
              <a:latin typeface="+mj-lt"/>
              <a:ea typeface="Times New Roman"/>
              <a:cs typeface="Arial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FF6600"/>
                </a:solidFill>
                <a:latin typeface="+mj-lt"/>
                <a:ea typeface="Times New Roman"/>
                <a:cs typeface="Arial"/>
              </a:rPr>
              <a:t> 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/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b="1" dirty="0" smtClean="0">
                <a:solidFill>
                  <a:srgbClr val="FF00FF"/>
                </a:solidFill>
                <a:latin typeface="+mj-lt"/>
                <a:ea typeface="Times New Roman"/>
                <a:cs typeface="Arial"/>
              </a:rPr>
              <a:t>6. "Зоопарк"</a:t>
            </a:r>
            <a:r>
              <a:rPr lang="ru-RU" sz="1400" dirty="0" smtClean="0">
                <a:latin typeface="+mj-lt"/>
                <a:ea typeface="Times New Roman"/>
                <a:cs typeface="Arial"/>
              </a:rPr>
              <a:t> </a:t>
            </a:r>
            <a:br>
              <a:rPr lang="ru-RU" sz="1400" dirty="0" smtClean="0">
                <a:latin typeface="+mj-lt"/>
                <a:ea typeface="Times New Roman"/>
                <a:cs typeface="Arial"/>
              </a:rPr>
            </a:br>
            <a:r>
              <a:rPr lang="ru-RU" sz="1400" dirty="0" smtClean="0">
                <a:latin typeface="+mj-lt"/>
                <a:ea typeface="Times New Roman"/>
                <a:cs typeface="Arial"/>
              </a:rPr>
              <a:t>- Посмотри на картинку с животным, но мне не показывай. </a:t>
            </a:r>
            <a:endParaRPr lang="ru-RU" sz="14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+mj-lt"/>
                <a:ea typeface="Times New Roman"/>
                <a:cs typeface="Arial"/>
              </a:rPr>
              <a:t>- Опиши его по плану: 1. Внешний вид; 2. Чем питается. </a:t>
            </a:r>
            <a:endParaRPr lang="ru-RU" sz="14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+mj-lt"/>
                <a:ea typeface="Times New Roman"/>
                <a:cs typeface="Arial"/>
              </a:rPr>
              <a:t>- А я угадаю кто это.</a:t>
            </a:r>
            <a:endParaRPr lang="ru-RU" sz="14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i="1" dirty="0" smtClean="0">
                <a:latin typeface="+mj-lt"/>
                <a:ea typeface="Times New Roman"/>
                <a:cs typeface="Arial"/>
              </a:rPr>
              <a:t>Играя, вы можете меняться с ребенком ролями.</a:t>
            </a:r>
            <a:endParaRPr lang="ru-RU" sz="1400" dirty="0">
              <a:latin typeface="+mj-lt"/>
              <a:ea typeface="Calibri"/>
              <a:cs typeface="Times New Roman"/>
            </a:endParaRPr>
          </a:p>
        </p:txBody>
      </p:sp>
      <p:pic>
        <p:nvPicPr>
          <p:cNvPr id="13" name="Рисунок 12" descr="http://sadik21.ru/wp-content/uploads/2013/04/%D0%B4%D0%B5%D1%82%D0%B8-%D0%B8%D0%B3%D1%80%D0%B0%D1%8E%D1%8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212976"/>
            <a:ext cx="21526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4249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7. "Сравни предметы"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 игре можно использовать как вещи и игрушки, одинаковые по названию, но отличающиеся какими-то признаками или деталями.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Например,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два ведра, два фартука, две рубашки, две ложки и т.д.</a:t>
            </a:r>
            <a:r>
              <a:rPr lang="ru-RU" sz="1400" i="1" dirty="0">
                <a:solidFill>
                  <a:srgbClr val="FF6600"/>
                </a:solidFill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Нам прислали две посылки. Что же это?  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Достаёте вещи.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Сейчас мы их внимательно рассмотрим. Я буду рассказывать об одной вещи, а ты о другой.     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Рассказываете по очереди.</a:t>
            </a:r>
            <a:r>
              <a:rPr lang="ru-RU" sz="1400" i="1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Например: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Взрослый: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"У меня нарядный фартук".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Ребёнок: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"У меня рабочий фартук".</a:t>
            </a:r>
            <a:r>
              <a:rPr lang="ru-RU" sz="1400" dirty="0">
                <a:solidFill>
                  <a:srgbClr val="0000FF"/>
                </a:solidFill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Взрослый: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"Он белого цвета в красный горошек".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Ребёнок: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"А мой - тёмно-синего цвета".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Взрослый: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"Мой украшен кружевными оборками".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Ребёнок: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"А мой - красной лентой".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Взрослый: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"У этого фартука по бокам два кармана".</a:t>
            </a:r>
            <a:r>
              <a:rPr lang="ru-RU" sz="1400" dirty="0">
                <a:solidFill>
                  <a:srgbClr val="0000FF"/>
                </a:solidFill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Ребёнок: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"А у этого - один большой на груди".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Взрослый: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"В этом фартуке накрывают на стол".</a:t>
            </a:r>
            <a:r>
              <a:rPr lang="ru-RU" sz="1400" dirty="0">
                <a:solidFill>
                  <a:srgbClr val="0000FF"/>
                </a:solidFill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Ребёнок: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"А этот одевают для работы в мастерской".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8."Кто кем был или что чем было"</a:t>
            </a:r>
            <a:r>
              <a:rPr lang="ru-RU" sz="1400" dirty="0"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 Кем или чем раньше был: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цыплёнок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(яйцом),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лошадь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(жеребёнком),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лягушка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(головастиком),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бабочка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(гусеницей),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ботинки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(кожей),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рубашка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(тканью),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рыба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(икринкой),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шкаф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(доской),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хлеб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(мукой),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велосипед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(железом),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свитер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(шерстью).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Играя с ребенком, вы создаете эмоциональную связь,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дружеские доверительные отношения с Вашим малышом.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Помните, что ребенок в игре познает окружающий мир!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imige.ru/image/papki/xl-23-116-6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132856"/>
            <a:ext cx="27146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ellinashop.ru/_mod_files/ce_images/1_otdel-Virginia_Secret/deserty-fartuk-na-kleenk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916832"/>
            <a:ext cx="13690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109</Words>
  <Application>Microsoft Office PowerPoint</Application>
  <PresentationFormat>Экран (4:3)</PresentationFormat>
  <Paragraphs>147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Игра – лучший помощник в занятиях с детьми дома</vt:lpstr>
      <vt:lpstr> Игра – лучший помощник в занятиях с детьми дома 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– лучший помощник в занятиях с детьми дома</dc:title>
  <dc:creator>Мария</dc:creator>
  <cp:lastModifiedBy>Мария</cp:lastModifiedBy>
  <cp:revision>13</cp:revision>
  <dcterms:created xsi:type="dcterms:W3CDTF">2014-01-26T11:14:39Z</dcterms:created>
  <dcterms:modified xsi:type="dcterms:W3CDTF">2014-01-26T13:28:47Z</dcterms:modified>
</cp:coreProperties>
</file>