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68" r:id="rId2"/>
    <p:sldId id="256" r:id="rId3"/>
    <p:sldId id="266" r:id="rId4"/>
    <p:sldId id="267" r:id="rId5"/>
    <p:sldId id="257" r:id="rId6"/>
    <p:sldId id="258" r:id="rId7"/>
    <p:sldId id="260" r:id="rId8"/>
    <p:sldId id="277" r:id="rId9"/>
    <p:sldId id="275" r:id="rId10"/>
    <p:sldId id="276" r:id="rId11"/>
    <p:sldId id="273" r:id="rId12"/>
    <p:sldId id="263" r:id="rId13"/>
    <p:sldId id="270" r:id="rId14"/>
    <p:sldId id="271" r:id="rId15"/>
    <p:sldId id="272" r:id="rId16"/>
    <p:sldId id="262" r:id="rId17"/>
    <p:sldId id="264" r:id="rId18"/>
    <p:sldId id="274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598" autoAdjust="0"/>
  </p:normalViewPr>
  <p:slideViewPr>
    <p:cSldViewPr>
      <p:cViewPr>
        <p:scale>
          <a:sx n="70" d="100"/>
          <a:sy n="70" d="100"/>
        </p:scale>
        <p:origin x="-51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 i="0" baseline="0">
                <a:solidFill>
                  <a:srgbClr val="FFFFFF"/>
                </a:solidFill>
              </a:defRPr>
            </a:pPr>
            <a:r>
              <a:rPr lang="ru-RU" sz="1800" b="1" i="0" baseline="0">
                <a:solidFill>
                  <a:srgbClr val="FFFFFF"/>
                </a:solidFill>
              </a:rPr>
              <a:t>начало занятия</a:t>
            </a:r>
          </a:p>
        </c:rich>
      </c:tx>
      <c:layout>
        <c:manualLayout>
          <c:xMode val="edge"/>
          <c:yMode val="edge"/>
          <c:x val="0.30547439007773491"/>
          <c:y val="0.13453420369446994"/>
        </c:manualLayout>
      </c:layout>
    </c:title>
    <c:plotArea>
      <c:layout>
        <c:manualLayout>
          <c:layoutTarget val="inner"/>
          <c:xMode val="edge"/>
          <c:yMode val="edge"/>
          <c:x val="0.15925336565250844"/>
          <c:y val="0.18924082842982626"/>
          <c:w val="0.69677315497580561"/>
          <c:h val="0.591779939842461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занятия</c:v>
                </c:pt>
              </c:strCache>
            </c:strRef>
          </c:tx>
          <c:explosion val="8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0308520586685126"/>
                  <c:y val="8.340194009645056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>
                        <a:solidFill>
                          <a:srgbClr val="000000"/>
                        </a:solidFill>
                      </a:rPr>
                      <a:t>75</a:t>
                    </a:r>
                    <a:r>
                      <a:rPr lang="ru-RU" sz="1400" b="1" i="0" baseline="0" dirty="0">
                        <a:solidFill>
                          <a:srgbClr val="000000"/>
                        </a:solidFill>
                      </a:rPr>
                      <a:t>%</a:t>
                    </a:r>
                    <a:endParaRPr lang="en-US" baseline="0" dirty="0">
                      <a:solidFill>
                        <a:srgbClr val="00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solidFill>
                          <a:srgbClr val="000000"/>
                        </a:solidFill>
                      </a:rPr>
                      <a:t>100</a:t>
                    </a:r>
                    <a:r>
                      <a:rPr lang="ru-RU" sz="1400" b="1" i="0" baseline="0">
                        <a:solidFill>
                          <a:srgbClr val="000000"/>
                        </a:solidFill>
                      </a:rPr>
                      <a:t>%</a:t>
                    </a:r>
                    <a:endParaRPr lang="en-US" baseline="0">
                      <a:solidFill>
                        <a:srgbClr val="0000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solidFill>
                          <a:srgbClr val="000000"/>
                        </a:solidFill>
                      </a:rPr>
                      <a:t>100</a:t>
                    </a:r>
                    <a:r>
                      <a:rPr lang="ru-RU" sz="1400" b="1" i="0" baseline="0">
                        <a:solidFill>
                          <a:srgbClr val="000000"/>
                        </a:solidFill>
                      </a:rPr>
                      <a:t>%</a:t>
                    </a:r>
                    <a:endParaRPr lang="en-US" baseline="0">
                      <a:solidFill>
                        <a:srgbClr val="0000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i="0" baseline="0"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учебная</c:v>
                </c:pt>
                <c:pt idx="1">
                  <c:v>самооценка</c:v>
                </c:pt>
                <c:pt idx="2">
                  <c:v>межличностная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800" b="0" i="0" baseline="0">
              <a:solidFill>
                <a:srgbClr val="FFFFFF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2270963739105257"/>
          <c:y val="6.6289570591156297E-2"/>
        </c:manualLayout>
      </c:layout>
      <c:txPr>
        <a:bodyPr/>
        <a:lstStyle/>
        <a:p>
          <a:pPr>
            <a:defRPr sz="1800" b="1" i="0" baseline="0">
              <a:solidFill>
                <a:srgbClr val="FFFFFF"/>
              </a:solidFill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8784572299172494"/>
          <c:y val="0.15490602299320044"/>
          <c:w val="0.65298239561592752"/>
          <c:h val="0.595362000451228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занятия</c:v>
                </c:pt>
              </c:strCache>
            </c:strRef>
          </c:tx>
          <c:dPt>
            <c:idx val="0"/>
            <c:explosion val="5"/>
            <c:spPr>
              <a:solidFill>
                <a:srgbClr val="FF0000"/>
              </a:solidFill>
            </c:spPr>
          </c:dPt>
          <c:dPt>
            <c:idx val="1"/>
            <c:explosion val="5"/>
            <c:spPr>
              <a:solidFill>
                <a:srgbClr val="92D050"/>
              </a:solidFill>
            </c:spPr>
          </c:dPt>
          <c:dPt>
            <c:idx val="2"/>
            <c:explosion val="7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000000"/>
                        </a:solidFill>
                      </a:rPr>
                      <a:t>25</a:t>
                    </a:r>
                    <a:r>
                      <a:rPr lang="ru-RU" baseline="0">
                        <a:solidFill>
                          <a:srgbClr val="000000"/>
                        </a:solidFill>
                      </a:rPr>
                      <a:t>%</a:t>
                    </a:r>
                    <a:endParaRPr lang="en-US" baseline="0">
                      <a:solidFill>
                        <a:srgbClr val="00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000000"/>
                        </a:solidFill>
                      </a:rPr>
                      <a:t>75</a:t>
                    </a:r>
                    <a:r>
                      <a:rPr lang="ru-RU" baseline="0">
                        <a:solidFill>
                          <a:srgbClr val="000000"/>
                        </a:solidFill>
                      </a:rPr>
                      <a:t>%</a:t>
                    </a:r>
                    <a:endParaRPr lang="en-US" baseline="0">
                      <a:solidFill>
                        <a:srgbClr val="0000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000000"/>
                        </a:solidFill>
                      </a:rPr>
                      <a:t>50</a:t>
                    </a:r>
                    <a:r>
                      <a:rPr lang="ru-RU" baseline="0">
                        <a:solidFill>
                          <a:srgbClr val="000000"/>
                        </a:solidFill>
                      </a:rPr>
                      <a:t>%</a:t>
                    </a:r>
                    <a:endParaRPr lang="en-US" baseline="0">
                      <a:solidFill>
                        <a:srgbClr val="000000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i="0" baseline="0"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учебная</c:v>
                </c:pt>
                <c:pt idx="1">
                  <c:v>самооценка</c:v>
                </c:pt>
                <c:pt idx="2">
                  <c:v>межличностная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</c:v>
                </c:pt>
                <c:pt idx="1">
                  <c:v>75</c:v>
                </c:pt>
                <c:pt idx="2">
                  <c:v>50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800" b="1" i="0" baseline="0">
              <a:solidFill>
                <a:srgbClr val="FFFFFF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632830271216098"/>
          <c:y val="1.4881880438444321E-2"/>
          <c:w val="0.64810495449383843"/>
          <c:h val="0.8792580753955585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излишне требовательны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50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314814814814814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25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 baseline="0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начало занятия</c:v>
                </c:pt>
                <c:pt idx="2">
                  <c:v>конец занятия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дистанцированы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25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0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 baseline="0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начало занятия</c:v>
                </c:pt>
                <c:pt idx="2">
                  <c:v>конец занятия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сотрудничают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75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0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 baseline="0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начало занятия</c:v>
                </c:pt>
                <c:pt idx="2">
                  <c:v>конец занятия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тревожны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100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25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 baseline="0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начало занятия</c:v>
                </c:pt>
                <c:pt idx="2">
                  <c:v>конец занятия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100</c:v>
                </c:pt>
                <c:pt idx="2">
                  <c:v>25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непоследовательны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50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50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 baseline="0">
                    <a:solidFill>
                      <a:srgbClr val="FFFF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начало занятия</c:v>
                </c:pt>
                <c:pt idx="2">
                  <c:v>конец занятия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50</c:v>
                </c:pt>
                <c:pt idx="2">
                  <c:v>50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неудовлетворены отношениями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800" baseline="0">
                        <a:solidFill>
                          <a:srgbClr val="FFFFFF"/>
                        </a:solidFill>
                      </a:defRPr>
                    </a:pPr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100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800" baseline="0">
                        <a:solidFill>
                          <a:srgbClr val="FFFFFF"/>
                        </a:solidFill>
                      </a:defRPr>
                    </a:pPr>
                    <a:r>
                      <a:rPr lang="en-US" sz="800" baseline="0">
                        <a:solidFill>
                          <a:srgbClr val="FFFFFF"/>
                        </a:solidFill>
                      </a:rPr>
                      <a:t>25</a:t>
                    </a:r>
                    <a:r>
                      <a:rPr lang="ru-RU" sz="800" baseline="0">
                        <a:solidFill>
                          <a:srgbClr val="FFFFFF"/>
                        </a:solidFill>
                      </a:rPr>
                      <a:t>%</a:t>
                    </a:r>
                    <a:endParaRPr lang="en-US" baseline="0">
                      <a:solidFill>
                        <a:srgbClr val="FFFFFF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начало занятия</c:v>
                </c:pt>
                <c:pt idx="2">
                  <c:v>конец занятия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100</c:v>
                </c:pt>
                <c:pt idx="2">
                  <c:v>25</c:v>
                </c:pt>
              </c:numCache>
            </c:numRef>
          </c:val>
        </c:ser>
        <c:axId val="66612608"/>
        <c:axId val="67961984"/>
      </c:barChart>
      <c:catAx>
        <c:axId val="66612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 i="0" baseline="0">
                <a:solidFill>
                  <a:srgbClr val="FFFFFF"/>
                </a:solidFill>
              </a:defRPr>
            </a:pPr>
            <a:endParaRPr lang="ru-RU"/>
          </a:p>
        </c:txPr>
        <c:crossAx val="67961984"/>
        <c:crosses val="autoZero"/>
        <c:auto val="1"/>
        <c:lblAlgn val="ctr"/>
        <c:lblOffset val="100"/>
      </c:catAx>
      <c:valAx>
        <c:axId val="67961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ru-RU"/>
          </a:p>
        </c:txPr>
        <c:crossAx val="66612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40343394575682"/>
          <c:y val="0.15836536178691707"/>
          <c:w val="0.30709656605424662"/>
          <c:h val="0.59204164377385093"/>
        </c:manualLayout>
      </c:layout>
      <c:txPr>
        <a:bodyPr/>
        <a:lstStyle/>
        <a:p>
          <a:pPr>
            <a:defRPr sz="1800" b="1" i="0" baseline="0">
              <a:solidFill>
                <a:srgbClr val="FFFFFF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64C71-793A-44CC-BE8C-F0EF299DCEE4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DAE97-022D-4657-81AF-070BDD7A90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DAE97-022D-4657-81AF-070BDD7A90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DD1EA9-A214-4B70-8CFB-8DB676429BAF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7150A3-B604-4CE9-9785-30946B00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121173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FFFF"/>
                </a:solidFill>
                <a:effectLst/>
              </a:rPr>
              <a:t>Муниципальное бюджетное дошкольное образовательное учреждение «Детский сад №44 «Сказка» комбинированного вида города Белово»</a:t>
            </a:r>
            <a:endParaRPr lang="ru-RU" sz="2400" dirty="0">
              <a:solidFill>
                <a:srgbClr val="FFFFFF"/>
              </a:solidFill>
              <a:effectLst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427984" y="4509120"/>
            <a:ext cx="3816424" cy="16561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FF"/>
                </a:solidFill>
              </a:rPr>
              <a:t>Автор: Борщева Галина</a:t>
            </a:r>
          </a:p>
          <a:p>
            <a:r>
              <a:rPr lang="ru-RU" sz="2400" dirty="0" smtClean="0">
                <a:solidFill>
                  <a:srgbClr val="FFFFFF"/>
                </a:solidFill>
              </a:rPr>
              <a:t>Васильевна</a:t>
            </a:r>
          </a:p>
          <a:p>
            <a:r>
              <a:rPr lang="ru-RU" sz="2400" dirty="0" smtClean="0">
                <a:solidFill>
                  <a:srgbClr val="FFFFFF"/>
                </a:solidFill>
              </a:rPr>
              <a:t>педагог-психолог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1520" y="2132856"/>
            <a:ext cx="7488832" cy="23762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800" b="1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Родительский клуб</a:t>
            </a:r>
          </a:p>
          <a:p>
            <a:pPr algn="ctr">
              <a:buNone/>
            </a:pPr>
            <a:r>
              <a:rPr lang="ru-RU" sz="4800" b="1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> «Доброта»</a:t>
            </a:r>
          </a:p>
          <a:p>
            <a:pPr algn="ctr">
              <a:buNone/>
            </a:pPr>
            <a:endParaRPr lang="ru-RU" b="1" dirty="0" smtClean="0">
              <a:ln w="11430">
                <a:noFill/>
              </a:ln>
              <a:solidFill>
                <a:srgbClr val="FFFFFF"/>
              </a:solidFill>
              <a:effectLst>
                <a:outerShdw blurRad="50800" dist="38100" algn="l" rotWithShape="0">
                  <a:srgbClr val="C00000">
                    <a:alpha val="40000"/>
                  </a:srgbClr>
                </a:outerShdw>
              </a:effectLst>
              <a:latin typeface="Century Schoolbook" pitchFamily="18" charset="0"/>
            </a:endParaRPr>
          </a:p>
          <a:p>
            <a:pPr algn="ctr">
              <a:buNone/>
            </a:pPr>
            <a:r>
              <a:rPr lang="ru-RU" sz="3100" b="1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>Дошкольный возраст</a:t>
            </a:r>
            <a:r>
              <a:rPr lang="ru-RU" sz="4800" b="1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sz="4800" b="1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endParaRPr lang="ru-RU" sz="4800" b="1" dirty="0" smtClean="0">
              <a:ln w="11430">
                <a:noFill/>
              </a:ln>
              <a:solidFill>
                <a:srgbClr val="FFFFFF"/>
              </a:solidFill>
              <a:effectLst>
                <a:outerShdw blurRad="50800" dist="38100" algn="l" rotWithShape="0">
                  <a:srgbClr val="C00000">
                    <a:alpha val="40000"/>
                  </a:srgbClr>
                </a:outerShdw>
              </a:effectLst>
              <a:latin typeface="Century Schoolbook" pitchFamily="18" charset="0"/>
            </a:endParaRPr>
          </a:p>
          <a:p>
            <a:pPr algn="ctr">
              <a:buNone/>
            </a:pPr>
            <a:endParaRPr lang="ru-RU" sz="4800" b="1" dirty="0" smtClean="0">
              <a:ln w="11430">
                <a:noFill/>
              </a:ln>
              <a:solidFill>
                <a:srgbClr val="FFFFFF"/>
              </a:solidFill>
              <a:effectLst>
                <a:outerShdw blurRad="50800" dist="38100" algn="l" rotWithShape="0">
                  <a:srgbClr val="C00000">
                    <a:alpha val="40000"/>
                  </a:srgbClr>
                </a:outerShdw>
              </a:effectLst>
              <a:latin typeface="Century Schoolbook" pitchFamily="18" charset="0"/>
            </a:endParaRPr>
          </a:p>
          <a:p>
            <a:pPr algn="ctr">
              <a:buNone/>
            </a:pPr>
            <a:endParaRPr lang="ru-RU" sz="4800" b="1" dirty="0" smtClean="0">
              <a:ln w="11430">
                <a:noFill/>
              </a:ln>
              <a:solidFill>
                <a:srgbClr val="FFFFFF"/>
              </a:solidFill>
              <a:effectLst>
                <a:outerShdw blurRad="50800" dist="38100" algn="l" rotWithShape="0">
                  <a:srgbClr val="C00000">
                    <a:alpha val="40000"/>
                  </a:srgbClr>
                </a:outerShdw>
              </a:effectLst>
              <a:latin typeface="Century Schoolbook" pitchFamily="18" charset="0"/>
            </a:endParaRPr>
          </a:p>
          <a:p>
            <a:pPr algn="ctr">
              <a:buNone/>
            </a:pPr>
            <a:endParaRPr lang="ru-RU" sz="4800" b="1" dirty="0" smtClean="0">
              <a:ln w="11430">
                <a:noFill/>
              </a:ln>
              <a:solidFill>
                <a:srgbClr val="FFFFFF"/>
              </a:solidFill>
              <a:effectLst>
                <a:outerShdw blurRad="50800" dist="38100" algn="l" rotWithShape="0">
                  <a:srgbClr val="C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AM_228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932040" y="620688"/>
            <a:ext cx="3783364" cy="2982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AM_2279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39552" y="3068960"/>
            <a:ext cx="3528392" cy="3319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940152" y="4365104"/>
            <a:ext cx="2771772" cy="88312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FF"/>
                </a:solidFill>
              </a:rPr>
              <a:t>Семинар-</a:t>
            </a:r>
          </a:p>
          <a:p>
            <a:r>
              <a:rPr lang="ru-RU" sz="3200" dirty="0" smtClean="0">
                <a:solidFill>
                  <a:srgbClr val="FFFFFF"/>
                </a:solidFill>
              </a:rPr>
              <a:t>практикум</a:t>
            </a:r>
            <a:endParaRPr lang="ru-RU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00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427984" y="3717032"/>
            <a:ext cx="3816424" cy="2773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к лесенке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95536" y="620688"/>
            <a:ext cx="4032448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4149080"/>
            <a:ext cx="3600400" cy="20882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FF"/>
                </a:solidFill>
              </a:rPr>
              <a:t>Тренинг</a:t>
            </a:r>
            <a:br>
              <a:rPr lang="ru-RU" sz="3200" dirty="0" smtClean="0">
                <a:solidFill>
                  <a:srgbClr val="FFFFFF"/>
                </a:solidFill>
              </a:rPr>
            </a:br>
            <a:endParaRPr lang="ru-RU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screen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411760" y="476672"/>
            <a:ext cx="4608512" cy="6192688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43808" y="-1034193"/>
            <a:ext cx="374441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b="1" dirty="0" smtClean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Объявление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чистого сердца,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открытой душой.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Вас приглашаем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наш клуб небольшой.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Расскажем о том, как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Проблему решить,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в школу ребёнок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 смело ходить.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Дадим Вам советы,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с ним заниматься.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Легко, чтобы в школе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Прошла адаптация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Начало: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17.30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ч.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11.10.2011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805264"/>
            <a:ext cx="8229600" cy="782960"/>
          </a:xfrm>
        </p:spPr>
        <p:txBody>
          <a:bodyPr/>
          <a:lstStyle/>
          <a:p>
            <a:r>
              <a:rPr lang="ru-RU" dirty="0" err="1" smtClean="0"/>
              <a:t>Сказкотерапия</a:t>
            </a:r>
            <a:endParaRPr lang="ru-RU" dirty="0"/>
          </a:p>
        </p:txBody>
      </p:sp>
      <p:pic>
        <p:nvPicPr>
          <p:cNvPr id="5" name="Рисунок 4" descr="DSC04116.JPG"/>
          <p:cNvPicPr>
            <a:picLocks noChangeAspect="1"/>
          </p:cNvPicPr>
          <p:nvPr/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>
          <a:xfrm>
            <a:off x="251520" y="836712"/>
            <a:ext cx="3024335" cy="2066572"/>
          </a:xfrm>
          <a:prstGeom prst="rect">
            <a:avLst/>
          </a:prstGeom>
        </p:spPr>
      </p:pic>
      <p:pic>
        <p:nvPicPr>
          <p:cNvPr id="3" name="Рисунок 2" descr="DSC04114.JPG"/>
          <p:cNvPicPr>
            <a:picLocks noChangeAspect="1"/>
          </p:cNvPicPr>
          <p:nvPr/>
        </p:nvPicPr>
        <p:blipFill>
          <a:blip r:embed="rId3" cstate="screen">
            <a:lum bright="20000" contrast="30000"/>
          </a:blip>
          <a:srcRect/>
          <a:stretch>
            <a:fillRect/>
          </a:stretch>
        </p:blipFill>
        <p:spPr>
          <a:xfrm>
            <a:off x="5868145" y="908720"/>
            <a:ext cx="2808312" cy="1934479"/>
          </a:xfrm>
          <a:prstGeom prst="rect">
            <a:avLst/>
          </a:prstGeom>
        </p:spPr>
      </p:pic>
      <p:pic>
        <p:nvPicPr>
          <p:cNvPr id="7" name="Рисунок 6" descr="DSC04118 - копия.JPG"/>
          <p:cNvPicPr>
            <a:picLocks noChangeAspect="1"/>
          </p:cNvPicPr>
          <p:nvPr/>
        </p:nvPicPr>
        <p:blipFill>
          <a:blip r:embed="rId4" cstate="screen">
            <a:lum bright="20000" contrast="30000"/>
          </a:blip>
          <a:srcRect/>
          <a:stretch>
            <a:fillRect/>
          </a:stretch>
        </p:blipFill>
        <p:spPr>
          <a:xfrm>
            <a:off x="251520" y="3284984"/>
            <a:ext cx="3024336" cy="2084304"/>
          </a:xfrm>
          <a:prstGeom prst="rect">
            <a:avLst/>
          </a:prstGeom>
        </p:spPr>
      </p:pic>
      <p:pic>
        <p:nvPicPr>
          <p:cNvPr id="6" name="Рисунок 5" descr="DSC04117 - копия.JPG"/>
          <p:cNvPicPr>
            <a:picLocks noChangeAspect="1"/>
          </p:cNvPicPr>
          <p:nvPr/>
        </p:nvPicPr>
        <p:blipFill>
          <a:blip r:embed="rId5" cstate="screen">
            <a:lum bright="20000" contrast="30000"/>
          </a:blip>
          <a:srcRect/>
          <a:stretch>
            <a:fillRect/>
          </a:stretch>
        </p:blipFill>
        <p:spPr>
          <a:xfrm>
            <a:off x="5868144" y="3356992"/>
            <a:ext cx="2880320" cy="2088232"/>
          </a:xfrm>
          <a:prstGeom prst="rect">
            <a:avLst/>
          </a:prstGeom>
        </p:spPr>
      </p:pic>
      <p:pic>
        <p:nvPicPr>
          <p:cNvPr id="4" name="Рисунок 3" descr="DSC04115.JPG"/>
          <p:cNvPicPr>
            <a:picLocks noChangeAspect="1"/>
          </p:cNvPicPr>
          <p:nvPr/>
        </p:nvPicPr>
        <p:blipFill>
          <a:blip r:embed="rId6" cstate="screen">
            <a:lum bright="20000" contrast="30000"/>
          </a:blip>
          <a:srcRect/>
          <a:stretch>
            <a:fillRect/>
          </a:stretch>
        </p:blipFill>
        <p:spPr>
          <a:xfrm rot="5400000">
            <a:off x="3023829" y="1808821"/>
            <a:ext cx="3024334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5085184"/>
            <a:ext cx="4176464" cy="1224136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Игротерапия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Содержимое 6"/>
          <p:cNvPicPr>
            <a:picLocks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5089463" y="319249"/>
            <a:ext cx="2853506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3" y="908720"/>
            <a:ext cx="3744416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7"/>
          <p:cNvPicPr>
            <a:picLocks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16200000">
            <a:off x="986147" y="3486461"/>
            <a:ext cx="2707210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73216"/>
            <a:ext cx="3888432" cy="936104"/>
          </a:xfrm>
        </p:spPr>
        <p:txBody>
          <a:bodyPr/>
          <a:lstStyle/>
          <a:p>
            <a:r>
              <a:rPr lang="ru-RU" dirty="0" err="1" smtClean="0"/>
              <a:t>Арт-терапия</a:t>
            </a:r>
            <a:endParaRPr lang="ru-RU" dirty="0"/>
          </a:p>
        </p:txBody>
      </p:sp>
      <p:pic>
        <p:nvPicPr>
          <p:cNvPr id="4" name="Рисунок 3" descr="SDC1363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3529" y="548680"/>
            <a:ext cx="4176464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DC1364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39952" y="3789040"/>
            <a:ext cx="4320480" cy="2718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Обратная связь</a:t>
            </a:r>
            <a:endParaRPr lang="ru-RU" sz="5400" dirty="0">
              <a:solidFill>
                <a:schemeClr val="tx2">
                  <a:lumMod val="20000"/>
                  <a:lumOff val="8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428596" y="1500174"/>
            <a:ext cx="8072494" cy="383382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FFFF"/>
                </a:solidFill>
              </a:rPr>
              <a:t>«Дети стали общительнее, дружелюбнее»</a:t>
            </a:r>
          </a:p>
          <a:p>
            <a:pPr algn="r"/>
            <a:r>
              <a:rPr lang="ru-RU" b="1" dirty="0" smtClean="0">
                <a:solidFill>
                  <a:srgbClr val="FFFFFF"/>
                </a:solidFill>
              </a:rPr>
              <a:t>Мама Алёши А.</a:t>
            </a:r>
          </a:p>
          <a:p>
            <a:r>
              <a:rPr lang="ru-RU" dirty="0" smtClean="0"/>
              <a:t>                                       </a:t>
            </a:r>
          </a:p>
          <a:p>
            <a:r>
              <a:rPr lang="ru-RU" b="1" dirty="0" smtClean="0">
                <a:solidFill>
                  <a:srgbClr val="FFFFFF"/>
                </a:solidFill>
              </a:rPr>
              <a:t>«После  занятия я начала по-другому оценивать поступки своего ребенка»</a:t>
            </a:r>
          </a:p>
          <a:p>
            <a:r>
              <a:rPr lang="ru-RU" b="1" dirty="0" smtClean="0">
                <a:solidFill>
                  <a:srgbClr val="FFFFFF"/>
                </a:solidFill>
              </a:rPr>
              <a:t>                                                  Мама Семена К.</a:t>
            </a:r>
          </a:p>
          <a:p>
            <a:r>
              <a:rPr lang="ru-RU" b="1" dirty="0" smtClean="0">
                <a:solidFill>
                  <a:srgbClr val="FFFFFF"/>
                </a:solidFill>
              </a:rPr>
              <a:t>«Мой сын стал сдержаннее»</a:t>
            </a:r>
          </a:p>
          <a:p>
            <a:r>
              <a:rPr lang="ru-RU" b="1" dirty="0" smtClean="0">
                <a:solidFill>
                  <a:srgbClr val="FFFFFF"/>
                </a:solidFill>
              </a:rPr>
              <a:t>                                                  Папа Алеши Б.</a:t>
            </a:r>
          </a:p>
          <a:p>
            <a:endParaRPr lang="ru-RU" b="1" dirty="0" smtClean="0">
              <a:solidFill>
                <a:srgbClr val="FFFFFF"/>
              </a:solidFill>
            </a:endParaRPr>
          </a:p>
          <a:p>
            <a:endParaRPr lang="ru-RU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086600" cy="51514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Ожидаемый результат: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568952" cy="4248472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</a:rPr>
              <a:t>1</a:t>
            </a:r>
            <a:r>
              <a:rPr lang="ru-RU" sz="2800" b="1" dirty="0" smtClean="0">
                <a:solidFill>
                  <a:srgbClr val="FFFFFF"/>
                </a:solidFill>
              </a:rPr>
              <a:t>. </a:t>
            </a:r>
            <a:r>
              <a:rPr lang="ru-RU" sz="2800" dirty="0" smtClean="0">
                <a:solidFill>
                  <a:srgbClr val="FFFFFF"/>
                </a:solidFill>
              </a:rPr>
              <a:t>Появилось ощущение внутреннего спокойствия;</a:t>
            </a:r>
          </a:p>
          <a:p>
            <a:pPr lvl="0"/>
            <a:r>
              <a:rPr lang="ru-RU" sz="2800" dirty="0" smtClean="0">
                <a:solidFill>
                  <a:srgbClr val="FFFFFF"/>
                </a:solidFill>
              </a:rPr>
              <a:t>2.улучшилось понимание мотивов поведения и проявления эмоций детей;</a:t>
            </a:r>
          </a:p>
          <a:p>
            <a:r>
              <a:rPr lang="ru-RU" sz="2800" dirty="0" smtClean="0">
                <a:solidFill>
                  <a:srgbClr val="FFFFFF"/>
                </a:solidFill>
              </a:rPr>
              <a:t>3.усилилось чувство принятия, как со стороны детей, так и со стороны родителей, увеличилась частота тактильных контактов;</a:t>
            </a:r>
          </a:p>
          <a:p>
            <a:pPr lvl="0"/>
            <a:r>
              <a:rPr lang="ru-RU" sz="2800" dirty="0" smtClean="0">
                <a:solidFill>
                  <a:srgbClr val="FFFFFF"/>
                </a:solidFill>
              </a:rPr>
              <a:t>4.повысилась самостоятельность, инициативность детей;</a:t>
            </a:r>
          </a:p>
          <a:p>
            <a:pPr lvl="0"/>
            <a:r>
              <a:rPr lang="ru-RU" sz="2800" dirty="0" smtClean="0">
                <a:solidFill>
                  <a:srgbClr val="FFFFFF"/>
                </a:solidFill>
              </a:rPr>
              <a:t>5.снизилась конфликтность поведения, повысилась эмоциональная устойчивость.</a:t>
            </a:r>
          </a:p>
          <a:p>
            <a:r>
              <a:rPr lang="ru-RU" sz="2800" dirty="0" smtClean="0">
                <a:solidFill>
                  <a:srgbClr val="FFFFFF"/>
                </a:solidFill>
              </a:rPr>
              <a:t> </a:t>
            </a:r>
          </a:p>
          <a:p>
            <a:r>
              <a:rPr lang="ru-RU" sz="2800" dirty="0" smtClean="0">
                <a:solidFill>
                  <a:srgbClr val="FFFFFF"/>
                </a:solidFill>
              </a:rPr>
              <a:t> </a:t>
            </a:r>
          </a:p>
          <a:p>
            <a:pPr lvl="0">
              <a:lnSpc>
                <a:spcPct val="120000"/>
              </a:lnSpc>
            </a:pPr>
            <a:endParaRPr lang="ru-RU" sz="3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01608" cy="60486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FFFFFF"/>
                </a:solidFill>
              </a:rPr>
              <a:t>«… любовь к ребенку формируется в процессе всей жизни и деятельности человека. Родителям необходимо всю жизнь учиться любить своих детей, учиться проявлять свою любовь наиболее полезным для ребенка образом. Любовь к ребенку созидает не только личность маленького человечка, она способна преобразовать и совершенствовать взрослых, обогащать их духовный мир.»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>                                                   А.С. </a:t>
            </a:r>
            <a:r>
              <a:rPr lang="ru-RU" sz="2400" dirty="0" err="1" smtClean="0">
                <a:solidFill>
                  <a:srgbClr val="FFFFFF"/>
                </a:solidFill>
              </a:rPr>
              <a:t>Спиваковская</a:t>
            </a:r>
            <a:r>
              <a:rPr lang="ru-RU" sz="2400" dirty="0" smtClean="0">
                <a:solidFill>
                  <a:srgbClr val="FFFFFF"/>
                </a:solidFill>
              </a:rPr>
              <a:t> </a:t>
            </a:r>
            <a:endParaRPr lang="ru-RU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1440160"/>
          </a:xfrm>
        </p:spPr>
        <p:txBody>
          <a:bodyPr/>
          <a:lstStyle/>
          <a:p>
            <a:r>
              <a:rPr lang="ru-RU" sz="3200" dirty="0" smtClean="0">
                <a:solidFill>
                  <a:srgbClr val="FFFFFF"/>
                </a:solidFill>
              </a:rPr>
              <a:t>Список литературы</a:t>
            </a:r>
            <a:r>
              <a:rPr lang="ru-RU" dirty="0" smtClean="0">
                <a:solidFill>
                  <a:srgbClr val="FFFFFF"/>
                </a:solidFill>
              </a:rPr>
              <a:t/>
            </a:r>
            <a:br>
              <a:rPr lang="ru-RU" dirty="0" smtClean="0">
                <a:solidFill>
                  <a:srgbClr val="FFFFFF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488832" cy="5256584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ru-RU" sz="2600" dirty="0" smtClean="0">
                <a:solidFill>
                  <a:srgbClr val="FFFFFF"/>
                </a:solidFill>
              </a:rPr>
              <a:t>1.Агавелян М.Г., Данилова Е.Ю., Чечулина О.Г.</a:t>
            </a:r>
          </a:p>
          <a:p>
            <a:pPr marL="514350" indent="-514350" algn="l"/>
            <a:r>
              <a:rPr lang="ru-RU" sz="2600" dirty="0" smtClean="0">
                <a:solidFill>
                  <a:srgbClr val="FFFFFF"/>
                </a:solidFill>
              </a:rPr>
              <a:t>Взаимодействие педагогов ДОУ с родителями.</a:t>
            </a:r>
            <a:endParaRPr lang="ru-RU" sz="2400" dirty="0" smtClean="0">
              <a:solidFill>
                <a:srgbClr val="FFFFFF"/>
              </a:solidFill>
            </a:endParaRPr>
          </a:p>
          <a:p>
            <a:pPr marL="514350" indent="-514350" algn="l"/>
            <a:r>
              <a:rPr lang="ru-RU" sz="2400" dirty="0" smtClean="0">
                <a:solidFill>
                  <a:srgbClr val="FFFFFF"/>
                </a:solidFill>
              </a:rPr>
              <a:t>[Текст] /</a:t>
            </a:r>
            <a:r>
              <a:rPr lang="ru-RU" sz="2600" dirty="0" smtClean="0">
                <a:solidFill>
                  <a:srgbClr val="FFFFFF"/>
                </a:solidFill>
              </a:rPr>
              <a:t> </a:t>
            </a:r>
            <a:r>
              <a:rPr lang="ru-RU" sz="2400" dirty="0" smtClean="0"/>
              <a:t> </a:t>
            </a:r>
            <a:r>
              <a:rPr lang="ru-RU" sz="2600" dirty="0" smtClean="0">
                <a:solidFill>
                  <a:srgbClr val="FFFFFF"/>
                </a:solidFill>
              </a:rPr>
              <a:t>М.Г. </a:t>
            </a:r>
            <a:r>
              <a:rPr lang="ru-RU" sz="2600" dirty="0" err="1" smtClean="0">
                <a:solidFill>
                  <a:srgbClr val="FFFFFF"/>
                </a:solidFill>
              </a:rPr>
              <a:t>Агавелян</a:t>
            </a:r>
            <a:r>
              <a:rPr lang="ru-RU" sz="2600" dirty="0" smtClean="0">
                <a:solidFill>
                  <a:srgbClr val="FFFFFF"/>
                </a:solidFill>
              </a:rPr>
              <a:t>, Е.Ю.Данилова, О.Г.</a:t>
            </a:r>
          </a:p>
          <a:p>
            <a:pPr marL="514350" indent="-514350" algn="l"/>
            <a:r>
              <a:rPr lang="ru-RU" sz="2600" dirty="0" smtClean="0">
                <a:solidFill>
                  <a:srgbClr val="FFFFFF"/>
                </a:solidFill>
              </a:rPr>
              <a:t>Чечулина - М.: ТЦ Сфера, 2009. - 128с. </a:t>
            </a:r>
            <a:endParaRPr lang="ru-RU" dirty="0" smtClean="0">
              <a:solidFill>
                <a:srgbClr val="FFFFFF"/>
              </a:solidFill>
            </a:endParaRPr>
          </a:p>
          <a:p>
            <a:pPr marL="514350" indent="-514350" algn="l"/>
            <a:r>
              <a:rPr lang="ru-RU" dirty="0" smtClean="0">
                <a:solidFill>
                  <a:srgbClr val="FFFFFF"/>
                </a:solidFill>
              </a:rPr>
              <a:t>2.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Осипова, Л.Е. Работа детского сада с семьей.</a:t>
            </a:r>
          </a:p>
          <a:p>
            <a:pPr marL="514350" indent="-514350" algn="l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[Текст]/ Л.Е.Осипова.- М.: Издательство</a:t>
            </a:r>
          </a:p>
          <a:p>
            <a:pPr marL="514350" indent="-514350" algn="l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Скрипторий, 2008. -71 с.</a:t>
            </a:r>
            <a:endParaRPr lang="ru-RU" dirty="0" smtClean="0">
              <a:solidFill>
                <a:srgbClr val="FFFFFF"/>
              </a:solidFill>
              <a:latin typeface="Arial" pitchFamily="34" charset="0"/>
            </a:endParaRPr>
          </a:p>
          <a:p>
            <a:pPr marL="514350" lvl="0" indent="-514350" algn="l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3.Чернецкая Л.В. Психологические игры и</a:t>
            </a:r>
          </a:p>
          <a:p>
            <a:pPr marL="514350" lvl="0" indent="-514350" algn="l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тренинги в детском саду. [Текст] / Л.В.</a:t>
            </a:r>
          </a:p>
          <a:p>
            <a:pPr marL="514350" lvl="0" indent="-514350" algn="l"/>
            <a:r>
              <a:rPr lang="ru-RU" dirty="0" err="1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Чернецкая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 Издательство </a:t>
            </a:r>
            <a:r>
              <a:rPr lang="ru-RU" dirty="0" smtClean="0">
                <a:solidFill>
                  <a:srgbClr val="FFFFFF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Феникс</a:t>
            </a:r>
            <a:r>
              <a:rPr lang="ru-RU" dirty="0" smtClean="0">
                <a:solidFill>
                  <a:srgbClr val="FFFFFF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Ростов на</a:t>
            </a:r>
          </a:p>
          <a:p>
            <a:pPr marL="514350" lvl="0" indent="-514350" algn="l"/>
            <a:r>
              <a:rPr lang="ru-RU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Дону,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2005.-128 с.</a:t>
            </a:r>
            <a:endParaRPr lang="ru-RU" dirty="0" smtClean="0">
              <a:solidFill>
                <a:srgbClr val="FFFFFF"/>
              </a:solidFill>
              <a:latin typeface="Arial" pitchFamily="34" charset="0"/>
            </a:endParaRPr>
          </a:p>
          <a:p>
            <a:pPr marL="514350" indent="-514350" algn="l"/>
            <a:endParaRPr lang="ru-RU" dirty="0" smtClean="0"/>
          </a:p>
          <a:p>
            <a:pPr lvl="0"/>
            <a:endParaRPr lang="ru-RU" dirty="0" smtClean="0">
              <a:solidFill>
                <a:srgbClr val="FFFFFF"/>
              </a:solidFill>
            </a:endParaRPr>
          </a:p>
          <a:p>
            <a:pPr lvl="0"/>
            <a:endParaRPr lang="ru-RU" sz="2600" dirty="0" smtClean="0">
              <a:solidFill>
                <a:srgbClr val="FFFFFF"/>
              </a:solidFill>
            </a:endParaRPr>
          </a:p>
          <a:p>
            <a:pPr lvl="0"/>
            <a:endParaRPr lang="ru-RU" sz="3200" dirty="0" smtClean="0">
              <a:solidFill>
                <a:srgbClr val="FFFF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/>
            </a:r>
            <a:br>
              <a:rPr lang="ru-RU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sz="3600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+mn-lt"/>
              </a:rPr>
              <a:t>«Ребенок почти полностью идентифицирует себя с семьёй, открывая и утверждая себя и других людей, преимущественно через суждения, оценку и поступки родителей».</a:t>
            </a:r>
            <a:br>
              <a:rPr lang="ru-RU" sz="3600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+mn-lt"/>
              </a:rPr>
              <a:t>В.А. Сухомлинский</a:t>
            </a:r>
            <a:endParaRPr lang="ru-RU" sz="3600" dirty="0">
              <a:ln w="11430">
                <a:noFill/>
              </a:ln>
              <a:solidFill>
                <a:srgbClr val="FFFFFF"/>
              </a:solidFill>
              <a:effectLst>
                <a:outerShdw blurRad="50800" dist="38100" algn="l" rotWithShape="0">
                  <a:srgbClr val="C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357298"/>
          <a:ext cx="442915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714876" y="1785926"/>
          <a:ext cx="442912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FF"/>
                </a:solidFill>
              </a:rPr>
              <a:t>Шкала тревожности 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980728"/>
          <a:ext cx="9144000" cy="542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FF"/>
                </a:solidFill>
              </a:rPr>
              <a:t>Опросник</a:t>
            </a:r>
            <a:r>
              <a:rPr lang="ru-RU" dirty="0" smtClean="0">
                <a:solidFill>
                  <a:srgbClr val="FFFFFF"/>
                </a:solidFill>
              </a:rPr>
              <a:t> взаимодействия родителей и ребёнка</a:t>
            </a: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01622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FF"/>
                </a:solidFill>
              </a:rPr>
              <a:t>Цель:</a:t>
            </a:r>
            <a:r>
              <a:rPr lang="ru-RU" sz="3600" dirty="0" smtClean="0">
                <a:solidFill>
                  <a:srgbClr val="FFFFFF"/>
                </a:solidFill>
              </a:rPr>
              <a:t/>
            </a:r>
            <a:br>
              <a:rPr lang="ru-RU" sz="3600" dirty="0" smtClean="0">
                <a:solidFill>
                  <a:srgbClr val="FFFFFF"/>
                </a:solidFill>
              </a:rPr>
            </a:b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512" y="1844824"/>
            <a:ext cx="85689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FFFFFF"/>
                </a:solidFill>
              </a:rPr>
              <a:t>повышение педагогической компетентности родителей в вопросах воспитания, развития и образования детей дошкольного возраста.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15328" cy="142876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914400" indent="-914400"/>
            <a:r>
              <a:rPr lang="ru-RU" sz="5400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Schoolbook" pitchFamily="18" charset="0"/>
              </a:rPr>
              <a:t>Задачи:</a:t>
            </a:r>
            <a:br>
              <a:rPr lang="ru-RU" sz="5400" dirty="0" smtClean="0">
                <a:ln w="11430">
                  <a:noFill/>
                </a:ln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entury Schoolbook" pitchFamily="18" charset="0"/>
              </a:rPr>
            </a:br>
            <a:endParaRPr lang="ru-RU" sz="3200" dirty="0">
              <a:ln w="11430">
                <a:noFill/>
              </a:ln>
              <a:solidFill>
                <a:srgbClr val="FFFF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ln w="6350">
                  <a:noFill/>
                </a:ln>
                <a:solidFill>
                  <a:srgbClr val="FFFFFF"/>
                </a:solidFill>
                <a:latin typeface="Century Schoolbook" pitchFamily="18" charset="0"/>
              </a:rPr>
              <a:t> </a:t>
            </a:r>
            <a:r>
              <a:rPr lang="ru-RU" sz="2800" dirty="0" smtClean="0">
                <a:solidFill>
                  <a:srgbClr val="FFFFFF"/>
                </a:solidFill>
              </a:rPr>
              <a:t>Создать оптимальные условия для осознания родителями особенностей их взаимоотношений с детьми, формирование мотивации к их изменению, поиск и апробирование новых способов поведения;</a:t>
            </a:r>
            <a:endParaRPr lang="ru-RU" sz="2800" b="1" dirty="0" smtClean="0">
              <a:ln w="6350">
                <a:noFill/>
              </a:ln>
              <a:solidFill>
                <a:srgbClr val="FFFFFF"/>
              </a:solidFill>
              <a:latin typeface="Century Schoolbook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 smtClean="0">
                <a:ln w="6350">
                  <a:noFill/>
                </a:ln>
                <a:solidFill>
                  <a:srgbClr val="FFFFFF"/>
                </a:solidFill>
                <a:latin typeface="Century Schoolbook" pitchFamily="18" charset="0"/>
              </a:rPr>
              <a:t> </a:t>
            </a:r>
            <a:r>
              <a:rPr lang="ru-RU" sz="2800" dirty="0" smtClean="0">
                <a:solidFill>
                  <a:srgbClr val="FFFFFF"/>
                </a:solidFill>
              </a:rPr>
              <a:t>Развивать способности к </a:t>
            </a:r>
            <a:r>
              <a:rPr lang="ru-RU" sz="2800" dirty="0" err="1" smtClean="0">
                <a:solidFill>
                  <a:srgbClr val="FFFFFF"/>
                </a:solidFill>
              </a:rPr>
              <a:t>эмпатии</a:t>
            </a:r>
            <a:r>
              <a:rPr lang="ru-RU" sz="2800" dirty="0" smtClean="0">
                <a:solidFill>
                  <a:srgbClr val="FFFFFF"/>
                </a:solidFill>
              </a:rPr>
              <a:t>, пониманию переживаний, состояний и интересов друг друга;</a:t>
            </a:r>
            <a:endParaRPr lang="ru-RU" sz="2800" b="1" dirty="0" smtClean="0">
              <a:ln w="6350">
                <a:noFill/>
              </a:ln>
              <a:solidFill>
                <a:srgbClr val="FFFFFF"/>
              </a:solidFill>
              <a:latin typeface="Century Schoolbook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n w="6350">
                  <a:noFill/>
                </a:ln>
                <a:solidFill>
                  <a:srgbClr val="FFFFFF"/>
                </a:solidFill>
                <a:latin typeface="Century Schoolbook" pitchFamily="18" charset="0"/>
              </a:rPr>
              <a:t> </a:t>
            </a:r>
            <a:r>
              <a:rPr lang="ru-RU" sz="2800" dirty="0" smtClean="0">
                <a:solidFill>
                  <a:srgbClr val="FFFFFF"/>
                </a:solidFill>
                <a:latin typeface="Century Schoolbook" pitchFamily="18" charset="0"/>
              </a:rPr>
              <a:t>Способствовать выработке навыков адекватного и равноправного общения, способности к предотвращению и разрешению межличностных конфликтов;</a:t>
            </a:r>
            <a:endParaRPr lang="ru-RU" sz="2800" b="1" dirty="0" smtClean="0">
              <a:ln w="6350">
                <a:noFill/>
              </a:ln>
              <a:solidFill>
                <a:srgbClr val="FFFFFF"/>
              </a:solidFill>
              <a:latin typeface="Century Schoolbook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n w="6350">
                  <a:noFill/>
                </a:ln>
                <a:solidFill>
                  <a:srgbClr val="FFFFFF"/>
                </a:solidFill>
                <a:latin typeface="Century Schoolbook" pitchFamily="18" charset="0"/>
              </a:rPr>
              <a:t> </a:t>
            </a:r>
            <a:r>
              <a:rPr lang="ru-RU" sz="2800" dirty="0" smtClean="0">
                <a:solidFill>
                  <a:srgbClr val="FFFFFF"/>
                </a:solidFill>
                <a:latin typeface="Century Schoolbook" pitchFamily="18" charset="0"/>
              </a:rPr>
              <a:t>Учить устранению </a:t>
            </a:r>
            <a:r>
              <a:rPr lang="ru-RU" sz="2800" dirty="0" err="1" smtClean="0">
                <a:solidFill>
                  <a:srgbClr val="FFFFFF"/>
                </a:solidFill>
                <a:latin typeface="Century Schoolbook" pitchFamily="18" charset="0"/>
              </a:rPr>
              <a:t>дезадаптивных</a:t>
            </a:r>
            <a:r>
              <a:rPr lang="ru-RU" sz="2800" dirty="0" smtClean="0">
                <a:solidFill>
                  <a:srgbClr val="FFFFFF"/>
                </a:solidFill>
                <a:latin typeface="Century Schoolbook" pitchFamily="18" charset="0"/>
              </a:rPr>
              <a:t> форм поведения и обучение адекватным способам реагирования в проблемных и стрессовых ситуациях.</a:t>
            </a:r>
            <a:endParaRPr lang="ru-RU" sz="2800" b="1" dirty="0" smtClean="0">
              <a:ln w="6350">
                <a:noFill/>
              </a:ln>
              <a:solidFill>
                <a:srgbClr val="FFFFFF"/>
              </a:solidFill>
              <a:latin typeface="Century Schoolbook" pitchFamily="18" charset="0"/>
            </a:endParaRPr>
          </a:p>
          <a:p>
            <a:pPr marL="342900" indent="-342900"/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251520"/>
            <a:ext cx="8229600" cy="6192688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h="25400" prst="softRound"/>
            </a:sp3d>
          </a:bodyPr>
          <a:lstStyle/>
          <a:p>
            <a:r>
              <a:rPr lang="ru-RU" sz="6000" dirty="0" smtClean="0"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  <a:t>формы:</a:t>
            </a:r>
            <a:br>
              <a:rPr lang="ru-RU" sz="6000" dirty="0" smtClean="0">
                <a:solidFill>
                  <a:srgbClr val="FFFFFF"/>
                </a:solidFill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  <a:latin typeface="Century Schoolbook" pitchFamily="18" charset="0"/>
              </a:rPr>
            </a:br>
            <a:r>
              <a:rPr lang="ru-RU" sz="5400" dirty="0" smtClean="0">
                <a:ln w="6350">
                  <a:solidFill>
                    <a:srgbClr val="FFFF00"/>
                  </a:solidFill>
                </a:ln>
                <a:solidFill>
                  <a:srgbClr val="FF9900"/>
                </a:solidFill>
                <a:latin typeface="Century Schoolbook" pitchFamily="18" charset="0"/>
              </a:rPr>
              <a:t/>
            </a:r>
            <a:br>
              <a:rPr lang="ru-RU" sz="5400" dirty="0" smtClean="0">
                <a:ln w="6350">
                  <a:solidFill>
                    <a:srgbClr val="FFFF00"/>
                  </a:solidFill>
                </a:ln>
                <a:solidFill>
                  <a:srgbClr val="FF9900"/>
                </a:solidFill>
                <a:latin typeface="Century Schoolbook" pitchFamily="18" charset="0"/>
              </a:rPr>
            </a:br>
            <a:endParaRPr lang="ru-RU" sz="5400" dirty="0">
              <a:ln w="6350">
                <a:solidFill>
                  <a:srgbClr val="FFFF00"/>
                </a:solidFill>
              </a:ln>
              <a:solidFill>
                <a:srgbClr val="FF9900"/>
              </a:solidFill>
              <a:latin typeface="Century Schoolbook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11560" y="148304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800" dirty="0" smtClean="0">
                <a:latin typeface="Arial" pitchFamily="34" charset="0"/>
                <a:ea typeface="Calibri" pitchFamily="34" charset="0"/>
              </a:rPr>
              <a:t>1.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  </a:t>
            </a:r>
            <a:r>
              <a:rPr lang="ru-RU" sz="36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1 Инвариантные: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600" dirty="0" smtClean="0">
              <a:solidFill>
                <a:srgbClr val="FFFFFF"/>
              </a:solidFill>
              <a:latin typeface="Arial" pitchFamily="34" charset="0"/>
              <a:ea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Семинары,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семинары-практикумы,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консультации,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6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тренинги.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3600" dirty="0" smtClean="0">
              <a:solidFill>
                <a:srgbClr val="FFFFFF"/>
              </a:solidFill>
              <a:latin typeface="Arial" pitchFamily="34" charset="0"/>
              <a:ea typeface="Calibri" pitchFamily="34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FF"/>
                </a:solidFill>
              </a:rPr>
              <a:t>формы</a:t>
            </a:r>
            <a:endParaRPr lang="ru-RU" sz="44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 2. Вариативные: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200" dirty="0" smtClean="0">
              <a:solidFill>
                <a:srgbClr val="FFFFFF"/>
              </a:solidFill>
              <a:latin typeface="Arial" pitchFamily="34" charset="0"/>
              <a:ea typeface="Calibri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Индивидуальные консультации,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индивидуальная работа с родителями и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</a:rPr>
              <a:t>их детьми по выявлению, профилактике и коррекции различных отклонений.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227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403648" y="3645024"/>
            <a:ext cx="417646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AM_228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39952" y="764704"/>
            <a:ext cx="3960439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3343276" cy="81168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FF"/>
                </a:solidFill>
              </a:rPr>
              <a:t>Семинар-</a:t>
            </a:r>
          </a:p>
          <a:p>
            <a:r>
              <a:rPr lang="ru-RU" sz="3200" dirty="0" smtClean="0">
                <a:solidFill>
                  <a:srgbClr val="FFFFFF"/>
                </a:solidFill>
              </a:rPr>
              <a:t>практикум</a:t>
            </a:r>
            <a:endParaRPr lang="ru-RU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3333FF"/>
      </a:dk1>
      <a:lt1>
        <a:srgbClr val="3333FF"/>
      </a:lt1>
      <a:dk2>
        <a:srgbClr val="3333FF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3D8DA9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954</TotalTime>
  <Words>531</Words>
  <Application>Microsoft Office PowerPoint</Application>
  <PresentationFormat>Экран (4:3)</PresentationFormat>
  <Paragraphs>115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Муниципальное бюджетное дошкольное образовательное учреждение «Детский сад №44 «Сказка» комбинированного вида города Белово»</vt:lpstr>
      <vt:lpstr>        «Ребенок почти полностью идентифицирует себя с семьёй, открывая и утверждая себя и других людей, преимущественно через суждения, оценку и поступки родителей». В.А. Сухомлинский</vt:lpstr>
      <vt:lpstr>Шкала тревожности </vt:lpstr>
      <vt:lpstr>Опросник взаимодействия родителей и ребёнка</vt:lpstr>
      <vt:lpstr>Цель: </vt:lpstr>
      <vt:lpstr>Задачи: </vt:lpstr>
      <vt:lpstr>формы:  </vt:lpstr>
      <vt:lpstr>формы</vt:lpstr>
      <vt:lpstr>Слайд 9</vt:lpstr>
      <vt:lpstr>Слайд 10</vt:lpstr>
      <vt:lpstr>Тренинг </vt:lpstr>
      <vt:lpstr>Слайд 12</vt:lpstr>
      <vt:lpstr>Сказкотерапия</vt:lpstr>
      <vt:lpstr>Игротерапия </vt:lpstr>
      <vt:lpstr>Арт-терапия</vt:lpstr>
      <vt:lpstr>Обратная связь</vt:lpstr>
      <vt:lpstr>Ожидаемый результат:</vt:lpstr>
      <vt:lpstr>«… любовь к ребенку формируется в процессе всей жизни и деятельности человека. Родителям необходимо всю жизнь учиться любить своих детей, учиться проявлять свою любовь наиболее полезным для ребенка образом. Любовь к ребенку созидает не только личность маленького человечка, она способна преобразовать и совершенствовать взрослых, обогащать их духовный мир.»                                                    А.С. Спиваковская </vt:lpstr>
      <vt:lpstr>Список литературы 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работы Тренинги  «Связующая нить»</dc:title>
  <dc:creator>SamLab.ws</dc:creator>
  <cp:lastModifiedBy>Admin</cp:lastModifiedBy>
  <cp:revision>111</cp:revision>
  <dcterms:created xsi:type="dcterms:W3CDTF">2010-03-09T16:32:23Z</dcterms:created>
  <dcterms:modified xsi:type="dcterms:W3CDTF">2013-02-19T21:37:46Z</dcterms:modified>
</cp:coreProperties>
</file>