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65" r:id="rId5"/>
    <p:sldId id="263" r:id="rId6"/>
    <p:sldId id="264" r:id="rId7"/>
    <p:sldId id="259" r:id="rId8"/>
    <p:sldId id="260" r:id="rId9"/>
    <p:sldId id="266" r:id="rId10"/>
    <p:sldId id="267" r:id="rId11"/>
    <p:sldId id="26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5E8E9F7-3005-4BEA-8773-610FFB3D8A4F}" type="datetimeFigureOut">
              <a:rPr lang="ru-RU" smtClean="0"/>
              <a:pPr/>
              <a:t>21.05.2013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E3BE40A-1882-4D04-8537-B2F4247067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E8E9F7-3005-4BEA-8773-610FFB3D8A4F}" type="datetimeFigureOut">
              <a:rPr lang="ru-RU" smtClean="0"/>
              <a:pPr/>
              <a:t>21.05.2013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3BE40A-1882-4D04-8537-B2F4247067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E8E9F7-3005-4BEA-8773-610FFB3D8A4F}" type="datetimeFigureOut">
              <a:rPr lang="ru-RU" smtClean="0"/>
              <a:pPr/>
              <a:t>21.05.2013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3BE40A-1882-4D04-8537-B2F4247067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E8E9F7-3005-4BEA-8773-610FFB3D8A4F}" type="datetimeFigureOut">
              <a:rPr lang="ru-RU" smtClean="0"/>
              <a:pPr/>
              <a:t>21.05.2013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3BE40A-1882-4D04-8537-B2F4247067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E8E9F7-3005-4BEA-8773-610FFB3D8A4F}" type="datetimeFigureOut">
              <a:rPr lang="ru-RU" smtClean="0"/>
              <a:pPr/>
              <a:t>21.05.2013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3BE40A-1882-4D04-8537-B2F4247067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E8E9F7-3005-4BEA-8773-610FFB3D8A4F}" type="datetimeFigureOut">
              <a:rPr lang="ru-RU" smtClean="0"/>
              <a:pPr/>
              <a:t>21.05.2013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3BE40A-1882-4D04-8537-B2F4247067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E8E9F7-3005-4BEA-8773-610FFB3D8A4F}" type="datetimeFigureOut">
              <a:rPr lang="ru-RU" smtClean="0"/>
              <a:pPr/>
              <a:t>21.05.2013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3BE40A-1882-4D04-8537-B2F4247067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E8E9F7-3005-4BEA-8773-610FFB3D8A4F}" type="datetimeFigureOut">
              <a:rPr lang="ru-RU" smtClean="0"/>
              <a:pPr/>
              <a:t>21.05.2013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3BE40A-1882-4D04-8537-B2F4247067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E8E9F7-3005-4BEA-8773-610FFB3D8A4F}" type="datetimeFigureOut">
              <a:rPr lang="ru-RU" smtClean="0"/>
              <a:pPr/>
              <a:t>21.05.2013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3BE40A-1882-4D04-8537-B2F4247067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5E8E9F7-3005-4BEA-8773-610FFB3D8A4F}" type="datetimeFigureOut">
              <a:rPr lang="ru-RU" smtClean="0"/>
              <a:pPr/>
              <a:t>21.05.2013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3BE40A-1882-4D04-8537-B2F4247067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5E8E9F7-3005-4BEA-8773-610FFB3D8A4F}" type="datetimeFigureOut">
              <a:rPr lang="ru-RU" smtClean="0"/>
              <a:pPr/>
              <a:t>21.05.2013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E3BE40A-1882-4D04-8537-B2F4247067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5E8E9F7-3005-4BEA-8773-610FFB3D8A4F}" type="datetimeFigureOut">
              <a:rPr lang="ru-RU" smtClean="0"/>
              <a:pPr/>
              <a:t>21.05.2013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E3BE40A-1882-4D04-8537-B2F42470676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714356"/>
            <a:ext cx="7958166" cy="3429023"/>
          </a:xfrm>
        </p:spPr>
        <p:txBody>
          <a:bodyPr>
            <a:noAutofit/>
          </a:bodyPr>
          <a:lstStyle/>
          <a:p>
            <a:pPr algn="ctr"/>
            <a:r>
              <a:rPr lang="ru-RU" sz="4000" i="1" dirty="0" smtClean="0">
                <a:solidFill>
                  <a:srgbClr val="002060"/>
                </a:solidFill>
              </a:rPr>
              <a:t>Родительское </a:t>
            </a:r>
            <a:r>
              <a:rPr lang="ru-RU" sz="4000" i="1" dirty="0">
                <a:solidFill>
                  <a:srgbClr val="002060"/>
                </a:solidFill>
              </a:rPr>
              <a:t>собрание-дискуссия: </a:t>
            </a:r>
            <a:r>
              <a:rPr lang="ru-RU" sz="4000" i="1" dirty="0" smtClean="0">
                <a:solidFill>
                  <a:srgbClr val="002060"/>
                </a:solidFill>
              </a:rPr>
              <a:t/>
            </a:r>
            <a:br>
              <a:rPr lang="ru-RU" sz="4000" i="1" dirty="0" smtClean="0">
                <a:solidFill>
                  <a:srgbClr val="002060"/>
                </a:solidFill>
              </a:rPr>
            </a:br>
            <a:r>
              <a:rPr lang="ru-RU" sz="4000" i="1" dirty="0" smtClean="0">
                <a:solidFill>
                  <a:srgbClr val="00B0F0"/>
                </a:solidFill>
              </a:rPr>
              <a:t>«Игра-это не только забава».</a:t>
            </a:r>
            <a:r>
              <a:rPr lang="ru-RU" sz="2400" dirty="0"/>
              <a:t/>
            </a:r>
            <a:br>
              <a:rPr lang="ru-RU" sz="2400" dirty="0"/>
            </a:br>
            <a:endParaRPr lang="ru-RU" sz="5400" dirty="0">
              <a:solidFill>
                <a:srgbClr val="6633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721563"/>
          </a:xfrm>
        </p:spPr>
        <p:txBody>
          <a:bodyPr>
            <a:normAutofit fontScale="47500" lnSpcReduction="20000"/>
          </a:bodyPr>
          <a:lstStyle/>
          <a:p>
            <a:r>
              <a:rPr lang="ru-RU" b="1" dirty="0" smtClean="0"/>
              <a:t>Дидактические игры</a:t>
            </a:r>
            <a:endParaRPr lang="ru-RU" dirty="0" smtClean="0"/>
          </a:p>
          <a:p>
            <a:pPr lvl="0"/>
            <a:r>
              <a:rPr lang="ru-RU" dirty="0" smtClean="0"/>
              <a:t>Дидактическая игра одновременно является формой обучения, наиболее характерной для маленьких детей. </a:t>
            </a:r>
          </a:p>
          <a:p>
            <a:pPr lvl="0"/>
            <a:r>
              <a:rPr lang="ru-RU" dirty="0" smtClean="0"/>
              <a:t>Важное значение дидактической игры состоит в том, что она развивает самостоятельность и активность мышления и речи у детей.</a:t>
            </a:r>
          </a:p>
          <a:p>
            <a:pPr lvl="0"/>
            <a:r>
              <a:rPr lang="ru-RU" dirty="0" smtClean="0"/>
              <a:t>Дидактическая игра содействует решению задач нравственного воспитания, развитию у детей общительности, умения играть вместе, регулировать своё поведение, быть справедливым и честным, уступчивым и требовательным.</a:t>
            </a:r>
          </a:p>
          <a:p>
            <a:r>
              <a:rPr lang="ru-RU" b="1" dirty="0" smtClean="0"/>
              <a:t>Настольно-печатные игры</a:t>
            </a:r>
            <a:endParaRPr lang="ru-RU" dirty="0" smtClean="0"/>
          </a:p>
          <a:p>
            <a:pPr lvl="0"/>
            <a:r>
              <a:rPr lang="ru-RU" dirty="0" smtClean="0"/>
              <a:t>Настольно-печатные игры содействуют расширению кругозора детей, развивают сообразительность, внимание к действиям товарища, ориентировку в изменяющихся условиях игры, умение предвидеть результаты своего хода. Участие в игре требует выдержки, строгого выполнения правил и доставляет детям много радости.</a:t>
            </a:r>
          </a:p>
          <a:p>
            <a:r>
              <a:rPr lang="ru-RU" b="1" dirty="0" smtClean="0"/>
              <a:t>Подвижные игры</a:t>
            </a:r>
            <a:endParaRPr lang="ru-RU" dirty="0" smtClean="0"/>
          </a:p>
          <a:p>
            <a:pPr lvl="0"/>
            <a:r>
              <a:rPr lang="ru-RU" dirty="0" smtClean="0"/>
              <a:t>Подвижные игры прежде всего средство физического воспитания детей. Они дают возможность развивать и совершенствовать их движения, упражняться в беге, прыжках, лазанье, бросанье, ловле и т.д. Разнообразные движения требуют активной деятельности крупных и мелких мышц, способствуют лучшему обмену веществ, кровообращению, дыханию, т.е. повышению жизнедеятельности организма.</a:t>
            </a:r>
          </a:p>
          <a:p>
            <a:pPr lvl="0"/>
            <a:r>
              <a:rPr lang="ru-RU" dirty="0" smtClean="0"/>
              <a:t> Большое влияние подвижные игры оказывают также и на нервно-психическое развитие ребёнка, формирование важных качеств личности. Они вызывают положительные эмоции, развивают тормозные процессы.</a:t>
            </a:r>
          </a:p>
          <a:p>
            <a:pPr lvl="0"/>
            <a:r>
              <a:rPr lang="ru-RU" dirty="0" smtClean="0"/>
              <a:t>В этих играх развивается воля, сообразительность, смелость, быстрота реакций и др. Совместные действия в играх сближают детей, доставляют им радость от преодоления трудностей и достижения успеха.</a:t>
            </a:r>
          </a:p>
          <a:p>
            <a:pPr algn="ctr">
              <a:buNone/>
            </a:pPr>
            <a:r>
              <a:rPr lang="ru-RU" b="1" dirty="0" smtClean="0"/>
              <a:t>Помните! </a:t>
            </a: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Совместные игры родителей с детьми духовно и эмоционально обогащает детей, удовлетворяют потребность в общении с близкими людьми, укрепляют веру в свои силы.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/>
              <a:t>Помните,</a:t>
            </a:r>
            <a:r>
              <a:rPr lang="ru-RU" dirty="0"/>
              <a:t> что все, кроме любимой игрушки, надо периодически менять и обновлять. Если вы заметили, что малыш долго не берёт в руки какую-то игрушку, значит, она ему сейчас просто не нужна. Спрячьте её подальше, а через некоторое время, её появление вызовет новый эмоциональный или познавательный интерес у ребёнка.</a:t>
            </a:r>
          </a:p>
          <a:p>
            <a:r>
              <a:rPr lang="ru-RU" b="1" dirty="0"/>
              <a:t>И ещё один совет</a:t>
            </a:r>
            <a:r>
              <a:rPr lang="ru-RU" dirty="0"/>
              <a:t>. </a:t>
            </a:r>
          </a:p>
          <a:p>
            <a:r>
              <a:rPr lang="ru-RU" dirty="0"/>
              <a:t>Не водите ребёнка слишком часто в игрушечный магазин  с множеством соблазнительных, но очень дорогих игрушек. Эти переживания, когда ребёнок не может получить то, что очень хочется, ему совсем не нужны. </a:t>
            </a:r>
          </a:p>
          <a:p>
            <a:r>
              <a:rPr lang="ru-RU" dirty="0"/>
              <a:t>Только, когда вы сами готовы подарить ребёнку радость, ведите его в магазин и делайте ему праздник.</a:t>
            </a:r>
          </a:p>
          <a:p>
            <a:r>
              <a:rPr lang="ru-RU" dirty="0"/>
              <a:t> Дарите своим детям радость не только в дни рождения и в Новый год, но и просто так, от хорошего настроения.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578687"/>
          </a:xfrm>
        </p:spPr>
        <p:txBody>
          <a:bodyPr/>
          <a:lstStyle/>
          <a:p>
            <a:endParaRPr lang="ru-RU" sz="2800" dirty="0" smtClean="0">
              <a:solidFill>
                <a:srgbClr val="663300"/>
              </a:solidFill>
            </a:endParaRPr>
          </a:p>
          <a:p>
            <a:endParaRPr lang="ru-RU" sz="2800" dirty="0" smtClean="0">
              <a:solidFill>
                <a:srgbClr val="663300"/>
              </a:solidFill>
            </a:endParaRPr>
          </a:p>
          <a:p>
            <a:r>
              <a:rPr lang="ru-RU" sz="2800" dirty="0" smtClean="0">
                <a:solidFill>
                  <a:srgbClr val="663300"/>
                </a:solidFill>
              </a:rPr>
              <a:t>Повестка:</a:t>
            </a:r>
            <a:br>
              <a:rPr lang="ru-RU" sz="2800" dirty="0" smtClean="0">
                <a:solidFill>
                  <a:srgbClr val="663300"/>
                </a:solidFill>
              </a:rPr>
            </a:br>
            <a:r>
              <a:rPr lang="ru-RU" sz="2800" dirty="0" smtClean="0">
                <a:solidFill>
                  <a:srgbClr val="663300"/>
                </a:solidFill>
              </a:rPr>
              <a:t>- Презентация «Игра-это не только забава»</a:t>
            </a:r>
            <a:br>
              <a:rPr lang="ru-RU" sz="2800" dirty="0" smtClean="0">
                <a:solidFill>
                  <a:srgbClr val="663300"/>
                </a:solidFill>
              </a:rPr>
            </a:br>
            <a:r>
              <a:rPr lang="ru-RU" sz="2800" dirty="0" smtClean="0">
                <a:solidFill>
                  <a:srgbClr val="663300"/>
                </a:solidFill>
              </a:rPr>
              <a:t>- Беседа с родителями: «Игры наших детей»</a:t>
            </a:r>
            <a:br>
              <a:rPr lang="ru-RU" sz="2800" dirty="0" smtClean="0">
                <a:solidFill>
                  <a:srgbClr val="663300"/>
                </a:solidFill>
              </a:rPr>
            </a:br>
            <a:r>
              <a:rPr lang="ru-RU" sz="2800" dirty="0" smtClean="0">
                <a:solidFill>
                  <a:srgbClr val="663300"/>
                </a:solidFill>
              </a:rPr>
              <a:t> - </a:t>
            </a:r>
            <a:r>
              <a:rPr lang="ru-RU" sz="2800" dirty="0" smtClean="0">
                <a:solidFill>
                  <a:srgbClr val="663300"/>
                </a:solidFill>
              </a:rPr>
              <a:t>Просмотр </a:t>
            </a:r>
            <a:r>
              <a:rPr lang="ru-RU" sz="2800" dirty="0" smtClean="0">
                <a:solidFill>
                  <a:srgbClr val="663300"/>
                </a:solidFill>
              </a:rPr>
              <a:t>презентации  «Наши игры»</a:t>
            </a:r>
            <a:r>
              <a:rPr lang="ru-RU" dirty="0" smtClean="0">
                <a:solidFill>
                  <a:srgbClr val="663300"/>
                </a:solidFill>
              </a:rPr>
              <a:t/>
            </a:r>
            <a:br>
              <a:rPr lang="ru-RU" dirty="0" smtClean="0">
                <a:solidFill>
                  <a:srgbClr val="663300"/>
                </a:solidFill>
              </a:rPr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Каков ребенок в игре, таков во многом он будет и в работе, когда вырастет. Поэтому воспитание будущего деятеля происходит прежде всего в игре. И вся история отдельного человека как деятеля и работника может быть представлена в развитии игры и в постепенном переходе ее в работу…</a:t>
            </a:r>
          </a:p>
          <a:p>
            <a:pPr algn="r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А. С. Макаренко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000" i="1" dirty="0" smtClean="0">
                <a:solidFill>
                  <a:srgbClr val="0000FF"/>
                </a:solidFill>
                <a:latin typeface="Arial Black" pitchFamily="34" charset="0"/>
              </a:rPr>
              <a:t>ИГРА-</a:t>
            </a:r>
          </a:p>
          <a:p>
            <a:pPr>
              <a:buFontTx/>
              <a:buChar char="-"/>
            </a:pPr>
            <a:r>
              <a:rPr lang="ru-RU" dirty="0" smtClean="0">
                <a:latin typeface="Arial Black" pitchFamily="34" charset="0"/>
              </a:rPr>
              <a:t>Ленивого она может сделать трудолюбивым, </a:t>
            </a:r>
          </a:p>
          <a:p>
            <a:pPr>
              <a:buFontTx/>
              <a:buChar char="-"/>
            </a:pPr>
            <a:r>
              <a:rPr lang="ru-RU" dirty="0" smtClean="0">
                <a:latin typeface="Arial Black" pitchFamily="34" charset="0"/>
              </a:rPr>
              <a:t>незнайку – знающим, </a:t>
            </a:r>
          </a:p>
          <a:p>
            <a:pPr>
              <a:buFontTx/>
              <a:buChar char="-"/>
            </a:pPr>
            <a:r>
              <a:rPr lang="ru-RU" dirty="0" smtClean="0">
                <a:latin typeface="Arial Black" pitchFamily="34" charset="0"/>
              </a:rPr>
              <a:t>неумелого – умельцем.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578687"/>
          </a:xfrm>
        </p:spPr>
        <p:txBody>
          <a:bodyPr/>
          <a:lstStyle/>
          <a:p>
            <a:pPr lvl="0"/>
            <a:endParaRPr lang="ru-RU" dirty="0" smtClean="0"/>
          </a:p>
          <a:p>
            <a:pPr lvl="0" algn="ctr">
              <a:buNone/>
            </a:pPr>
            <a:r>
              <a:rPr lang="ru-RU" sz="3600" dirty="0" smtClean="0">
                <a:solidFill>
                  <a:srgbClr val="C00000"/>
                </a:solidFill>
              </a:rPr>
              <a:t>Анкета для родителей? </a:t>
            </a:r>
          </a:p>
          <a:p>
            <a:pPr lvl="0" algn="ctr">
              <a:buNone/>
            </a:pPr>
            <a:endParaRPr lang="ru-RU" sz="3600" dirty="0" smtClean="0">
              <a:solidFill>
                <a:srgbClr val="C00000"/>
              </a:solidFill>
            </a:endParaRPr>
          </a:p>
          <a:p>
            <a:pPr lvl="0"/>
            <a:r>
              <a:rPr lang="ru-RU" dirty="0" smtClean="0"/>
              <a:t>Считаете ли вы необходимым играть со своим ребёнком?</a:t>
            </a:r>
          </a:p>
          <a:p>
            <a:pPr lvl="0"/>
            <a:r>
              <a:rPr lang="ru-RU" dirty="0" smtClean="0"/>
              <a:t>Как часто вы это делаете?</a:t>
            </a:r>
          </a:p>
          <a:p>
            <a:pPr lvl="0"/>
            <a:r>
              <a:rPr lang="ru-RU" dirty="0" smtClean="0"/>
              <a:t>В какие игры играете?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Все  12 семей считают, что играть с ребёнком необходимо.  </a:t>
            </a:r>
          </a:p>
          <a:p>
            <a:r>
              <a:rPr lang="ru-RU" dirty="0" smtClean="0"/>
              <a:t>10 семей играют со своими детьми регулярно каждый </a:t>
            </a:r>
            <a:r>
              <a:rPr lang="ru-RU" dirty="0" smtClean="0"/>
              <a:t>день</a:t>
            </a:r>
            <a:endParaRPr lang="en-US" dirty="0" smtClean="0"/>
          </a:p>
          <a:p>
            <a:r>
              <a:rPr lang="ru-RU" dirty="0" smtClean="0"/>
              <a:t>2 семьи ответили – по мере возможности, как есть свободное время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ru-RU" dirty="0" smtClean="0"/>
              <a:t>подвижные,   настольные развивающие и обучающие,  чтение книг, игры с конструктором, кубиками, пирамидками, машинки . А также , рисование, лепка, строительные игры.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8000" b="1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8000" b="1" i="1" dirty="0" smtClean="0">
                <a:solidFill>
                  <a:srgbClr val="FF0000"/>
                </a:solidFill>
              </a:rPr>
              <a:t>«</a:t>
            </a:r>
            <a:r>
              <a:rPr lang="ru-RU" sz="8000" b="1" i="1" dirty="0">
                <a:solidFill>
                  <a:srgbClr val="FF0000"/>
                </a:solidFill>
              </a:rPr>
              <a:t>Когда я играю с ребёнком</a:t>
            </a:r>
            <a:r>
              <a:rPr lang="ru-RU" sz="8000" b="1" i="1" dirty="0" smtClean="0">
                <a:solidFill>
                  <a:srgbClr val="FF0000"/>
                </a:solidFill>
              </a:rPr>
              <a:t>….»</a:t>
            </a:r>
            <a:endParaRPr lang="ru-RU" sz="80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4600" b="1" i="1" dirty="0">
                <a:solidFill>
                  <a:srgbClr val="0070C0"/>
                </a:solidFill>
              </a:rPr>
              <a:t>«Что такое хорошая игрушка?»</a:t>
            </a:r>
            <a:endParaRPr lang="ru-RU" sz="4600" i="1" dirty="0">
              <a:solidFill>
                <a:srgbClr val="0070C0"/>
              </a:solidFill>
            </a:endParaRPr>
          </a:p>
          <a:p>
            <a:pPr lvl="0"/>
            <a:r>
              <a:rPr lang="ru-RU" dirty="0"/>
              <a:t>Прежде всего это игрушка безопасная, соответствующая возрасту ребёнка, должна быть похожа на "оригинал" и быть достаточно прочной. </a:t>
            </a:r>
          </a:p>
          <a:p>
            <a:pPr lvl="0"/>
            <a:r>
              <a:rPr lang="ru-RU" dirty="0"/>
              <a:t>Чем разнообразнее игрушки. Тем интереснее игра малышей. Но разнообразие не означает их изобилие.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Детям </a:t>
            </a:r>
            <a:r>
              <a:rPr lang="ru-RU" b="1" dirty="0"/>
              <a:t>следует приобретать игрушки разных видов:</a:t>
            </a:r>
            <a:endParaRPr lang="ru-RU" dirty="0"/>
          </a:p>
          <a:p>
            <a:pPr lvl="0"/>
            <a:r>
              <a:rPr lang="ru-RU" dirty="0"/>
              <a:t>Сюжетно-образные (изображающие людей, животных, предметы труда и быта)</a:t>
            </a:r>
          </a:p>
          <a:p>
            <a:pPr lvl="0"/>
            <a:r>
              <a:rPr lang="ru-RU" dirty="0"/>
              <a:t>Двигательные (каталки, коляски, спортивные игрушки)</a:t>
            </a:r>
          </a:p>
          <a:p>
            <a:pPr lvl="0"/>
            <a:r>
              <a:rPr lang="ru-RU" dirty="0"/>
              <a:t>Строительные наборы (деревянные геометрические формы)</a:t>
            </a:r>
          </a:p>
          <a:p>
            <a:pPr lvl="0"/>
            <a:r>
              <a:rPr lang="ru-RU" dirty="0"/>
              <a:t>Дидактические (разборные башенки, пирамидки, настольно-печатные игры, мозаики и т.п.)</a:t>
            </a:r>
          </a:p>
          <a:p>
            <a:pPr lvl="0"/>
            <a:r>
              <a:rPr lang="ru-RU" dirty="0"/>
              <a:t>Игрушки-забавы</a:t>
            </a:r>
          </a:p>
          <a:p>
            <a:pPr lvl="0"/>
            <a:r>
              <a:rPr lang="ru-RU" dirty="0" err="1"/>
              <a:t>Полуготовые</a:t>
            </a:r>
            <a:r>
              <a:rPr lang="ru-RU" dirty="0"/>
              <a:t> игрушки, которые можно доделать самому ребенку.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143668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 smtClean="0"/>
              <a:t>Сюжетно -  ролевые игры</a:t>
            </a:r>
            <a:endParaRPr lang="ru-RU" dirty="0" smtClean="0"/>
          </a:p>
          <a:p>
            <a:pPr lvl="0"/>
            <a:r>
              <a:rPr lang="ru-RU" dirty="0" smtClean="0"/>
              <a:t>Ролевая, или так называемая творческая игра детей дошкольного возраста представляет деятельность, в которой дети берут на себя роли (функции) взрослых</a:t>
            </a:r>
            <a:r>
              <a:rPr lang="ru-RU" b="1" dirty="0" smtClean="0"/>
              <a:t> </a:t>
            </a:r>
            <a:r>
              <a:rPr lang="ru-RU" dirty="0" smtClean="0"/>
              <a:t>и в игровых условиях воспроизводят деятельность взрослых и отношения между ними. </a:t>
            </a:r>
          </a:p>
          <a:p>
            <a:pPr lvl="0"/>
            <a:r>
              <a:rPr lang="ru-RU" dirty="0" smtClean="0"/>
              <a:t>Сюжетно-ролевая игра, как и сказка, учит ребёнка проникаться мыслями и чувствами изображаемых людей, выходя за круг обыденных впечатлений в более широкий мир человеческих стремлений и героических поступков.</a:t>
            </a:r>
          </a:p>
          <a:p>
            <a:r>
              <a:rPr lang="ru-RU" b="1" dirty="0" smtClean="0"/>
              <a:t>Игры - драматизации</a:t>
            </a:r>
            <a:endParaRPr lang="ru-RU" dirty="0" smtClean="0"/>
          </a:p>
          <a:p>
            <a:pPr lvl="0"/>
            <a:r>
              <a:rPr lang="ru-RU" dirty="0" smtClean="0"/>
              <a:t>С помощью игр - драматизаций дети лучше усваивают идейное содержание произведения, логику и последовательность событий, их развитие и причинную обусловленность. </a:t>
            </a:r>
          </a:p>
          <a:p>
            <a:pPr lvl="0"/>
            <a:r>
              <a:rPr lang="ru-RU" dirty="0" smtClean="0"/>
              <a:t>Чаще всего основой игр - драматизаций являются сказки. </a:t>
            </a:r>
          </a:p>
          <a:p>
            <a:pPr lvl="0"/>
            <a:r>
              <a:rPr lang="ru-RU" dirty="0" smtClean="0"/>
              <a:t>Легко драматизируются любимые детьми народные сказки "Репка", "Колобок", "Теремок", "Три медведя" и др. В играх драматизациях используются и стихотворения с диалогами, благодаря которым создаётся возможность воспроизводить содержание по ролям.</a:t>
            </a:r>
          </a:p>
          <a:p>
            <a:r>
              <a:rPr lang="ru-RU" b="1" dirty="0" smtClean="0"/>
              <a:t>Строительные игры</a:t>
            </a:r>
            <a:endParaRPr lang="ru-RU" dirty="0" smtClean="0"/>
          </a:p>
          <a:p>
            <a:pPr lvl="0"/>
            <a:r>
              <a:rPr lang="ru-RU" dirty="0" smtClean="0"/>
              <a:t>Строительная игра - это такая деятельность детей, основным содержанием которой является отражение окружающей жизни в разных постройках и связанных с ними действиях.</a:t>
            </a:r>
          </a:p>
          <a:p>
            <a:pPr lvl="0"/>
            <a:r>
              <a:rPr lang="ru-RU" dirty="0" smtClean="0"/>
              <a:t>Строительные игры имеют важное значение для физического воспитания дошкольников. В них проявляется разнообразная двигательная активность ребёнка, развивается координация движений. Особое значение имеет развитие мелких мышц руки, глазомера. </a:t>
            </a:r>
          </a:p>
          <a:p>
            <a:r>
              <a:rPr lang="ru-RU" dirty="0" smtClean="0"/>
              <a:t>Иногда взрослым надо помочь ребенку построить ту или иную постройку, вместе подумать, какие детали нужны, какого цвета, как закрепить, чем дополнить недостающие конструкции, как использовать постройку в игре.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62</TotalTime>
  <Words>837</Words>
  <Application>Microsoft Office PowerPoint</Application>
  <PresentationFormat>Экран (4:3)</PresentationFormat>
  <Paragraphs>62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Открытая</vt:lpstr>
      <vt:lpstr>Родительское собрание-дискуссия:  «Игра-это не только забава».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Родительское собрание-дискуссия:  «Игра-это не только забава».  Повестка: - Результаты анкетирования. - Беседа с родителями: «Игры наших детей» - Просмотр презентации   «Наши игры» </dc:title>
  <dc:creator>Admin</dc:creator>
  <cp:lastModifiedBy>Admin</cp:lastModifiedBy>
  <cp:revision>7</cp:revision>
  <dcterms:created xsi:type="dcterms:W3CDTF">2013-05-20T08:06:52Z</dcterms:created>
  <dcterms:modified xsi:type="dcterms:W3CDTF">2013-05-21T15:32:30Z</dcterms:modified>
</cp:coreProperties>
</file>