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1F7D5A-B656-480A-895E-E58D098757F9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D997A245-0332-4DB9-9C27-BC879EC2F2B7}">
      <dgm:prSet/>
      <dgm:spPr/>
      <dgm:t>
        <a:bodyPr/>
        <a:lstStyle/>
        <a:p>
          <a:pPr rtl="0"/>
          <a:r>
            <a:rPr lang="ru-RU" b="1" smtClean="0"/>
            <a:t>Следует особое внимание обращать на освоение пространственного словаря, т.к. словарь пространственных терминов ребенка служит показателем его знаний об этих отношениях. </a:t>
          </a:r>
          <a:endParaRPr lang="ru-RU"/>
        </a:p>
      </dgm:t>
    </dgm:pt>
    <dgm:pt modelId="{81A71BAC-79FF-4A42-AA92-0F6306BC973F}" type="parTrans" cxnId="{D2E85429-8A1B-4296-9A64-DA08FE98D0D6}">
      <dgm:prSet/>
      <dgm:spPr/>
      <dgm:t>
        <a:bodyPr/>
        <a:lstStyle/>
        <a:p>
          <a:endParaRPr lang="ru-RU"/>
        </a:p>
      </dgm:t>
    </dgm:pt>
    <dgm:pt modelId="{09263AC1-2395-4DFD-9107-3B0562772DA6}" type="sibTrans" cxnId="{D2E85429-8A1B-4296-9A64-DA08FE98D0D6}">
      <dgm:prSet/>
      <dgm:spPr/>
      <dgm:t>
        <a:bodyPr/>
        <a:lstStyle/>
        <a:p>
          <a:endParaRPr lang="ru-RU"/>
        </a:p>
      </dgm:t>
    </dgm:pt>
    <dgm:pt modelId="{F5CC37F6-F95E-40FB-841C-EFE439B62406}">
      <dgm:prSet/>
      <dgm:spPr/>
      <dgm:t>
        <a:bodyPr/>
        <a:lstStyle/>
        <a:p>
          <a:pPr rtl="0"/>
          <a:r>
            <a:rPr lang="ru-RU" b="1" smtClean="0"/>
            <a:t>Вторым условием является необходимость обобщать единичные, разрозненные восприятия детей о пространственных отношениях.</a:t>
          </a:r>
          <a:endParaRPr lang="ru-RU"/>
        </a:p>
      </dgm:t>
    </dgm:pt>
    <dgm:pt modelId="{F9035669-0188-4141-BC75-38189D391785}" type="parTrans" cxnId="{FC483878-1B66-4015-9C1A-4AE53533DAD1}">
      <dgm:prSet/>
      <dgm:spPr/>
      <dgm:t>
        <a:bodyPr/>
        <a:lstStyle/>
        <a:p>
          <a:endParaRPr lang="ru-RU"/>
        </a:p>
      </dgm:t>
    </dgm:pt>
    <dgm:pt modelId="{7C9F3F93-B782-4495-9C5B-F4FC33BF783F}" type="sibTrans" cxnId="{FC483878-1B66-4015-9C1A-4AE53533DAD1}">
      <dgm:prSet/>
      <dgm:spPr/>
      <dgm:t>
        <a:bodyPr/>
        <a:lstStyle/>
        <a:p>
          <a:endParaRPr lang="ru-RU"/>
        </a:p>
      </dgm:t>
    </dgm:pt>
    <dgm:pt modelId="{CF2F14B7-7542-44D0-AA98-9EE0D4CA6D89}">
      <dgm:prSet/>
      <dgm:spPr/>
      <dgm:t>
        <a:bodyPr/>
        <a:lstStyle/>
        <a:p>
          <a:pPr rtl="0"/>
          <a:r>
            <a:rPr lang="ru-RU" b="1" smtClean="0"/>
            <a:t>Третье условие — научить детей сравнивать парно-противоположные пространственные отношения и направления</a:t>
          </a:r>
          <a:endParaRPr lang="ru-RU"/>
        </a:p>
      </dgm:t>
    </dgm:pt>
    <dgm:pt modelId="{8B94B427-B0D1-434C-BC3E-B428E620643F}" type="parTrans" cxnId="{84F3DFBC-B02D-4846-B045-48E1341FA267}">
      <dgm:prSet/>
      <dgm:spPr/>
      <dgm:t>
        <a:bodyPr/>
        <a:lstStyle/>
        <a:p>
          <a:endParaRPr lang="ru-RU"/>
        </a:p>
      </dgm:t>
    </dgm:pt>
    <dgm:pt modelId="{168F0700-C5B6-4295-920A-0CCD207D85FF}" type="sibTrans" cxnId="{84F3DFBC-B02D-4846-B045-48E1341FA267}">
      <dgm:prSet/>
      <dgm:spPr/>
      <dgm:t>
        <a:bodyPr/>
        <a:lstStyle/>
        <a:p>
          <a:endParaRPr lang="ru-RU"/>
        </a:p>
      </dgm:t>
    </dgm:pt>
    <dgm:pt modelId="{9F3E4D0B-747E-4715-9E2E-E73ED8F010F4}" type="pres">
      <dgm:prSet presAssocID="{971F7D5A-B656-480A-895E-E58D098757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659EB3-48FF-40A5-B613-CBC7814982B4}" type="pres">
      <dgm:prSet presAssocID="{D997A245-0332-4DB9-9C27-BC879EC2F2B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1F1122-5932-4BE4-827B-0A07C9E5DDDC}" type="pres">
      <dgm:prSet presAssocID="{09263AC1-2395-4DFD-9107-3B0562772DA6}" presName="spacer" presStyleCnt="0"/>
      <dgm:spPr/>
    </dgm:pt>
    <dgm:pt modelId="{3C4A963F-1A92-460B-9CB3-A25B58C34ECA}" type="pres">
      <dgm:prSet presAssocID="{F5CC37F6-F95E-40FB-841C-EFE439B6240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B23C4-2461-4F16-9203-28A8A8F595F2}" type="pres">
      <dgm:prSet presAssocID="{7C9F3F93-B782-4495-9C5B-F4FC33BF783F}" presName="spacer" presStyleCnt="0"/>
      <dgm:spPr/>
    </dgm:pt>
    <dgm:pt modelId="{557E16D3-034C-41F7-8215-2511AAE17B6D}" type="pres">
      <dgm:prSet presAssocID="{CF2F14B7-7542-44D0-AA98-9EE0D4CA6D8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B6CD92-98E8-4B03-97BC-6905118A9C36}" type="presOf" srcId="{D997A245-0332-4DB9-9C27-BC879EC2F2B7}" destId="{6B659EB3-48FF-40A5-B613-CBC7814982B4}" srcOrd="0" destOrd="0" presId="urn:microsoft.com/office/officeart/2005/8/layout/vList2"/>
    <dgm:cxn modelId="{FC483878-1B66-4015-9C1A-4AE53533DAD1}" srcId="{971F7D5A-B656-480A-895E-E58D098757F9}" destId="{F5CC37F6-F95E-40FB-841C-EFE439B62406}" srcOrd="1" destOrd="0" parTransId="{F9035669-0188-4141-BC75-38189D391785}" sibTransId="{7C9F3F93-B782-4495-9C5B-F4FC33BF783F}"/>
    <dgm:cxn modelId="{48BEB183-BC9C-4831-9E4D-96F0A12F9EED}" type="presOf" srcId="{F5CC37F6-F95E-40FB-841C-EFE439B62406}" destId="{3C4A963F-1A92-460B-9CB3-A25B58C34ECA}" srcOrd="0" destOrd="0" presId="urn:microsoft.com/office/officeart/2005/8/layout/vList2"/>
    <dgm:cxn modelId="{84F3DFBC-B02D-4846-B045-48E1341FA267}" srcId="{971F7D5A-B656-480A-895E-E58D098757F9}" destId="{CF2F14B7-7542-44D0-AA98-9EE0D4CA6D89}" srcOrd="2" destOrd="0" parTransId="{8B94B427-B0D1-434C-BC3E-B428E620643F}" sibTransId="{168F0700-C5B6-4295-920A-0CCD207D85FF}"/>
    <dgm:cxn modelId="{12D93B9D-A4E9-40F0-B596-202BB8393DFC}" type="presOf" srcId="{971F7D5A-B656-480A-895E-E58D098757F9}" destId="{9F3E4D0B-747E-4715-9E2E-E73ED8F010F4}" srcOrd="0" destOrd="0" presId="urn:microsoft.com/office/officeart/2005/8/layout/vList2"/>
    <dgm:cxn modelId="{D2E85429-8A1B-4296-9A64-DA08FE98D0D6}" srcId="{971F7D5A-B656-480A-895E-E58D098757F9}" destId="{D997A245-0332-4DB9-9C27-BC879EC2F2B7}" srcOrd="0" destOrd="0" parTransId="{81A71BAC-79FF-4A42-AA92-0F6306BC973F}" sibTransId="{09263AC1-2395-4DFD-9107-3B0562772DA6}"/>
    <dgm:cxn modelId="{51262700-34E3-4D2C-8F3E-4517B96E5F53}" type="presOf" srcId="{CF2F14B7-7542-44D0-AA98-9EE0D4CA6D89}" destId="{557E16D3-034C-41F7-8215-2511AAE17B6D}" srcOrd="0" destOrd="0" presId="urn:microsoft.com/office/officeart/2005/8/layout/vList2"/>
    <dgm:cxn modelId="{ED280681-06D8-4E38-9271-1D8A4659F6F9}" type="presParOf" srcId="{9F3E4D0B-747E-4715-9E2E-E73ED8F010F4}" destId="{6B659EB3-48FF-40A5-B613-CBC7814982B4}" srcOrd="0" destOrd="0" presId="urn:microsoft.com/office/officeart/2005/8/layout/vList2"/>
    <dgm:cxn modelId="{41F2B5ED-EE02-4C66-A8B6-EAEE4320F0CF}" type="presParOf" srcId="{9F3E4D0B-747E-4715-9E2E-E73ED8F010F4}" destId="{971F1122-5932-4BE4-827B-0A07C9E5DDDC}" srcOrd="1" destOrd="0" presId="urn:microsoft.com/office/officeart/2005/8/layout/vList2"/>
    <dgm:cxn modelId="{70C64FDA-5607-4822-98B1-9FBE10861C7E}" type="presParOf" srcId="{9F3E4D0B-747E-4715-9E2E-E73ED8F010F4}" destId="{3C4A963F-1A92-460B-9CB3-A25B58C34ECA}" srcOrd="2" destOrd="0" presId="urn:microsoft.com/office/officeart/2005/8/layout/vList2"/>
    <dgm:cxn modelId="{86E4EF03-0078-45C0-A1AE-720AD267899A}" type="presParOf" srcId="{9F3E4D0B-747E-4715-9E2E-E73ED8F010F4}" destId="{2ECB23C4-2461-4F16-9203-28A8A8F595F2}" srcOrd="3" destOrd="0" presId="urn:microsoft.com/office/officeart/2005/8/layout/vList2"/>
    <dgm:cxn modelId="{FDACBD82-D39C-484A-9161-4F2BF099DCDD}" type="presParOf" srcId="{9F3E4D0B-747E-4715-9E2E-E73ED8F010F4}" destId="{557E16D3-034C-41F7-8215-2511AAE17B6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59EB3-48FF-40A5-B613-CBC7814982B4}">
      <dsp:nvSpPr>
        <dsp:cNvPr id="0" name=""/>
        <dsp:cNvSpPr/>
      </dsp:nvSpPr>
      <dsp:spPr>
        <a:xfrm>
          <a:off x="0" y="493302"/>
          <a:ext cx="8064896" cy="1099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Следует особое внимание обращать на освоение пространственного словаря, т.к. словарь пространственных терминов ребенка служит показателем его знаний об этих отношениях. </a:t>
          </a:r>
          <a:endParaRPr lang="ru-RU" sz="2000" kern="1200"/>
        </a:p>
      </dsp:txBody>
      <dsp:txXfrm>
        <a:off x="53688" y="546990"/>
        <a:ext cx="7957520" cy="992424"/>
      </dsp:txXfrm>
    </dsp:sp>
    <dsp:sp modelId="{3C4A963F-1A92-460B-9CB3-A25B58C34ECA}">
      <dsp:nvSpPr>
        <dsp:cNvPr id="0" name=""/>
        <dsp:cNvSpPr/>
      </dsp:nvSpPr>
      <dsp:spPr>
        <a:xfrm>
          <a:off x="0" y="1650702"/>
          <a:ext cx="8064896" cy="109980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Вторым условием является необходимость обобщать единичные, разрозненные восприятия детей о пространственных отношениях.</a:t>
          </a:r>
          <a:endParaRPr lang="ru-RU" sz="2000" kern="1200"/>
        </a:p>
      </dsp:txBody>
      <dsp:txXfrm>
        <a:off x="53688" y="1704390"/>
        <a:ext cx="7957520" cy="992424"/>
      </dsp:txXfrm>
    </dsp:sp>
    <dsp:sp modelId="{557E16D3-034C-41F7-8215-2511AAE17B6D}">
      <dsp:nvSpPr>
        <dsp:cNvPr id="0" name=""/>
        <dsp:cNvSpPr/>
      </dsp:nvSpPr>
      <dsp:spPr>
        <a:xfrm>
          <a:off x="0" y="2808102"/>
          <a:ext cx="8064896" cy="109980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Третье условие — научить детей сравнивать парно-противоположные пространственные отношения и направления</a:t>
          </a:r>
          <a:endParaRPr lang="ru-RU" sz="2000" kern="1200"/>
        </a:p>
      </dsp:txBody>
      <dsp:txXfrm>
        <a:off x="53688" y="2861790"/>
        <a:ext cx="7957520" cy="992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2" descr="http://allforchildren.ru/pictures/children_rastr/rastr0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4" r="32620" b="72279"/>
          <a:stretch/>
        </p:blipFill>
        <p:spPr bwMode="auto">
          <a:xfrm>
            <a:off x="1043608" y="3977768"/>
            <a:ext cx="1978174" cy="207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29614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автономное учреждение </a:t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детский сад № 95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7395" y="1676400"/>
            <a:ext cx="6400800" cy="1752600"/>
          </a:xfrm>
        </p:spPr>
        <p:txBody>
          <a:bodyPr>
            <a:prstTxWarp prst="textPlain">
              <a:avLst/>
            </a:prstTxWarp>
            <a:noAutofit/>
          </a:bodyPr>
          <a:lstStyle/>
          <a:p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«Развитие пространственных представлений у детей дошкольного возраста в НОД по физической культуре»</a:t>
            </a:r>
            <a:endParaRPr lang="ru-RU" sz="2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6176" y="4274512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Подготовила: Коротченко Алена Викторовна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292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834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Признается очевидным, что двигательная деятельность ребенка представляет собой наиболее широкие возможности для развития у дошкольников ориентировки в пространстве как важной составляющей пространственных представлений.</a:t>
            </a:r>
          </a:p>
        </p:txBody>
      </p:sp>
      <p:pic>
        <p:nvPicPr>
          <p:cNvPr id="3074" name="Picture 2" descr="https://encrypted-tbn3.gstatic.com/images?q=tbn:ANd9GcRBXbr6vpG1qveP9NMYKMtsdY5gnTLeVJMkjoTsOTIMmVG8z8z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56992"/>
            <a:ext cx="4236615" cy="211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538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76" y="0"/>
            <a:ext cx="9165176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344239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Вопросами формирования у детей пространственных представлений занимались такие известные педагоги – исследователи,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2733893"/>
            <a:ext cx="28083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 М.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Леушина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Фидлер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 И. Ерофеева, 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 А. Столяр,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Е. В. Сербина, 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О. М. Дьяченко,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 В. Данилова, 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Н. Я. Семаго, 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М. М. Семаго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другие. </a:t>
            </a:r>
          </a:p>
        </p:txBody>
      </p:sp>
    </p:spTree>
    <p:extLst>
      <p:ext uri="{BB962C8B-B14F-4D97-AF65-F5344CB8AC3E}">
        <p14:creationId xmlns:p14="http://schemas.microsoft.com/office/powerpoint/2010/main" val="720032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9152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835696" y="30689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369838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Первоначальной </a:t>
            </a:r>
            <a:r>
              <a:rPr lang="ru-RU" sz="36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задачей является освоение ребенком ориентировки на собственном теле.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5576" y="306896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Ориентировка «на себе» включает знание отдельных частей своего тела и лица, в том числе симметричных (правая или левая рука, нога и т. д.).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59632" y="4725144"/>
            <a:ext cx="63367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формируется еще в младшем возрасте, но представляется  необходимым включать ее в занятия и в старшей группе, поскольку некоторые дети на протяжении всего обучения путают правую и левую стороны. </a:t>
            </a:r>
          </a:p>
        </p:txBody>
      </p:sp>
    </p:spTree>
    <p:extLst>
      <p:ext uri="{BB962C8B-B14F-4D97-AF65-F5344CB8AC3E}">
        <p14:creationId xmlns:p14="http://schemas.microsoft.com/office/powerpoint/2010/main" val="3024889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20" y="-17971"/>
            <a:ext cx="9144000" cy="687597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27268" cy="165618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же внимание в старшем дошкольном возрасте уделяется ориентировке «от себя».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63691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821578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Она основывается на знании пространственного расположения отдельных частей своего тела, умении ориентироваться в предметно-пространственном окружении «от себя». </a:t>
            </a:r>
          </a:p>
        </p:txBody>
      </p:sp>
      <p:pic>
        <p:nvPicPr>
          <p:cNvPr id="1026" name="Picture 2" descr="https://encrypted-tbn0.gstatic.com/images?q=tbn:ANd9GcQ6th_SZcS8DZy_q_f26cCsPVbEXumshcCzQOVCTA5wP4BnLks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423856"/>
            <a:ext cx="27051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294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8" y="-14199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Следующая задача в обучении — ориентировка на внешних объектах </a:t>
            </a:r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любых предметах», «на человеке</a:t>
            </a:r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»)</a:t>
            </a:r>
            <a:endParaRPr lang="ru-RU" sz="32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988840"/>
            <a:ext cx="6408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Пространственная ориентировка на любых объектах предметного окружения становится возможной, если усвоена пространственная ориентировка  на собственном теле.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584" y="4365104"/>
            <a:ext cx="75608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мысленно переносит ее на другие объекты (выделяет различные их стороны – переднюю, заднюю, боковые, верхнюю и нижнюю) и на другого человека (вверху – голова, а внизу – ноги; впереди – лицо, сзади – спина; одна рука – справа, другая – слева). </a:t>
            </a:r>
          </a:p>
        </p:txBody>
      </p:sp>
    </p:spTree>
    <p:extLst>
      <p:ext uri="{BB962C8B-B14F-4D97-AF65-F5344CB8AC3E}">
        <p14:creationId xmlns:p14="http://schemas.microsoft.com/office/powerpoint/2010/main" val="493480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882"/>
            <a:ext cx="9144000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570186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Условия способствующие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установлению полного соответствия между «пространственным образом» и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словом: 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014787122"/>
              </p:ext>
            </p:extLst>
          </p:nvPr>
        </p:nvGraphicFramePr>
        <p:xfrm>
          <a:off x="107504" y="1988840"/>
          <a:ext cx="8064896" cy="440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3631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344" y="1484784"/>
            <a:ext cx="8229600" cy="3096344"/>
          </a:xfrm>
        </p:spPr>
        <p:txBody>
          <a:bodyPr>
            <a:prstTxWarp prst="textPlain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Таким образом, расширение пространственных представлений детей </a:t>
            </a:r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НОД по </a:t>
            </a:r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физической культуре представляется перспективным направлением работы, способствующим более эффективному формированию пространственных ориентировок и овладению различными видами движений. </a:t>
            </a:r>
          </a:p>
        </p:txBody>
      </p:sp>
      <p:pic>
        <p:nvPicPr>
          <p:cNvPr id="3078" name="Picture 6" descr="http://allforchildren.ru/pictures/butterfly_forkids_s/butterfly16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44" y="548680"/>
            <a:ext cx="9144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741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7388" y="-54005"/>
            <a:ext cx="9471388" cy="6912006"/>
          </a:xfr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56992"/>
            <a:ext cx="7416824" cy="266429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ln w="11430"/>
              <a:solidFill>
                <a:srgbClr val="99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97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353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Муниципальное дошкольное образовательное автономное учреждение  детский сад № 95 </vt:lpstr>
      <vt:lpstr>Признается очевидным, что двигательная деятельность ребенка представляет собой наиболее широкие возможности для развития у дошкольников ориентировки в пространстве как важной составляющей пространственных представлений.</vt:lpstr>
      <vt:lpstr>Вопросами формирования у детей пространственных представлений занимались такие известные педагоги – исследователи, как  </vt:lpstr>
      <vt:lpstr> </vt:lpstr>
      <vt:lpstr>Основное же внимание в старшем дошкольном возрасте уделяется ориентировке «от себя».  </vt:lpstr>
      <vt:lpstr>Следующая задача в обучении — ориентировка на внешних объектах  («на любых предметах», «на человеке»)</vt:lpstr>
      <vt:lpstr>Условия способствующие установлению полного соответствия между «пространственным образом» и словом: </vt:lpstr>
      <vt:lpstr>Таким образом, расширение пространственных представлений детей в НОД по физической культуре представляется перспективным направлением работы, способствующим более эффективному формированию пространственных ориентировок и овладению различными видами движений.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Компьютер</cp:lastModifiedBy>
  <cp:revision>38</cp:revision>
  <dcterms:modified xsi:type="dcterms:W3CDTF">2013-10-26T14:06:59Z</dcterms:modified>
</cp:coreProperties>
</file>