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61" r:id="rId6"/>
    <p:sldId id="263" r:id="rId7"/>
    <p:sldId id="264" r:id="rId8"/>
    <p:sldId id="265" r:id="rId9"/>
    <p:sldId id="269" r:id="rId10"/>
    <p:sldId id="268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51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E563B-3B4C-4F92-9BA9-65ED56BC8D73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</dgm:pt>
    <dgm:pt modelId="{19F0DD98-1F78-49F5-B712-DA8EDD26E504}">
      <dgm:prSet phldrT="[Текст]"/>
      <dgm:spPr/>
      <dgm:t>
        <a:bodyPr/>
        <a:lstStyle/>
        <a:p>
          <a:r>
            <a:rPr lang="ru-RU" dirty="0" smtClean="0"/>
            <a:t>1этап-Организационно-подготовительный</a:t>
          </a:r>
          <a:endParaRPr lang="ru-RU" dirty="0"/>
        </a:p>
      </dgm:t>
    </dgm:pt>
    <dgm:pt modelId="{7FD3FC41-C918-4B88-89CB-F3AE90E1A728}" type="parTrans" cxnId="{1E2983A6-CC50-4B42-96A2-C1D6A981B6FF}">
      <dgm:prSet/>
      <dgm:spPr/>
      <dgm:t>
        <a:bodyPr/>
        <a:lstStyle/>
        <a:p>
          <a:endParaRPr lang="ru-RU"/>
        </a:p>
      </dgm:t>
    </dgm:pt>
    <dgm:pt modelId="{DF93A531-4F0B-4E0F-A8C3-4CDF1EDF9C44}" type="sibTrans" cxnId="{1E2983A6-CC50-4B42-96A2-C1D6A981B6FF}">
      <dgm:prSet/>
      <dgm:spPr/>
      <dgm:t>
        <a:bodyPr/>
        <a:lstStyle/>
        <a:p>
          <a:endParaRPr lang="ru-RU"/>
        </a:p>
      </dgm:t>
    </dgm:pt>
    <dgm:pt modelId="{94B4FFAC-5230-437F-87C5-8519A1BA49DD}">
      <dgm:prSet phldrT="[Текст]"/>
      <dgm:spPr/>
      <dgm:t>
        <a:bodyPr/>
        <a:lstStyle/>
        <a:p>
          <a:r>
            <a:rPr lang="ru-RU" dirty="0" smtClean="0"/>
            <a:t>2этап-рефлексивно-диагностический</a:t>
          </a:r>
          <a:endParaRPr lang="ru-RU" dirty="0"/>
        </a:p>
      </dgm:t>
    </dgm:pt>
    <dgm:pt modelId="{A83DAE5A-7AD4-4B93-BF9B-F178A9E6FF59}" type="parTrans" cxnId="{61319D17-66A8-4BE7-9103-71ED5F4D70D9}">
      <dgm:prSet/>
      <dgm:spPr/>
      <dgm:t>
        <a:bodyPr/>
        <a:lstStyle/>
        <a:p>
          <a:endParaRPr lang="ru-RU"/>
        </a:p>
      </dgm:t>
    </dgm:pt>
    <dgm:pt modelId="{04832CB4-D569-430E-82AC-E322D9EE9CD2}" type="sibTrans" cxnId="{61319D17-66A8-4BE7-9103-71ED5F4D70D9}">
      <dgm:prSet/>
      <dgm:spPr/>
      <dgm:t>
        <a:bodyPr/>
        <a:lstStyle/>
        <a:p>
          <a:endParaRPr lang="ru-RU"/>
        </a:p>
      </dgm:t>
    </dgm:pt>
    <dgm:pt modelId="{41120AAA-A4F9-4E0E-A638-FA15938F7F58}">
      <dgm:prSet phldrT="[Текст]"/>
      <dgm:spPr/>
      <dgm:t>
        <a:bodyPr/>
        <a:lstStyle/>
        <a:p>
          <a:r>
            <a:rPr lang="ru-RU" dirty="0" smtClean="0"/>
            <a:t>3этап-практический</a:t>
          </a:r>
          <a:endParaRPr lang="ru-RU" dirty="0"/>
        </a:p>
      </dgm:t>
    </dgm:pt>
    <dgm:pt modelId="{16D43028-5537-49B1-97DF-2F4A15760FF8}" type="parTrans" cxnId="{9453D7BF-E2D4-438B-883F-27C80A5423AE}">
      <dgm:prSet/>
      <dgm:spPr/>
      <dgm:t>
        <a:bodyPr/>
        <a:lstStyle/>
        <a:p>
          <a:endParaRPr lang="ru-RU"/>
        </a:p>
      </dgm:t>
    </dgm:pt>
    <dgm:pt modelId="{F0DC8C4A-5845-41A8-ACD4-E2B052008EC9}" type="sibTrans" cxnId="{9453D7BF-E2D4-438B-883F-27C80A5423AE}">
      <dgm:prSet/>
      <dgm:spPr/>
      <dgm:t>
        <a:bodyPr/>
        <a:lstStyle/>
        <a:p>
          <a:endParaRPr lang="ru-RU"/>
        </a:p>
      </dgm:t>
    </dgm:pt>
    <dgm:pt modelId="{7816496F-2E85-4F01-A37B-8F175B3D6958}">
      <dgm:prSet/>
      <dgm:spPr/>
      <dgm:t>
        <a:bodyPr/>
        <a:lstStyle/>
        <a:p>
          <a:r>
            <a:rPr lang="ru-RU" dirty="0" smtClean="0"/>
            <a:t>4этап-заключительный</a:t>
          </a:r>
          <a:endParaRPr lang="ru-RU" dirty="0"/>
        </a:p>
      </dgm:t>
    </dgm:pt>
    <dgm:pt modelId="{0C50F7C7-4EC2-4EFF-8D07-E303A98D620C}" type="parTrans" cxnId="{8B5BA397-57FF-4026-B9EC-B468A1AC0FE5}">
      <dgm:prSet/>
      <dgm:spPr/>
      <dgm:t>
        <a:bodyPr/>
        <a:lstStyle/>
        <a:p>
          <a:endParaRPr lang="ru-RU"/>
        </a:p>
      </dgm:t>
    </dgm:pt>
    <dgm:pt modelId="{6803D1C9-CFF3-4FA0-AF74-C5D7DC7FD99E}" type="sibTrans" cxnId="{8B5BA397-57FF-4026-B9EC-B468A1AC0FE5}">
      <dgm:prSet/>
      <dgm:spPr/>
      <dgm:t>
        <a:bodyPr/>
        <a:lstStyle/>
        <a:p>
          <a:endParaRPr lang="ru-RU"/>
        </a:p>
      </dgm:t>
    </dgm:pt>
    <dgm:pt modelId="{33340279-105B-49E1-941E-E25439A60E76}" type="pres">
      <dgm:prSet presAssocID="{930E563B-3B4C-4F92-9BA9-65ED56BC8D7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9B007F9-7896-4012-8C63-4DE1D41845C8}" type="pres">
      <dgm:prSet presAssocID="{930E563B-3B4C-4F92-9BA9-65ED56BC8D73}" presName="children" presStyleCnt="0"/>
      <dgm:spPr/>
    </dgm:pt>
    <dgm:pt modelId="{653DFD7D-BD3E-41E1-B0EB-BE7AD0E3273C}" type="pres">
      <dgm:prSet presAssocID="{930E563B-3B4C-4F92-9BA9-65ED56BC8D73}" presName="childPlaceholder" presStyleCnt="0"/>
      <dgm:spPr/>
    </dgm:pt>
    <dgm:pt modelId="{1F713B0E-E673-46D0-A728-F3E7DA7542D7}" type="pres">
      <dgm:prSet presAssocID="{930E563B-3B4C-4F92-9BA9-65ED56BC8D73}" presName="circle" presStyleCnt="0"/>
      <dgm:spPr/>
    </dgm:pt>
    <dgm:pt modelId="{32B33CAB-B232-4CC9-BE69-0003344CE88B}" type="pres">
      <dgm:prSet presAssocID="{930E563B-3B4C-4F92-9BA9-65ED56BC8D7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4D934-57FA-4804-92F3-AA2D2F3BBD59}" type="pres">
      <dgm:prSet presAssocID="{930E563B-3B4C-4F92-9BA9-65ED56BC8D7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36D55-2B72-4CF9-BDA0-6C1C917CB510}" type="pres">
      <dgm:prSet presAssocID="{930E563B-3B4C-4F92-9BA9-65ED56BC8D7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3BEE4-E518-4059-94EC-033D72350A1E}" type="pres">
      <dgm:prSet presAssocID="{930E563B-3B4C-4F92-9BA9-65ED56BC8D7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877B0-C75A-4A60-9D5A-1576BE72884B}" type="pres">
      <dgm:prSet presAssocID="{930E563B-3B4C-4F92-9BA9-65ED56BC8D73}" presName="quadrantPlaceholder" presStyleCnt="0"/>
      <dgm:spPr/>
    </dgm:pt>
    <dgm:pt modelId="{605391B9-E477-4F98-8297-2CD6461DDDBF}" type="pres">
      <dgm:prSet presAssocID="{930E563B-3B4C-4F92-9BA9-65ED56BC8D73}" presName="center1" presStyleLbl="fgShp" presStyleIdx="0" presStyleCnt="2"/>
      <dgm:spPr/>
    </dgm:pt>
    <dgm:pt modelId="{F0E47B42-B0B5-4EE7-A9C0-3ADF5F70349F}" type="pres">
      <dgm:prSet presAssocID="{930E563B-3B4C-4F92-9BA9-65ED56BC8D73}" presName="center2" presStyleLbl="fgShp" presStyleIdx="1" presStyleCnt="2"/>
      <dgm:spPr/>
    </dgm:pt>
  </dgm:ptLst>
  <dgm:cxnLst>
    <dgm:cxn modelId="{C353653C-B6BC-49FC-BFB0-EDC5967ECC3D}" type="presOf" srcId="{7816496F-2E85-4F01-A37B-8F175B3D6958}" destId="{0213BEE4-E518-4059-94EC-033D72350A1E}" srcOrd="0" destOrd="0" presId="urn:microsoft.com/office/officeart/2005/8/layout/cycle4"/>
    <dgm:cxn modelId="{0F14089D-63F5-42C5-B5B5-8C3E79B8C11C}" type="presOf" srcId="{94B4FFAC-5230-437F-87C5-8519A1BA49DD}" destId="{B0F4D934-57FA-4804-92F3-AA2D2F3BBD59}" srcOrd="0" destOrd="0" presId="urn:microsoft.com/office/officeart/2005/8/layout/cycle4"/>
    <dgm:cxn modelId="{61319D17-66A8-4BE7-9103-71ED5F4D70D9}" srcId="{930E563B-3B4C-4F92-9BA9-65ED56BC8D73}" destId="{94B4FFAC-5230-437F-87C5-8519A1BA49DD}" srcOrd="1" destOrd="0" parTransId="{A83DAE5A-7AD4-4B93-BF9B-F178A9E6FF59}" sibTransId="{04832CB4-D569-430E-82AC-E322D9EE9CD2}"/>
    <dgm:cxn modelId="{9453D7BF-E2D4-438B-883F-27C80A5423AE}" srcId="{930E563B-3B4C-4F92-9BA9-65ED56BC8D73}" destId="{41120AAA-A4F9-4E0E-A638-FA15938F7F58}" srcOrd="2" destOrd="0" parTransId="{16D43028-5537-49B1-97DF-2F4A15760FF8}" sibTransId="{F0DC8C4A-5845-41A8-ACD4-E2B052008EC9}"/>
    <dgm:cxn modelId="{1E2983A6-CC50-4B42-96A2-C1D6A981B6FF}" srcId="{930E563B-3B4C-4F92-9BA9-65ED56BC8D73}" destId="{19F0DD98-1F78-49F5-B712-DA8EDD26E504}" srcOrd="0" destOrd="0" parTransId="{7FD3FC41-C918-4B88-89CB-F3AE90E1A728}" sibTransId="{DF93A531-4F0B-4E0F-A8C3-4CDF1EDF9C44}"/>
    <dgm:cxn modelId="{9054E066-A463-44D4-B924-86CBDBD6A402}" type="presOf" srcId="{19F0DD98-1F78-49F5-B712-DA8EDD26E504}" destId="{32B33CAB-B232-4CC9-BE69-0003344CE88B}" srcOrd="0" destOrd="0" presId="urn:microsoft.com/office/officeart/2005/8/layout/cycle4"/>
    <dgm:cxn modelId="{8B5BA397-57FF-4026-B9EC-B468A1AC0FE5}" srcId="{930E563B-3B4C-4F92-9BA9-65ED56BC8D73}" destId="{7816496F-2E85-4F01-A37B-8F175B3D6958}" srcOrd="3" destOrd="0" parTransId="{0C50F7C7-4EC2-4EFF-8D07-E303A98D620C}" sibTransId="{6803D1C9-CFF3-4FA0-AF74-C5D7DC7FD99E}"/>
    <dgm:cxn modelId="{4C68A16F-FC2C-4497-8FEF-F96CFB685C17}" type="presOf" srcId="{930E563B-3B4C-4F92-9BA9-65ED56BC8D73}" destId="{33340279-105B-49E1-941E-E25439A60E76}" srcOrd="0" destOrd="0" presId="urn:microsoft.com/office/officeart/2005/8/layout/cycle4"/>
    <dgm:cxn modelId="{CBDD410F-0AC8-4E93-B0BA-2A5D2D7B4657}" type="presOf" srcId="{41120AAA-A4F9-4E0E-A638-FA15938F7F58}" destId="{2A536D55-2B72-4CF9-BDA0-6C1C917CB510}" srcOrd="0" destOrd="0" presId="urn:microsoft.com/office/officeart/2005/8/layout/cycle4"/>
    <dgm:cxn modelId="{5203F6E1-E89B-4ECA-A3A1-392610AD14B9}" type="presParOf" srcId="{33340279-105B-49E1-941E-E25439A60E76}" destId="{A9B007F9-7896-4012-8C63-4DE1D41845C8}" srcOrd="0" destOrd="0" presId="urn:microsoft.com/office/officeart/2005/8/layout/cycle4"/>
    <dgm:cxn modelId="{CEA374C6-D2B7-4EC3-83CD-833A3849E6C1}" type="presParOf" srcId="{A9B007F9-7896-4012-8C63-4DE1D41845C8}" destId="{653DFD7D-BD3E-41E1-B0EB-BE7AD0E3273C}" srcOrd="0" destOrd="0" presId="urn:microsoft.com/office/officeart/2005/8/layout/cycle4"/>
    <dgm:cxn modelId="{1044E2F2-9ACF-4499-A3C9-D107DDF44032}" type="presParOf" srcId="{33340279-105B-49E1-941E-E25439A60E76}" destId="{1F713B0E-E673-46D0-A728-F3E7DA7542D7}" srcOrd="1" destOrd="0" presId="urn:microsoft.com/office/officeart/2005/8/layout/cycle4"/>
    <dgm:cxn modelId="{DE56FF51-96B3-4198-AE22-014999CC5009}" type="presParOf" srcId="{1F713B0E-E673-46D0-A728-F3E7DA7542D7}" destId="{32B33CAB-B232-4CC9-BE69-0003344CE88B}" srcOrd="0" destOrd="0" presId="urn:microsoft.com/office/officeart/2005/8/layout/cycle4"/>
    <dgm:cxn modelId="{9E674394-3450-4480-89CA-FCA6FF976765}" type="presParOf" srcId="{1F713B0E-E673-46D0-A728-F3E7DA7542D7}" destId="{B0F4D934-57FA-4804-92F3-AA2D2F3BBD59}" srcOrd="1" destOrd="0" presId="urn:microsoft.com/office/officeart/2005/8/layout/cycle4"/>
    <dgm:cxn modelId="{C0DEE3F2-92F7-429E-8445-8D87D35BD5EF}" type="presParOf" srcId="{1F713B0E-E673-46D0-A728-F3E7DA7542D7}" destId="{2A536D55-2B72-4CF9-BDA0-6C1C917CB510}" srcOrd="2" destOrd="0" presId="urn:microsoft.com/office/officeart/2005/8/layout/cycle4"/>
    <dgm:cxn modelId="{1F0DF824-1780-4CFA-BB2C-E348B4F16FE2}" type="presParOf" srcId="{1F713B0E-E673-46D0-A728-F3E7DA7542D7}" destId="{0213BEE4-E518-4059-94EC-033D72350A1E}" srcOrd="3" destOrd="0" presId="urn:microsoft.com/office/officeart/2005/8/layout/cycle4"/>
    <dgm:cxn modelId="{D360B3E6-17DF-49B2-A611-1324F52E646B}" type="presParOf" srcId="{1F713B0E-E673-46D0-A728-F3E7DA7542D7}" destId="{83C877B0-C75A-4A60-9D5A-1576BE72884B}" srcOrd="4" destOrd="0" presId="urn:microsoft.com/office/officeart/2005/8/layout/cycle4"/>
    <dgm:cxn modelId="{09040087-5CCA-4D0A-8CE2-90BC63EAEA24}" type="presParOf" srcId="{33340279-105B-49E1-941E-E25439A60E76}" destId="{605391B9-E477-4F98-8297-2CD6461DDDBF}" srcOrd="2" destOrd="0" presId="urn:microsoft.com/office/officeart/2005/8/layout/cycle4"/>
    <dgm:cxn modelId="{FB1F1114-5D75-4573-8CFF-9555C16284BE}" type="presParOf" srcId="{33340279-105B-49E1-941E-E25439A60E76}" destId="{F0E47B42-B0B5-4EE7-A9C0-3ADF5F70349F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A28B4-5364-4EB8-A1C8-75BDFD8F70FD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777A0-4EDC-4ED4-95BA-E0FAB7400F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77A0-4EDC-4ED4-95BA-E0FAB7400FC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77A0-4EDC-4ED4-95BA-E0FAB7400FC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Наблюдение за развитием</a:t>
            </a:r>
            <a:r>
              <a:rPr lang="ru-RU" baseline="0" dirty="0" smtClean="0"/>
              <a:t> почек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77A0-4EDC-4ED4-95BA-E0FAB7400FC3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C45B33-D07C-4C3A-8908-143DD868C52E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41698B-5449-4295-AEAC-BE7BF6A346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286808" cy="3428999"/>
          </a:xfrm>
        </p:spPr>
        <p:txBody>
          <a:bodyPr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29289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Проект по кубановедению</a:t>
            </a:r>
          </a:p>
          <a:p>
            <a:r>
              <a:rPr lang="ru-RU" sz="3200" b="1" dirty="0" smtClean="0"/>
              <a:t>   </a:t>
            </a:r>
          </a:p>
          <a:p>
            <a:pPr algn="ctr"/>
            <a:r>
              <a:rPr lang="ru-RU" sz="4800" b="1" dirty="0" smtClean="0"/>
              <a:t>«КАЛИНА КРАСНАЯ» </a:t>
            </a:r>
          </a:p>
          <a:p>
            <a:pPr algn="ctr"/>
            <a:r>
              <a:rPr lang="ru-RU" sz="2000" b="1" dirty="0" smtClean="0"/>
              <a:t>  ДЛЯ ДЕТЕЙ СТАРШЕГО ДОШКОЛЬНОГО ВОЗРАСТА</a:t>
            </a:r>
          </a:p>
          <a:p>
            <a:pPr algn="ctr"/>
            <a:r>
              <a:rPr lang="ru-RU" sz="2400" b="1" dirty="0" smtClean="0"/>
              <a:t>                     Воспитатель: Бережная Н.В.</a:t>
            </a:r>
            <a:endParaRPr lang="ru-RU" sz="2400" b="1" dirty="0"/>
          </a:p>
        </p:txBody>
      </p:sp>
      <p:pic>
        <p:nvPicPr>
          <p:cNvPr id="11266" name="Picture 2" descr="http://www.greeninfo.ru/img/catalog_gallery/t_1984_0_1275971773_big_rsz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71670" y="3429000"/>
            <a:ext cx="440966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2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785786" y="1269265"/>
            <a:ext cx="3500462" cy="43743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              Наблюдение за развитием почек и прорастанием корешков у веточки калины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Фото00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083972" y="1214422"/>
            <a:ext cx="3631431" cy="4357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ото1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lum contrast="10000"/>
          </a:blip>
          <a:stretch>
            <a:fillRect/>
          </a:stretch>
        </p:blipFill>
        <p:spPr>
          <a:xfrm>
            <a:off x="500034" y="1484132"/>
            <a:ext cx="3564982" cy="4445198"/>
          </a:xfrm>
        </p:spPr>
      </p:pic>
      <p:pic>
        <p:nvPicPr>
          <p:cNvPr id="6" name="Содержимое 5" descr="Фото14.jpg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lum contrast="20000"/>
          </a:blip>
          <a:stretch>
            <a:fillRect/>
          </a:stretch>
        </p:blipFill>
        <p:spPr>
          <a:xfrm>
            <a:off x="4643438" y="1500174"/>
            <a:ext cx="3929090" cy="435771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Интегрированное логопедическое занятие «Ягода калина»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Фото17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970264" y="1643050"/>
            <a:ext cx="3394472" cy="436405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Музыкальное развлечение «</a:t>
            </a:r>
            <a:r>
              <a:rPr lang="ru-RU" sz="1600" dirty="0" err="1" smtClean="0"/>
              <a:t>Масленница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pic>
        <p:nvPicPr>
          <p:cNvPr id="8" name="Содержимое 7" descr="Фото15.jpg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lum bright="10000" contrast="20000"/>
          </a:blip>
          <a:stretch>
            <a:fillRect/>
          </a:stretch>
        </p:blipFill>
        <p:spPr>
          <a:xfrm>
            <a:off x="785786" y="1714488"/>
            <a:ext cx="3394472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Фото114.jp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lum bright="20000" contrast="20000"/>
          </a:blip>
          <a:stretch>
            <a:fillRect/>
          </a:stretch>
        </p:blipFill>
        <p:spPr>
          <a:xfrm>
            <a:off x="5000628" y="1571612"/>
            <a:ext cx="3571899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Образовательная деятельность на тему: «В гости к калине ».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" name="Содержимое 9" descr="Фото0025.jpg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lum bright="20000" contrast="20000"/>
          </a:blip>
          <a:stretch>
            <a:fillRect/>
          </a:stretch>
        </p:blipFill>
        <p:spPr>
          <a:xfrm>
            <a:off x="857224" y="1591576"/>
            <a:ext cx="3465909" cy="4434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786346"/>
          </a:xfrm>
        </p:spPr>
        <p:txBody>
          <a:bodyPr>
            <a:normAutofit/>
          </a:bodyPr>
          <a:lstStyle/>
          <a:p>
            <a:pPr lvl="0"/>
            <a:r>
              <a:rPr lang="ru-RU" sz="1600" b="1" dirty="0"/>
              <a:t>Тип проекта – </a:t>
            </a:r>
            <a:r>
              <a:rPr lang="ru-RU" sz="1600" dirty="0"/>
              <a:t>познавательно – исследовательский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b="1" dirty="0"/>
              <a:t>Руководитель проекта </a:t>
            </a:r>
            <a:r>
              <a:rPr lang="ru-RU" sz="1600" b="1" dirty="0" smtClean="0"/>
              <a:t>-</a:t>
            </a:r>
            <a:r>
              <a:rPr lang="ru-RU" sz="1600" b="1" dirty="0"/>
              <a:t> </a:t>
            </a:r>
            <a:r>
              <a:rPr lang="ru-RU" sz="1600" b="1" dirty="0" smtClean="0"/>
              <a:t>воспитатель.</a:t>
            </a:r>
            <a:endParaRPr lang="ru-RU" sz="1600" dirty="0"/>
          </a:p>
          <a:p>
            <a:pPr lvl="0"/>
            <a:r>
              <a:rPr lang="ru-RU" sz="1600" b="1" dirty="0"/>
              <a:t>Участники проекта – </a:t>
            </a:r>
            <a:r>
              <a:rPr lang="ru-RU" sz="1600" dirty="0" smtClean="0"/>
              <a:t>учитель-логопед, воспитатели, музыкальный руководитель, </a:t>
            </a:r>
            <a:r>
              <a:rPr lang="ru-RU" sz="1600" dirty="0"/>
              <a:t>дети, родители.</a:t>
            </a:r>
          </a:p>
          <a:p>
            <a:pPr lvl="0"/>
            <a:r>
              <a:rPr lang="ru-RU" sz="1600" b="1" dirty="0"/>
              <a:t>Сроки реализации </a:t>
            </a:r>
            <a:r>
              <a:rPr lang="ru-RU" sz="1600" b="1" dirty="0" smtClean="0"/>
              <a:t>–  </a:t>
            </a:r>
            <a:r>
              <a:rPr lang="ru-RU" sz="1600" dirty="0" smtClean="0"/>
              <a:t>с января по май 2012г /краткосрочный/.</a:t>
            </a:r>
            <a:endParaRPr lang="ru-RU" sz="1600" dirty="0"/>
          </a:p>
          <a:p>
            <a:pPr lvl="0"/>
            <a:r>
              <a:rPr lang="ru-RU" sz="1600" b="1" dirty="0" smtClean="0"/>
              <a:t>Проблема:  </a:t>
            </a:r>
            <a:r>
              <a:rPr lang="ru-RU" sz="1600" dirty="0" smtClean="0"/>
              <a:t>Воспитание экологической культуры,</a:t>
            </a:r>
            <a:r>
              <a:rPr lang="ru-RU" sz="1600" dirty="0"/>
              <a:t> </a:t>
            </a:r>
            <a:r>
              <a:rPr lang="ru-RU" sz="1600" dirty="0" smtClean="0"/>
              <a:t>любви к природе родного края, расширение знаний о </a:t>
            </a:r>
            <a:r>
              <a:rPr lang="ru-RU" sz="1600" dirty="0"/>
              <a:t>калине,  её роли в жизни человека (эстетической, оздоровительной и т. д.) </a:t>
            </a:r>
            <a:r>
              <a:rPr lang="ru-RU" sz="1600" dirty="0" smtClean="0"/>
              <a:t>;</a:t>
            </a:r>
          </a:p>
          <a:p>
            <a:pPr lvl="0"/>
            <a:r>
              <a:rPr lang="ru-RU" sz="1600" dirty="0" smtClean="0"/>
              <a:t> Развитие речевого творчества, коррекция звукопроизношения через познавательную деятельность.</a:t>
            </a:r>
            <a:endParaRPr lang="ru-RU" sz="1600" dirty="0"/>
          </a:p>
          <a:p>
            <a:pPr lvl="0"/>
            <a:r>
              <a:rPr lang="ru-RU" sz="1600" b="1" dirty="0" smtClean="0"/>
              <a:t>Тема проекта : </a:t>
            </a:r>
            <a:r>
              <a:rPr lang="ru-RU" sz="1600" b="1" dirty="0"/>
              <a:t>«Калина красная</a:t>
            </a:r>
            <a:r>
              <a:rPr lang="ru-RU" sz="1600" b="1" dirty="0" smtClean="0"/>
              <a:t>».</a:t>
            </a:r>
          </a:p>
          <a:p>
            <a:pPr lvl="0"/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/>
            <a:endParaRPr lang="ru-RU" sz="1600" b="1" dirty="0" smtClean="0"/>
          </a:p>
          <a:p>
            <a:pPr lvl="0">
              <a:buNone/>
            </a:pPr>
            <a:endParaRPr lang="ru-RU" sz="1600" b="1" dirty="0" smtClean="0"/>
          </a:p>
          <a:p>
            <a:pPr lvl="0"/>
            <a:endParaRPr lang="ru-RU" sz="1600" dirty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                                                                                                  проект  «КАЛИНА КРАСНАЯ»</a:t>
            </a:r>
            <a:endParaRPr lang="ru-RU" sz="1600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071942"/>
            <a:ext cx="328614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5072074"/>
            <a:ext cx="1928816" cy="1390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72206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</a:rPr>
              <a:t>                                        Цель проекта</a:t>
            </a:r>
            <a:r>
              <a:rPr lang="ru-RU" sz="1600" dirty="0" smtClean="0">
                <a:solidFill>
                  <a:schemeClr val="tx1"/>
                </a:solidFill>
              </a:rPr>
              <a:t>: 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Формирование  экологической воспитанности  детей старшего дошкольного возраста, расширение знаний о растительном мире Краснодарского края, обогащение словарного запаса по теме проекта.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Задачи: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* Воспитание интереса к объектам живой природы.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* Знакомство детей с кустарником, произрастающим на территории     Краснодарского края (калиной), его особенностями.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* Развитие познавательно-исследовательской деятельности, как фактора, способствующего обогащению словаря и развитию речевого творчества детей (сочинение чистоговорок, составление творческих рассказов).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*  Накопление детьми эмоционально – позитивного опыта общения с природой, привитие любви к флоре регионального компонента  Кубани (калине).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* Развитие творческой активности в доступных видах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 музыкальной деятельности.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endParaRPr lang="ru-RU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 Перспективный  план реализации проекта                                                                                        «КАЛИНА КРАСНАЯ»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1этап   –организационно – подготовительный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Содержание работы</a:t>
            </a:r>
          </a:p>
          <a:p>
            <a:pPr>
              <a:buNone/>
            </a:pPr>
            <a:r>
              <a:rPr lang="ru-RU" i="1" dirty="0" smtClean="0"/>
              <a:t>Подборка программно – методического обеспечения для  </a:t>
            </a:r>
          </a:p>
          <a:p>
            <a:pPr>
              <a:buNone/>
            </a:pPr>
            <a:r>
              <a:rPr lang="ru-RU" i="1" dirty="0" smtClean="0"/>
              <a:t>                            реализации проекта</a:t>
            </a:r>
            <a:r>
              <a:rPr lang="ru-RU" dirty="0" smtClean="0"/>
              <a:t>:</a:t>
            </a:r>
          </a:p>
          <a:p>
            <a:pPr lvl="0"/>
            <a:r>
              <a:rPr lang="ru-RU" sz="2500" dirty="0" smtClean="0"/>
              <a:t>рассказы, экологические сказки о калине ;</a:t>
            </a:r>
          </a:p>
          <a:p>
            <a:pPr lvl="0"/>
            <a:r>
              <a:rPr lang="ru-RU" sz="2500" dirty="0" smtClean="0"/>
              <a:t>стихи;</a:t>
            </a:r>
          </a:p>
          <a:p>
            <a:pPr lvl="0"/>
            <a:r>
              <a:rPr lang="ru-RU" sz="2500" dirty="0" smtClean="0"/>
              <a:t>загадки;                                                 </a:t>
            </a:r>
          </a:p>
          <a:p>
            <a:pPr lvl="0"/>
            <a:r>
              <a:rPr lang="ru-RU" sz="2500" dirty="0" smtClean="0"/>
              <a:t>пословицы и поговорки;</a:t>
            </a:r>
          </a:p>
          <a:p>
            <a:pPr lvl="0"/>
            <a:r>
              <a:rPr lang="ru-RU" sz="2500" dirty="0" smtClean="0"/>
              <a:t>Кубанские песни, игры;</a:t>
            </a:r>
          </a:p>
          <a:p>
            <a:pPr lvl="0"/>
            <a:r>
              <a:rPr lang="ru-RU" sz="2500" dirty="0" smtClean="0"/>
              <a:t>картины с изображением калины ;</a:t>
            </a:r>
          </a:p>
          <a:p>
            <a:pPr lvl="0"/>
            <a:r>
              <a:rPr lang="ru-RU" sz="2500" dirty="0" smtClean="0"/>
              <a:t>медицинская литература с информацией о лекарственных качествах калины.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i="1" dirty="0" smtClean="0"/>
              <a:t>Пополнение предметно – развивающей среды:</a:t>
            </a:r>
          </a:p>
          <a:p>
            <a:pPr lvl="0"/>
            <a:r>
              <a:rPr lang="ru-RU" sz="2500" dirty="0" smtClean="0"/>
              <a:t>изготовление дидактических игр «Что лишнее», «Что от чего», « С какого дерева листок», «Составь картинку»;</a:t>
            </a:r>
          </a:p>
          <a:p>
            <a:pPr lvl="0"/>
            <a:r>
              <a:rPr lang="ru-RU" sz="2500" dirty="0" smtClean="0"/>
              <a:t>создание фото-коллажа «Наша калина»;</a:t>
            </a:r>
          </a:p>
          <a:p>
            <a:pPr lvl="0"/>
            <a:r>
              <a:rPr lang="ru-RU" sz="2500" dirty="0" smtClean="0"/>
              <a:t>оформление папки «Калина красная»;</a:t>
            </a:r>
          </a:p>
          <a:p>
            <a:pPr lvl="0"/>
            <a:r>
              <a:rPr lang="ru-RU" sz="2500" dirty="0" smtClean="0"/>
              <a:t>сбор  материала для изготовления поделок .</a:t>
            </a:r>
          </a:p>
          <a:p>
            <a:pPr>
              <a:buNone/>
            </a:pPr>
            <a:r>
              <a:rPr lang="ru-RU" i="1" dirty="0" smtClean="0"/>
              <a:t>Подбор диагностического инструментария для выявления знаний детей:</a:t>
            </a:r>
          </a:p>
          <a:p>
            <a:pPr lvl="0"/>
            <a:r>
              <a:rPr lang="ru-RU" sz="2500" dirty="0" smtClean="0"/>
              <a:t>создание мини – лаборатории для исследования калины (кора, лист, сок);</a:t>
            </a:r>
          </a:p>
          <a:p>
            <a:pPr lvl="0"/>
            <a:r>
              <a:rPr lang="ru-RU" sz="2500" dirty="0" smtClean="0"/>
              <a:t>создание уголка экспериментальной деятельности для:</a:t>
            </a:r>
          </a:p>
          <a:p>
            <a:r>
              <a:rPr lang="ru-RU" sz="2500" dirty="0" smtClean="0"/>
              <a:t>- проведения наблюдений за развитием почек;</a:t>
            </a:r>
          </a:p>
          <a:p>
            <a:r>
              <a:rPr lang="ru-RU" sz="2500" dirty="0" smtClean="0"/>
              <a:t>- проведения наблюдений  за прорастанием корешков у веточки калины.</a:t>
            </a:r>
          </a:p>
          <a:p>
            <a:r>
              <a:rPr lang="ru-RU" dirty="0" smtClean="0"/>
              <a:t>Срок- Январь 2012 г.</a:t>
            </a:r>
          </a:p>
          <a:p>
            <a:r>
              <a:rPr lang="ru-RU" dirty="0" smtClean="0"/>
              <a:t>Ответственные- воспитатели, учитель-логопед, музыкальный руководитель.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45719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                                                                           </a:t>
            </a:r>
            <a:endParaRPr lang="ru-RU" sz="1600" dirty="0"/>
          </a:p>
        </p:txBody>
      </p:sp>
      <p:pic>
        <p:nvPicPr>
          <p:cNvPr id="5" name="Рисунок 4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57166"/>
            <a:ext cx="2000264" cy="214314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21508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2этап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        рефлексивно – диагностический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                          Содержание работы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</a:t>
            </a:r>
            <a:r>
              <a:rPr lang="ru-RU" sz="1600" i="1" dirty="0" smtClean="0">
                <a:solidFill>
                  <a:schemeClr val="tx1"/>
                </a:solidFill>
              </a:rPr>
              <a:t>Выявление интереса и уровня знаний детей по теме проекта:</a:t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/>
            </a:r>
            <a:br>
              <a:rPr lang="ru-RU" sz="1600" i="1" dirty="0" smtClean="0">
                <a:solidFill>
                  <a:schemeClr val="tx1"/>
                </a:solidFill>
              </a:rPr>
            </a:br>
            <a:r>
              <a:rPr lang="ru-RU" sz="1600" i="1" dirty="0" smtClean="0">
                <a:solidFill>
                  <a:schemeClr val="tx1"/>
                </a:solidFill>
              </a:rPr>
              <a:t>   </a:t>
            </a:r>
            <a:r>
              <a:rPr lang="ru-RU" sz="1600" dirty="0" smtClean="0">
                <a:solidFill>
                  <a:schemeClr val="tx1"/>
                </a:solidFill>
              </a:rPr>
              <a:t>-составление вопросника для детей на тему «Что мы знаем о калине красной?»;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Формирование банка данных об уровне родительской компетентности в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вопросах обозначенной темы: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- Анкетирование родителей по теме проекта.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- Консультация для родителей по теме «Что такое проектная деятельность?»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5143512"/>
            <a:ext cx="8037034" cy="1125990"/>
          </a:xfrm>
        </p:spPr>
        <p:txBody>
          <a:bodyPr/>
          <a:lstStyle/>
          <a:p>
            <a:pPr algn="l"/>
            <a:r>
              <a:rPr lang="ru-RU" dirty="0" smtClean="0"/>
              <a:t>Срок- февраль 2012г.</a:t>
            </a:r>
          </a:p>
          <a:p>
            <a:pPr algn="l"/>
            <a:r>
              <a:rPr lang="ru-RU" dirty="0" smtClean="0"/>
              <a:t>Ответственные - педагоги</a:t>
            </a:r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072198" y="428604"/>
            <a:ext cx="2571768" cy="15716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20" y="5572140"/>
            <a:ext cx="1428750" cy="11144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0"/>
            <a:ext cx="8358246" cy="6643710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3 этап – практический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Реализация проекта через взаимодействие с  родителями; активное внедрение нетрадиционных форм работы с детьми, в т. ч. проективно – игровую деятельность ребенка: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*проведение цикла экологических занятий для детей «знакомство с калиной »;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*экскурсии к калине  в разное время года;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*беседа с детьми на тему «Какую пользу приносит калина ?»;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*интегрированное логопедическое занятие «Ягода калина»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*проведение цикла занятий по заучиванию стихотворений (автоматизация, дифференциация звуков)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*занятия по аппликации, рисованию «Калина красная»;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*занятие на тему «Как растения готовятся к зиме»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*музыкальные развлечения- «Масленица», «День Земли»,  «Кубанские песни»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*проведение подвижных игр «Раз, два, три – к дереву беги», «Кто быстрее  вокруг           калины»;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*игры на развитие речи «Наша калина  умеет…»,«Что лишнее?», «Я начну, а ты продолжи»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*составление творческого рассказа «Лесная красавица»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*составление чистоговорок о калине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    </a:t>
            </a:r>
            <a:r>
              <a:rPr lang="ru-RU" sz="1400" dirty="0" smtClean="0">
                <a:solidFill>
                  <a:schemeClr val="tx1"/>
                </a:solidFill>
              </a:rPr>
              <a:t>*наблюдение в экспериментальном уголке за развитием почек и прорастанием корешков  у веточки калины;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*исследование в мини – лаборатории коры калины, строения листьев,  сока калины;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*экологическая выставка поделок «Калина – кудесница» (родители-дети);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*экологическая акция «Посадим калину красную» (родители и дети).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Обобщение и распространение опыта работы- представление проекта «Калина красная»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на педагогическом совете МБДОУ№1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    Срок- март-апрель 2012г.</a:t>
            </a:r>
            <a:r>
              <a:rPr lang="ru-RU" sz="1200" dirty="0" smtClean="0"/>
              <a:t> </a:t>
            </a:r>
            <a:br>
              <a:rPr lang="ru-RU" sz="1200" dirty="0" smtClean="0"/>
            </a:br>
            <a:r>
              <a:rPr lang="ru-RU" sz="1200" dirty="0" smtClean="0"/>
              <a:t>     </a:t>
            </a:r>
            <a:r>
              <a:rPr lang="ru-RU" sz="1600" dirty="0" smtClean="0">
                <a:solidFill>
                  <a:schemeClr val="tx1"/>
                </a:solidFill>
              </a:rPr>
              <a:t>Ответственные- воспитатели, учитель-логопед,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музыкальный руководитель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429684" cy="2690818"/>
          </a:xfrm>
        </p:spPr>
        <p:txBody>
          <a:bodyPr/>
          <a:lstStyle/>
          <a:p>
            <a:pPr algn="l"/>
            <a:r>
              <a:rPr lang="ru-RU" sz="1600" b="1" dirty="0" smtClean="0"/>
              <a:t>    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 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4 этап – заключительный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Анализ достигнутых целей и полученных результатов: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*Составление диагностических карт и проведение диагностики с целью       выявления знаний у детей по теме «Калина красная»;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*Проведение анкетирования родителей на тему «Чему мы научились,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участвуя в проекте «Калина красная?».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5214950"/>
            <a:ext cx="7894158" cy="78581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Срок- май 2012г.</a:t>
            </a:r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488" y="428605"/>
            <a:ext cx="3000396" cy="21431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10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bright="20000" contrast="30000"/>
          </a:blip>
          <a:stretch>
            <a:fillRect/>
          </a:stretch>
        </p:blipFill>
        <p:spPr>
          <a:xfrm>
            <a:off x="357158" y="1643050"/>
            <a:ext cx="3643338" cy="41434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Экскурсия к калине</a:t>
            </a:r>
            <a:endParaRPr lang="ru-RU" sz="1600" dirty="0"/>
          </a:p>
        </p:txBody>
      </p:sp>
      <p:pic>
        <p:nvPicPr>
          <p:cNvPr id="5" name="Рисунок 4" descr="Фото06.jpg"/>
          <p:cNvPicPr>
            <a:picLocks noChangeAspect="1"/>
          </p:cNvPicPr>
          <p:nvPr/>
        </p:nvPicPr>
        <p:blipFill>
          <a:blip r:embed="rId3" cstate="screen">
            <a:lum bright="10000"/>
          </a:blip>
          <a:stretch>
            <a:fillRect/>
          </a:stretch>
        </p:blipFill>
        <p:spPr>
          <a:xfrm>
            <a:off x="4786314" y="1643050"/>
            <a:ext cx="357190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194</Words>
  <Application>Microsoft Office PowerPoint</Application>
  <PresentationFormat>Экран (4:3)</PresentationFormat>
  <Paragraphs>69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</vt:lpstr>
      <vt:lpstr>                                                                                                   проект  «КАЛИНА КРАСНАЯ»</vt:lpstr>
      <vt:lpstr>                                        Цель проекта:  Формирование  экологической воспитанности  детей старшего дошкольного возраста, расширение знаний о растительном мире Краснодарского края, обогащение словарного запаса по теме проекта.                                                     Задачи: * Воспитание интереса к объектам живой природы. * Знакомство детей с кустарником, произрастающим на территории     Краснодарского края (калиной), его особенностями. * Развитие познавательно-исследовательской деятельности, как фактора, способствующего обогащению словаря и развитию речевого творчества детей (сочинение чистоговорок, составление творческих рассказов). *  Накопление детьми эмоционально – позитивного опыта общения с природой, привитие любви к флоре регионального компонента  Кубани (калине). * Развитие творческой активности в доступных видах  музыкальной деятельности. </vt:lpstr>
      <vt:lpstr> Перспективный  план реализации проекта                                                                                        «КАЛИНА КРАСНАЯ»</vt:lpstr>
      <vt:lpstr>                                                                           </vt:lpstr>
      <vt:lpstr>                           2этап           рефлексивно – диагностический                                Содержание работы        Выявление интереса и уровня знаний детей по теме проекта:     -составление вопросника для детей на тему «Что мы знаем о калине красной?»;        Формирование банка данных об уровне родительской компетентности в        вопросах обозначенной темы:     - Анкетирование родителей по теме проекта.    - Консультация для родителей по теме «Что такое проектная деятельность?»</vt:lpstr>
      <vt:lpstr>                                                  3 этап – практический Реализация проекта через взаимодействие с  родителями; активное внедрение нетрадиционных форм работы с детьми, в т. ч. проективно – игровую деятельность ребенка:    *проведение цикла экологических занятий для детей «знакомство с калиной »;    *экскурсии к калине  в разное время года;    *беседа с детьми на тему «Какую пользу приносит калина ?»;    *интегрированное логопедическое занятие «Ягода калина»    *проведение цикла занятий по заучиванию стихотворений (автоматизация, дифференциация звуков)    *занятия по аппликации, рисованию «Калина красная»;    *занятие на тему «Как растения готовятся к зиме»    *музыкальные развлечения- «Масленица», «День Земли»,  «Кубанские песни»    *проведение подвижных игр «Раз, два, три – к дереву беги», «Кто быстрее  вокруг           калины»;    *игры на развитие речи «Наша калина  умеет…»,«Что лишнее?», «Я начну, а ты продолжи»    *составление творческого рассказа «Лесная красавица»    *составление чистоговорок о калине     *наблюдение в экспериментальном уголке за развитием почек и прорастанием корешков  у веточки калины;     *исследование в мини – лаборатории коры калины, строения листьев,  сока калины;     *экологическая выставка поделок «Калина – кудесница» (родители-дети);     *экологическая акция «Посадим калину красную» (родители и дети).      Обобщение и распространение опыта работы- представление проекта «Калина красная»      на педагогическом совете МБДОУ№1      Срок- март-апрель 2012г.       Ответственные- воспитатели, учитель-логопед,        музыкальный руководитель  </vt:lpstr>
      <vt:lpstr>                                    4 этап – заключительный     Анализ достигнутых целей и полученных результатов:     *Составление диагностических карт и проведение диагностики с целью       выявления знаний у детей по теме «Калина красная»;     *Проведение анкетирования родителей на тему «Чему мы научились,  участвуя в проекте «Калина красная?».    </vt:lpstr>
      <vt:lpstr>Экскурсия к калине</vt:lpstr>
      <vt:lpstr>              Наблюдение за развитием почек и прорастанием корешков у веточки калины</vt:lpstr>
      <vt:lpstr>Интегрированное логопедическое занятие «Ягода калина»</vt:lpstr>
      <vt:lpstr>Музыкальное развлечение «Масленница»</vt:lpstr>
      <vt:lpstr>Образовательная деятельность на тему: «В гости к калине ».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кубановедению</dc:title>
  <dc:creator>User</dc:creator>
  <cp:lastModifiedBy>User</cp:lastModifiedBy>
  <cp:revision>62</cp:revision>
  <dcterms:created xsi:type="dcterms:W3CDTF">2012-03-16T07:38:43Z</dcterms:created>
  <dcterms:modified xsi:type="dcterms:W3CDTF">2012-04-07T10:36:39Z</dcterms:modified>
</cp:coreProperties>
</file>