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5C9EB-CF07-4B2E-A3BD-6CA294C58608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60AC0-A5FF-4F9E-976C-05D06EDD4E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5C9EB-CF07-4B2E-A3BD-6CA294C58608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60AC0-A5FF-4F9E-976C-05D06EDD4E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5C9EB-CF07-4B2E-A3BD-6CA294C58608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60AC0-A5FF-4F9E-976C-05D06EDD4E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5C9EB-CF07-4B2E-A3BD-6CA294C58608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60AC0-A5FF-4F9E-976C-05D06EDD4E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5C9EB-CF07-4B2E-A3BD-6CA294C58608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60AC0-A5FF-4F9E-976C-05D06EDD4E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5C9EB-CF07-4B2E-A3BD-6CA294C58608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60AC0-A5FF-4F9E-976C-05D06EDD4E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5C9EB-CF07-4B2E-A3BD-6CA294C58608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60AC0-A5FF-4F9E-976C-05D06EDD4E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5C9EB-CF07-4B2E-A3BD-6CA294C58608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60AC0-A5FF-4F9E-976C-05D06EDD4E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5C9EB-CF07-4B2E-A3BD-6CA294C58608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60AC0-A5FF-4F9E-976C-05D06EDD4E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5C9EB-CF07-4B2E-A3BD-6CA294C58608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60AC0-A5FF-4F9E-976C-05D06EDD4E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5C9EB-CF07-4B2E-A3BD-6CA294C58608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60AC0-A5FF-4F9E-976C-05D06EDD4E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5C9EB-CF07-4B2E-A3BD-6CA294C58608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60AC0-A5FF-4F9E-976C-05D06EDD4E8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439f904a158f6f3d579777cb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1720" y="2276872"/>
            <a:ext cx="5328592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u="sng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МУЗЫКАЛЬНАЯ ВИКТОРИНА</a:t>
            </a:r>
          </a:p>
          <a:p>
            <a:pPr algn="ctr">
              <a:lnSpc>
                <a:spcPct val="150000"/>
              </a:lnSpc>
            </a:pPr>
            <a:r>
              <a:rPr lang="ru-RU" sz="2000" b="1" u="sng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«МАЛЕНЬКИЕ УМНИКИ»</a:t>
            </a:r>
            <a:endParaRPr lang="ru-RU" sz="2000" b="1" u="sng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3928" y="3789040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Автор презентации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: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Музыкальный руководитель 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ГБДОУ №80 </a:t>
            </a:r>
          </a:p>
          <a:p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Броева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 Ирина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Зауриевна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Segoe Print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5856" y="5373216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Санкт-Петербург</a:t>
            </a:r>
          </a:p>
          <a:p>
            <a:pPr algn="ctr"/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2014 год</a:t>
            </a:r>
            <a:endParaRPr lang="ru-RU" sz="1400" dirty="0">
              <a:solidFill>
                <a:schemeClr val="accent4">
                  <a:lumMod val="50000"/>
                </a:schemeClr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93440294_1.png"/>
          <p:cNvPicPr>
            <a:picLocks noChangeAspect="1"/>
          </p:cNvPicPr>
          <p:nvPr/>
        </p:nvPicPr>
        <p:blipFill>
          <a:blip r:embed="rId2" cstate="print"/>
          <a:srcRect t="1055" b="600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5616" y="908720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ЦЕЛИ И ЗАДАЧИ</a:t>
            </a:r>
            <a:endParaRPr lang="ru-RU" sz="24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1225689"/>
            <a:ext cx="381642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u="sng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Цель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: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приобщить детей к миру музыки и дать представление о жанрах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</a:br>
            <a:endParaRPr lang="ru-RU" dirty="0" smtClean="0">
              <a:solidFill>
                <a:schemeClr val="accent4">
                  <a:lumMod val="50000"/>
                </a:schemeClr>
              </a:solidFill>
              <a:latin typeface="Segoe Print" pitchFamily="2" charset="0"/>
            </a:endParaRPr>
          </a:p>
          <a:p>
            <a:pPr algn="ctr"/>
            <a:r>
              <a:rPr lang="ru-RU" u="sng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Задачи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: </a:t>
            </a:r>
            <a:endParaRPr lang="ru-RU" dirty="0" smtClean="0">
              <a:solidFill>
                <a:schemeClr val="accent4">
                  <a:lumMod val="50000"/>
                </a:schemeClr>
              </a:solidFill>
              <a:latin typeface="Segoe Print" pitchFamily="2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закрепление знаний и их обогащение о разновидностях танца и пения, жанрах музыки;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развитие музыкального слуха;</a:t>
            </a:r>
            <a:endParaRPr lang="ru-RU" dirty="0" smtClean="0">
              <a:solidFill>
                <a:schemeClr val="accent4">
                  <a:lumMod val="50000"/>
                </a:schemeClr>
              </a:solidFill>
              <a:latin typeface="Segoe Print" pitchFamily="2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 развитие памяти и внимания;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 с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овмещение наглядно-образных связей с внутренне опосредствованным запоминанием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173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47864" y="1268760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ПРАВИЛА ИГРЫ</a:t>
            </a:r>
            <a:endParaRPr lang="ru-RU" sz="2800" u="sng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2060848"/>
            <a:ext cx="66247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Segoe Print" pitchFamily="2" charset="0"/>
              </a:rPr>
              <a:t>Викторина представляет собой 4 блока вопросов: песня, танец, марш, загадка.</a:t>
            </a:r>
          </a:p>
          <a:p>
            <a:r>
              <a:rPr lang="ru-RU" dirty="0" smtClean="0">
                <a:solidFill>
                  <a:srgbClr val="002060"/>
                </a:solidFill>
                <a:latin typeface="Segoe Print" pitchFamily="2" charset="0"/>
              </a:rPr>
              <a:t>Дети делятся на две команды. Ведущий задает вопросы из выбранной категории (например, </a:t>
            </a:r>
            <a:r>
              <a:rPr lang="ru-RU" dirty="0" smtClean="0">
                <a:solidFill>
                  <a:srgbClr val="002060"/>
                </a:solidFill>
                <a:latin typeface="Segoe Print" pitchFamily="2" charset="0"/>
                <a:hlinkClick r:id="rId3" action="ppaction://hlinksldjump"/>
              </a:rPr>
              <a:t>1-Б</a:t>
            </a:r>
            <a:r>
              <a:rPr lang="ru-RU" dirty="0" smtClean="0">
                <a:solidFill>
                  <a:srgbClr val="002060"/>
                </a:solidFill>
                <a:latin typeface="Segoe Print" pitchFamily="2" charset="0"/>
              </a:rPr>
              <a:t>), за правильные ответы команда получает звездочки!</a:t>
            </a:r>
          </a:p>
          <a:p>
            <a:r>
              <a:rPr lang="ru-RU" dirty="0" smtClean="0">
                <a:solidFill>
                  <a:srgbClr val="002060"/>
                </a:solidFill>
                <a:latin typeface="Segoe Print" pitchFamily="2" charset="0"/>
              </a:rPr>
              <a:t>Та команда, которая получила больше всего звездочек, награждается медальками и грамотами!</a:t>
            </a:r>
            <a:endParaRPr lang="ru-RU" dirty="0">
              <a:solidFill>
                <a:srgbClr val="00206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c464e2927c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764704"/>
            <a:ext cx="1703851" cy="1493912"/>
          </a:xfrm>
          <a:prstGeom prst="rect">
            <a:avLst/>
          </a:prstGeom>
        </p:spPr>
      </p:pic>
      <p:pic>
        <p:nvPicPr>
          <p:cNvPr id="7" name="Рисунок 6" descr="0d1248141f99680ffefd0700b0d5c37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692696"/>
            <a:ext cx="1857390" cy="1608208"/>
          </a:xfrm>
          <a:prstGeom prst="rect">
            <a:avLst/>
          </a:prstGeom>
        </p:spPr>
      </p:pic>
      <p:pic>
        <p:nvPicPr>
          <p:cNvPr id="8" name="Рисунок 7" descr="721f5b55-01a8-4a53-86fe-5f416cccd249-w500-h5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2348880"/>
            <a:ext cx="1649461" cy="1623070"/>
          </a:xfrm>
          <a:prstGeom prst="rect">
            <a:avLst/>
          </a:prstGeom>
        </p:spPr>
      </p:pic>
      <p:pic>
        <p:nvPicPr>
          <p:cNvPr id="9" name="Рисунок 8" descr="рало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6" y="2348879"/>
            <a:ext cx="1368152" cy="1531513"/>
          </a:xfrm>
          <a:prstGeom prst="rect">
            <a:avLst/>
          </a:prstGeom>
        </p:spPr>
      </p:pic>
      <p:pic>
        <p:nvPicPr>
          <p:cNvPr id="11" name="Рисунок 10" descr="рало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692696"/>
            <a:ext cx="1368152" cy="1531513"/>
          </a:xfrm>
          <a:prstGeom prst="rect">
            <a:avLst/>
          </a:prstGeom>
        </p:spPr>
      </p:pic>
      <p:pic>
        <p:nvPicPr>
          <p:cNvPr id="12" name="Рисунок 11" descr="721f5b55-01a8-4a53-86fe-5f416cccd249-w500-h5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764704"/>
            <a:ext cx="1649461" cy="1623070"/>
          </a:xfrm>
          <a:prstGeom prst="rect">
            <a:avLst/>
          </a:prstGeom>
        </p:spPr>
      </p:pic>
      <p:pic>
        <p:nvPicPr>
          <p:cNvPr id="13" name="Рисунок 12" descr="9c464e2927c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2420888"/>
            <a:ext cx="1703851" cy="1493912"/>
          </a:xfrm>
          <a:prstGeom prst="rect">
            <a:avLst/>
          </a:prstGeom>
        </p:spPr>
      </p:pic>
      <p:pic>
        <p:nvPicPr>
          <p:cNvPr id="14" name="Рисунок 13" descr="9c464e2927c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4149080"/>
            <a:ext cx="1703851" cy="1493912"/>
          </a:xfrm>
          <a:prstGeom prst="rect">
            <a:avLst/>
          </a:prstGeom>
        </p:spPr>
      </p:pic>
      <p:pic>
        <p:nvPicPr>
          <p:cNvPr id="15" name="Рисунок 14" descr="рало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4149080"/>
            <a:ext cx="1368152" cy="1531513"/>
          </a:xfrm>
          <a:prstGeom prst="rect">
            <a:avLst/>
          </a:prstGeom>
        </p:spPr>
      </p:pic>
      <p:pic>
        <p:nvPicPr>
          <p:cNvPr id="16" name="Рисунок 15" descr="0d1248141f99680ffefd0700b0d5c37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2420888"/>
            <a:ext cx="1857390" cy="1608208"/>
          </a:xfrm>
          <a:prstGeom prst="rect">
            <a:avLst/>
          </a:prstGeom>
        </p:spPr>
      </p:pic>
      <p:pic>
        <p:nvPicPr>
          <p:cNvPr id="17" name="Рисунок 16" descr="0d1248141f99680ffefd0700b0d5c37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4077072"/>
            <a:ext cx="1857390" cy="1608208"/>
          </a:xfrm>
          <a:prstGeom prst="rect">
            <a:avLst/>
          </a:prstGeom>
        </p:spPr>
      </p:pic>
      <p:pic>
        <p:nvPicPr>
          <p:cNvPr id="18" name="Рисунок 17" descr="721f5b55-01a8-4a53-86fe-5f416cccd249-w500-h5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4149080"/>
            <a:ext cx="1649461" cy="162307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979712" y="0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23928" y="0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52120" y="0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64288" y="0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3568" y="1124744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3568" y="2780928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3568" y="4365104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amochki2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31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3848" y="404664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ЗАГАДКИ</a:t>
            </a:r>
            <a:endParaRPr lang="ru-RU" sz="4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4" name="Рисунок 3" descr="рало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980728"/>
            <a:ext cx="1368152" cy="15315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0" y="1052736"/>
            <a:ext cx="33123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Segoe Print" pitchFamily="2" charset="0"/>
              </a:rPr>
              <a:t>Слово книжное – «вокал», </a:t>
            </a:r>
          </a:p>
          <a:p>
            <a:r>
              <a:rPr lang="ru-RU" sz="1600" dirty="0" smtClean="0">
                <a:latin typeface="Segoe Print" pitchFamily="2" charset="0"/>
              </a:rPr>
              <a:t>Как бы проще ты сказал?</a:t>
            </a:r>
          </a:p>
          <a:p>
            <a:pPr algn="r"/>
            <a:r>
              <a:rPr lang="ru-RU" sz="1600" dirty="0" smtClean="0">
                <a:latin typeface="Segoe Print" pitchFamily="2" charset="0"/>
              </a:rPr>
              <a:t>(пение)</a:t>
            </a:r>
          </a:p>
          <a:p>
            <a:endParaRPr lang="ru-RU" sz="1600" dirty="0" smtClean="0">
              <a:latin typeface="Segoe Print" pitchFamily="2" charset="0"/>
            </a:endParaRPr>
          </a:p>
          <a:p>
            <a:r>
              <a:rPr lang="ru-RU" sz="1600" dirty="0" smtClean="0">
                <a:latin typeface="Segoe Print" pitchFamily="2" charset="0"/>
              </a:rPr>
              <a:t>Я стою на трех ногах,</a:t>
            </a:r>
          </a:p>
          <a:p>
            <a:r>
              <a:rPr lang="ru-RU" sz="1600" dirty="0" smtClean="0">
                <a:latin typeface="Segoe Print" pitchFamily="2" charset="0"/>
              </a:rPr>
              <a:t>Ноги в черных сапогах</a:t>
            </a:r>
          </a:p>
          <a:p>
            <a:r>
              <a:rPr lang="ru-RU" sz="1600" dirty="0" smtClean="0">
                <a:latin typeface="Segoe Print" pitchFamily="2" charset="0"/>
              </a:rPr>
              <a:t>Зубы белые, педаль, </a:t>
            </a:r>
          </a:p>
          <a:p>
            <a:r>
              <a:rPr lang="ru-RU" sz="1600" dirty="0" smtClean="0">
                <a:latin typeface="Segoe Print" pitchFamily="2" charset="0"/>
              </a:rPr>
              <a:t>Как зовут меня?</a:t>
            </a:r>
          </a:p>
          <a:p>
            <a:pPr algn="r"/>
            <a:r>
              <a:rPr lang="ru-RU" sz="1600" dirty="0" smtClean="0">
                <a:latin typeface="Segoe Print" pitchFamily="2" charset="0"/>
              </a:rPr>
              <a:t>(рояль)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475656" y="2564904"/>
            <a:ext cx="33843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Segoe Print" pitchFamily="2" charset="0"/>
              </a:rPr>
              <a:t>За обедом суп едят,</a:t>
            </a:r>
          </a:p>
          <a:p>
            <a:r>
              <a:rPr lang="ru-RU" sz="1600" dirty="0" smtClean="0">
                <a:latin typeface="Segoe Print" pitchFamily="2" charset="0"/>
              </a:rPr>
              <a:t>К вечеру «заговорят»</a:t>
            </a:r>
          </a:p>
          <a:p>
            <a:r>
              <a:rPr lang="ru-RU" sz="1600" dirty="0" smtClean="0">
                <a:latin typeface="Segoe Print" pitchFamily="2" charset="0"/>
              </a:rPr>
              <a:t>Деревянные девчонки,</a:t>
            </a:r>
          </a:p>
          <a:p>
            <a:r>
              <a:rPr lang="ru-RU" sz="1600" dirty="0" smtClean="0">
                <a:latin typeface="Segoe Print" pitchFamily="2" charset="0"/>
              </a:rPr>
              <a:t>Музыкальные сестренки.</a:t>
            </a:r>
          </a:p>
          <a:p>
            <a:r>
              <a:rPr lang="ru-RU" sz="1600" dirty="0" smtClean="0">
                <a:latin typeface="Segoe Print" pitchFamily="2" charset="0"/>
              </a:rPr>
              <a:t>Поиграй и ты немножко</a:t>
            </a:r>
          </a:p>
          <a:p>
            <a:r>
              <a:rPr lang="ru-RU" sz="1600" dirty="0" smtClean="0">
                <a:latin typeface="Segoe Print" pitchFamily="2" charset="0"/>
              </a:rPr>
              <a:t>На красивых ярких... </a:t>
            </a:r>
          </a:p>
          <a:p>
            <a:pPr algn="r"/>
            <a:r>
              <a:rPr lang="ru-RU" sz="1600" dirty="0" smtClean="0">
                <a:latin typeface="Segoe Print" pitchFamily="2" charset="0"/>
              </a:rPr>
              <a:t>(ложках)</a:t>
            </a:r>
            <a:endParaRPr lang="ru-RU" sz="1600" dirty="0">
              <a:latin typeface="Segoe Print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9632" y="4437112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Segoe Print" pitchFamily="2" charset="0"/>
              </a:rPr>
              <a:t>Он пишет музыку для нас,</a:t>
            </a:r>
          </a:p>
          <a:p>
            <a:r>
              <a:rPr lang="ru-RU" sz="1600" dirty="0" smtClean="0">
                <a:latin typeface="Segoe Print" pitchFamily="2" charset="0"/>
              </a:rPr>
              <a:t>Мелодии играет,</a:t>
            </a:r>
          </a:p>
          <a:p>
            <a:r>
              <a:rPr lang="ru-RU" sz="1600" dirty="0" smtClean="0">
                <a:latin typeface="Segoe Print" pitchFamily="2" charset="0"/>
              </a:rPr>
              <a:t>Стихи положит он на вальс.</a:t>
            </a:r>
          </a:p>
          <a:p>
            <a:pPr algn="r"/>
            <a:r>
              <a:rPr lang="ru-RU" sz="1600" dirty="0" smtClean="0">
                <a:latin typeface="Segoe Print" pitchFamily="2" charset="0"/>
              </a:rPr>
              <a:t>Кто песни сочиняет? (композитор)</a:t>
            </a:r>
            <a:endParaRPr lang="ru-RU" sz="1600" dirty="0">
              <a:latin typeface="Segoe Print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20072" y="3645024"/>
            <a:ext cx="280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Segoe Print" pitchFamily="2" charset="0"/>
              </a:rPr>
              <a:t>Пары танцуют. Шаги «раз-два-три».</a:t>
            </a:r>
          </a:p>
          <a:p>
            <a:r>
              <a:rPr lang="ru-RU" sz="1600" dirty="0" smtClean="0">
                <a:latin typeface="Segoe Print" pitchFamily="2" charset="0"/>
              </a:rPr>
              <a:t>Что то за танец? Узнал? Говори! </a:t>
            </a:r>
          </a:p>
          <a:p>
            <a:pPr algn="r"/>
            <a:r>
              <a:rPr lang="ru-RU" sz="1600" dirty="0" smtClean="0">
                <a:latin typeface="Segoe Print" pitchFamily="2" charset="0"/>
              </a:rPr>
              <a:t>(вальс)</a:t>
            </a:r>
            <a:endParaRPr lang="ru-RU" sz="1600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ramochki2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03848" y="404664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ПЕСНЯ</a:t>
            </a:r>
            <a:endParaRPr lang="ru-RU" sz="4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9" name="Рисунок 8" descr="721f5b55-01a8-4a53-86fe-5f416cccd249-w500-h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1052736"/>
            <a:ext cx="1649461" cy="16230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79912" y="1052736"/>
            <a:ext cx="55837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latin typeface="Segoe Print" pitchFamily="2" charset="0"/>
              </a:rPr>
              <a:t>Музыкальные номера для раздела: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600" dirty="0" smtClean="0">
                <a:latin typeface="Segoe Print" pitchFamily="2" charset="0"/>
              </a:rPr>
              <a:t>«КОЛЫБЕЛЬНАЯ МЕДВЕДИЦЫ»</a:t>
            </a:r>
            <a:br>
              <a:rPr lang="ru-RU" sz="1600" dirty="0" smtClean="0">
                <a:latin typeface="Segoe Print" pitchFamily="2" charset="0"/>
              </a:rPr>
            </a:br>
            <a:r>
              <a:rPr lang="ru-RU" sz="1600" dirty="0" smtClean="0">
                <a:latin typeface="Segoe Print" pitchFamily="2" charset="0"/>
              </a:rPr>
              <a:t>Е. </a:t>
            </a:r>
            <a:r>
              <a:rPr lang="ru-RU" sz="1600" dirty="0" err="1" smtClean="0">
                <a:latin typeface="Segoe Print" pitchFamily="2" charset="0"/>
              </a:rPr>
              <a:t>Крылатов</a:t>
            </a:r>
            <a:endParaRPr lang="ru-RU" sz="1600" dirty="0" smtClean="0">
              <a:latin typeface="Segoe Print" pitchFamily="2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600" dirty="0" smtClean="0">
                <a:latin typeface="Segoe Print" pitchFamily="2" charset="0"/>
              </a:rPr>
              <a:t>«АНТОШКА» В. </a:t>
            </a:r>
            <a:r>
              <a:rPr lang="ru-RU" sz="1600" dirty="0" err="1" smtClean="0">
                <a:latin typeface="Segoe Print" pitchFamily="2" charset="0"/>
              </a:rPr>
              <a:t>Шаинский</a:t>
            </a:r>
            <a:endParaRPr lang="ru-RU" sz="1600" dirty="0" smtClean="0">
              <a:latin typeface="Segoe Print" pitchFamily="2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600" dirty="0" smtClean="0">
                <a:latin typeface="Segoe Print" pitchFamily="2" charset="0"/>
              </a:rPr>
              <a:t>«УЛЫБКА»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smtClean="0">
                <a:latin typeface="Segoe Print" pitchFamily="2" charset="0"/>
              </a:rPr>
              <a:t>В. </a:t>
            </a:r>
            <a:r>
              <a:rPr lang="ru-RU" sz="1600" dirty="0" err="1" smtClean="0">
                <a:latin typeface="Segoe Print" pitchFamily="2" charset="0"/>
              </a:rPr>
              <a:t>Шаинский</a:t>
            </a:r>
            <a:endParaRPr lang="ru-RU" sz="1600" dirty="0" smtClean="0">
              <a:latin typeface="Segoe Print" pitchFamily="2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600" dirty="0" smtClean="0">
                <a:latin typeface="Segoe Print" pitchFamily="2" charset="0"/>
              </a:rPr>
              <a:t>«НАСТОЯЩИЙ ДРУГ» Б. </a:t>
            </a:r>
            <a:r>
              <a:rPr lang="ru-RU" sz="1600" dirty="0" err="1" smtClean="0">
                <a:latin typeface="Segoe Print" pitchFamily="2" charset="0"/>
              </a:rPr>
              <a:t>Совельев</a:t>
            </a:r>
            <a:endParaRPr lang="ru-RU" sz="1600" dirty="0" smtClean="0">
              <a:latin typeface="Segoe Print" pitchFamily="2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600" dirty="0" smtClean="0">
                <a:latin typeface="Segoe Print" pitchFamily="2" charset="0"/>
              </a:rPr>
              <a:t>«ПЕСЕНКА КРОКОДИЛА ГЕНЫ»</a:t>
            </a:r>
            <a:br>
              <a:rPr lang="ru-RU" sz="1600" dirty="0" smtClean="0">
                <a:latin typeface="Segoe Print" pitchFamily="2" charset="0"/>
              </a:rPr>
            </a:br>
            <a:r>
              <a:rPr lang="ru-RU" sz="1600" dirty="0" smtClean="0">
                <a:latin typeface="Segoe Print" pitchFamily="2" charset="0"/>
              </a:rPr>
              <a:t>В. </a:t>
            </a:r>
            <a:r>
              <a:rPr lang="ru-RU" sz="1600" dirty="0" err="1" smtClean="0">
                <a:latin typeface="Segoe Print" pitchFamily="2" charset="0"/>
              </a:rPr>
              <a:t>Шаинский</a:t>
            </a:r>
            <a:endParaRPr lang="ru-RU" sz="1600" dirty="0" smtClean="0">
              <a:latin typeface="Segoe Print" pitchFamily="2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600" dirty="0" smtClean="0">
                <a:latin typeface="Segoe Print" pitchFamily="2" charset="0"/>
              </a:rPr>
              <a:t>«КРЫЛАТЫЕ КАЧЕЛИ»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smtClean="0">
                <a:latin typeface="Segoe Print" pitchFamily="2" charset="0"/>
              </a:rPr>
              <a:t>Г. Гладков</a:t>
            </a:r>
            <a:endParaRPr lang="ru-RU" sz="1600" dirty="0">
              <a:latin typeface="Segoe Print" pitchFamily="2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600" dirty="0" smtClean="0">
                <a:latin typeface="Segoe Print" pitchFamily="2" charset="0"/>
              </a:rPr>
              <a:t>«БУ-РА-ТИ-НО»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smtClean="0">
                <a:latin typeface="Segoe Print" pitchFamily="2" charset="0"/>
              </a:rPr>
              <a:t>А. Рыбников</a:t>
            </a:r>
            <a:endParaRPr lang="ru-RU" sz="1600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75856" y="476672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ПЕСНЯ</a:t>
            </a:r>
            <a:endParaRPr lang="ru-RU" sz="4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6" name="Рисунок 5" descr="ramochki2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3848" y="404664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ТАНЕЦ</a:t>
            </a:r>
            <a:endParaRPr lang="ru-RU" sz="4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8" name="Рисунок 7" descr="9c464e2927c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1628800"/>
            <a:ext cx="1944216" cy="17046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95936" y="1412776"/>
            <a:ext cx="440537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Музыкальные номера для раздела: 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П.И.Чайковский «Вальс»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Ф. Шуберт «Менуэт»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 П.И. Чайковский «Полька»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Русская народная плясовая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П.И.Чайковский «Мазурка»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Д.Г. Тюрк «Детская кадриль»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ramochki2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7" name="Рисунок 6" descr="0d1248141f99680ffefd0700b0d5c37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1196752"/>
            <a:ext cx="1857390" cy="16082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31840" y="404664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МАРШ</a:t>
            </a:r>
            <a:endParaRPr lang="ru-RU" sz="4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1196752"/>
            <a:ext cx="4464496" cy="4212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Музыкальные номера для раздела: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П.И.Чайковский «Марш деревянных солдатиков»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К.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Сен-санс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 «Королевский марш львов»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М.И.Глинка «Марш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Черномора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»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С.Прокофьев «Марш»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И.О. Дунаевский "Спортивный марш"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287</Words>
  <Application>Microsoft Office PowerPoint</Application>
  <PresentationFormat>Экран (4:3)</PresentationFormat>
  <Paragraphs>76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ника</dc:creator>
  <cp:lastModifiedBy>ника</cp:lastModifiedBy>
  <cp:revision>20</cp:revision>
  <dcterms:created xsi:type="dcterms:W3CDTF">2014-01-25T16:02:24Z</dcterms:created>
  <dcterms:modified xsi:type="dcterms:W3CDTF">2014-01-25T19:42:05Z</dcterms:modified>
</cp:coreProperties>
</file>