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7" r:id="rId2"/>
    <p:sldId id="321" r:id="rId3"/>
    <p:sldId id="312" r:id="rId4"/>
    <p:sldId id="313" r:id="rId5"/>
    <p:sldId id="315" r:id="rId6"/>
    <p:sldId id="267" r:id="rId7"/>
    <p:sldId id="306" r:id="rId8"/>
    <p:sldId id="316" r:id="rId9"/>
    <p:sldId id="303" r:id="rId10"/>
    <p:sldId id="311" r:id="rId11"/>
    <p:sldId id="317" r:id="rId12"/>
    <p:sldId id="297" r:id="rId13"/>
    <p:sldId id="322" r:id="rId14"/>
    <p:sldId id="310" r:id="rId15"/>
    <p:sldId id="318" r:id="rId16"/>
    <p:sldId id="295" r:id="rId17"/>
    <p:sldId id="319" r:id="rId18"/>
    <p:sldId id="308" r:id="rId19"/>
    <p:sldId id="320" r:id="rId20"/>
    <p:sldId id="29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D52"/>
    <a:srgbClr val="F5D517"/>
    <a:srgbClr val="C35D09"/>
    <a:srgbClr val="FF3399"/>
    <a:srgbClr val="BAAD08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784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ECB81-13BF-4D45-A2B1-73C4E97818F3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C4746-9644-431F-92DA-DD755D67A7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1691-06B9-4DF2-92FF-FC9BCE7D2105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4318-8A56-4DE4-8C37-7125E1BE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1691-06B9-4DF2-92FF-FC9BCE7D2105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4318-8A56-4DE4-8C37-7125E1BE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1691-06B9-4DF2-92FF-FC9BCE7D2105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4318-8A56-4DE4-8C37-7125E1BE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233E-E4C7-40BF-88F8-4FDFEAC6A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1691-06B9-4DF2-92FF-FC9BCE7D2105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4318-8A56-4DE4-8C37-7125E1BE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1691-06B9-4DF2-92FF-FC9BCE7D2105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4318-8A56-4DE4-8C37-7125E1BE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1691-06B9-4DF2-92FF-FC9BCE7D2105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4318-8A56-4DE4-8C37-7125E1BE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1691-06B9-4DF2-92FF-FC9BCE7D2105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4318-8A56-4DE4-8C37-7125E1BE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1691-06B9-4DF2-92FF-FC9BCE7D2105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4318-8A56-4DE4-8C37-7125E1BE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1691-06B9-4DF2-92FF-FC9BCE7D2105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4318-8A56-4DE4-8C37-7125E1BE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1691-06B9-4DF2-92FF-FC9BCE7D2105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4318-8A56-4DE4-8C37-7125E1BE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1691-06B9-4DF2-92FF-FC9BCE7D2105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4318-8A56-4DE4-8C37-7125E1BE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31691-06B9-4DF2-92FF-FC9BCE7D2105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C4318-8A56-4DE4-8C37-7125E1BEA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ExPress\Desktop\28%20&#1092;&#1077;&#1074;&#1088;&#1072;&#1083;&#1103;%20&#1083;&#1072;&#1090;&#1099;&#1096;&#1077;&#1074;&#1072;%20&#1054;.&#1040;\1_mp3cut.foxcom.su_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ExPress\Desktop\28%20&#1092;&#1077;&#1074;&#1088;&#1072;&#1083;&#1103;%20&#1083;&#1072;&#1090;&#1099;&#1096;&#1077;&#1074;&#1072;%20&#1054;.&#1040;\&#1047;&#1074;&#1091;&#1082;&#1080;%20&#1087;&#1088;&#1080;&#1088;&#1086;&#1076;&#1099;%20%20-%20&#1055;&#1077;&#1085;&#1080;&#1077;%20&#1087;&#1090;&#1080;&#1094;%20&#1080;%20&#1092;&#1083;&#1077;&#1081;&#1090;&#1072;.mp3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file:///C:\Users\ExPress\Desktop\&#1054;&#1051;&#1068;&#1043;&#1040;\34510813.gi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jpeg"/><Relationship Id="rId7" Type="http://schemas.openxmlformats.org/officeDocument/2006/relationships/image" Target="file:///C:\Users\ExPress\Desktop\&#1054;&#1051;&#1068;&#1043;&#1040;\&#1082;&#1091;&#1083;&#1072;&#1082;%20&#1083;&#1072;&#1076;&#1086;&#1085;&#1100;%20&#1088;&#1077;&#1073;&#1088;&#1086;%20&#1086;&#1073;&#1091;&#1095;&#1077;&#1085;&#1080;&#1077;%20.gi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file:///C:\Users\ExPress\Desktop\&#1054;&#1051;&#1068;&#1043;&#1040;\&#1082;&#1091;&#1083;&#1072;&#1082;%20&#1083;&#1072;&#1076;&#1086;&#1085;&#1100;%20&#1088;&#1077;&#1073;&#1088;&#1086;%20&#1089;&#1083;&#1086;&#1078;&#1085;%20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Анимированная гимнастика    </a:t>
            </a:r>
            <a:b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 тела</a:t>
            </a:r>
            <a:b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ума </a:t>
            </a:r>
            <a:b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здоровья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179512" y="188640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Picture 2" descr="http://lenagold.ru/fon/clipart/s/smil/smail29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797152"/>
            <a:ext cx="1816200" cy="1634582"/>
          </a:xfrm>
          <a:prstGeom prst="rect">
            <a:avLst/>
          </a:prstGeom>
          <a:noFill/>
        </p:spPr>
      </p:pic>
      <p:pic>
        <p:nvPicPr>
          <p:cNvPr id="4" name="Picture 2" descr="http://lenagold.ru/fon/clipart/s/smil/smail29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1560" y="4725144"/>
            <a:ext cx="1816200" cy="16345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69532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Упражнение: «Зайчик-колечко-цепочка»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125538"/>
            <a:ext cx="3960440" cy="503976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Указательный и средний пальцы вытянуть вверх, мизинец и безымянный прижать к ладони большим пальцем.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Указательный и большой пальцы соединяются.  Средний, безымянный, мизинец вытянуты вперед.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Поочередно соединяем большой палец                                        с указательным,                                               </a:t>
            </a:r>
            <a:r>
              <a:rPr lang="ru-RU" sz="2000" smtClean="0">
                <a:solidFill>
                  <a:schemeClr val="accent3">
                    <a:lumMod val="50000"/>
                  </a:schemeClr>
                </a:solidFill>
              </a:rPr>
              <a:t>со средним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и т.д.                                                                  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через них попеременно «пропускаем» «колечки» из пальчиков другой руки.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3645024"/>
            <a:ext cx="3684588" cy="2763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240" y="1052736"/>
            <a:ext cx="1781175" cy="2376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196752"/>
            <a:ext cx="1010355" cy="47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2564904"/>
            <a:ext cx="1010355" cy="47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933056"/>
            <a:ext cx="1010355" cy="47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Рамка 9"/>
          <p:cNvSpPr/>
          <p:nvPr/>
        </p:nvSpPr>
        <p:spPr>
          <a:xfrm>
            <a:off x="179512" y="188640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1052736"/>
            <a:ext cx="1887062" cy="23775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1032" y="332656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комплекс  так же включены  </a:t>
            </a:r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глазодвигательные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упражнения, позволяющие расширить поле зрения, улучшить восприятие,                                          и являющиеся профилактикой глазных заболеваний. 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6" name="Рамка 5"/>
          <p:cNvSpPr/>
          <p:nvPr/>
        </p:nvSpPr>
        <p:spPr>
          <a:xfrm>
            <a:off x="251520" y="188640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Глаза БК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675226"/>
            <a:ext cx="4191000" cy="5657850"/>
          </a:xfrm>
          <a:prstGeom prst="rect">
            <a:avLst/>
          </a:prstGeom>
          <a:noFill/>
        </p:spPr>
      </p:pic>
      <p:pic>
        <p:nvPicPr>
          <p:cNvPr id="8" name="Picture 10" descr="G:\Закр. Глаза БК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675226"/>
            <a:ext cx="4191000" cy="5657850"/>
          </a:xfrm>
          <a:prstGeom prst="rect">
            <a:avLst/>
          </a:prstGeom>
          <a:noFill/>
        </p:spPr>
      </p:pic>
      <p:pic>
        <p:nvPicPr>
          <p:cNvPr id="9" name="Picture 8" descr="G:\Глаза БК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675226"/>
            <a:ext cx="4191000" cy="5657850"/>
          </a:xfrm>
          <a:prstGeom prst="rect">
            <a:avLst/>
          </a:prstGeom>
          <a:noFill/>
        </p:spPr>
      </p:pic>
      <p:pic>
        <p:nvPicPr>
          <p:cNvPr id="10" name="Picture 10" descr="G:\Закр. Глаза БК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675226"/>
            <a:ext cx="4191000" cy="5657850"/>
          </a:xfrm>
          <a:prstGeom prst="rect">
            <a:avLst/>
          </a:prstGeom>
          <a:noFill/>
        </p:spPr>
      </p:pic>
      <p:pic>
        <p:nvPicPr>
          <p:cNvPr id="11" name="Picture 8" descr="G:\Глаза БК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675226"/>
            <a:ext cx="4191000" cy="5657850"/>
          </a:xfrm>
          <a:prstGeom prst="rect">
            <a:avLst/>
          </a:prstGeom>
          <a:noFill/>
        </p:spPr>
      </p:pic>
      <p:pic>
        <p:nvPicPr>
          <p:cNvPr id="12" name="Picture 10" descr="G:\Закр. Глаза БК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675226"/>
            <a:ext cx="4191000" cy="5657850"/>
          </a:xfrm>
          <a:prstGeom prst="rect">
            <a:avLst/>
          </a:prstGeom>
          <a:noFill/>
        </p:spPr>
      </p:pic>
      <p:pic>
        <p:nvPicPr>
          <p:cNvPr id="13" name="Picture 8" descr="G:\Глаза БК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675226"/>
            <a:ext cx="4191000" cy="5657850"/>
          </a:xfrm>
          <a:prstGeom prst="rect">
            <a:avLst/>
          </a:prstGeom>
          <a:noFill/>
        </p:spPr>
      </p:pic>
      <p:pic>
        <p:nvPicPr>
          <p:cNvPr id="21516" name="Picture 12" descr="G:\Закр. Глаза БК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675226"/>
            <a:ext cx="4191000" cy="565785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11560" y="476672"/>
            <a:ext cx="80254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Глазодвигательное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упражнение</a:t>
            </a:r>
            <a:endParaRPr lang="ru-RU" sz="4400" dirty="0"/>
          </a:p>
        </p:txBody>
      </p:sp>
      <p:sp>
        <p:nvSpPr>
          <p:cNvPr id="15" name="Рамка 14"/>
          <p:cNvSpPr/>
          <p:nvPr/>
        </p:nvSpPr>
        <p:spPr>
          <a:xfrm>
            <a:off x="179512" y="188640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899592" y="548680"/>
            <a:ext cx="741682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Кинезиологичкские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 упражнения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позволяют создать новые нейронные 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сети и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улучшить межполушарное взаимодействие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,  </a:t>
            </a:r>
          </a:p>
          <a:p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которое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является основой развития интеллекта.</a:t>
            </a:r>
          </a:p>
        </p:txBody>
      </p:sp>
      <p:sp>
        <p:nvSpPr>
          <p:cNvPr id="5" name="Рамка 4"/>
          <p:cNvSpPr/>
          <p:nvPr/>
        </p:nvSpPr>
        <p:spPr>
          <a:xfrm>
            <a:off x="179512" y="188640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xPress\Desktop\ОЛЬГА\К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0"/>
            <a:ext cx="8149138" cy="6109211"/>
          </a:xfrm>
          <a:prstGeom prst="rect">
            <a:avLst/>
          </a:prstGeom>
          <a:noFill/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3810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>
            <a:off x="8207896" y="0"/>
            <a:ext cx="936104" cy="551723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899592" y="422108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Кристина</a:t>
            </a:r>
            <a:endParaRPr lang="ru-RU" sz="5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9952" y="4221088"/>
            <a:ext cx="1661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Даня</a:t>
            </a:r>
            <a:endParaRPr lang="ru-RU" sz="5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4293096"/>
            <a:ext cx="1608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Лиза</a:t>
            </a:r>
            <a:endParaRPr lang="ru-RU" sz="540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80728"/>
            <a:ext cx="6408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Дыхательные упражнения</a:t>
            </a:r>
          </a:p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улучшают ритмику организма, развивают самоконтроль                                и произвольность. 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179512" y="188640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ExPress\Desktop\ОЛЬГА\картинки для музыки\каст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1052736"/>
            <a:ext cx="2633822" cy="4389703"/>
          </a:xfrm>
          <a:prstGeom prst="rect">
            <a:avLst/>
          </a:prstGeom>
          <a:noFill/>
        </p:spPr>
      </p:pic>
      <p:pic>
        <p:nvPicPr>
          <p:cNvPr id="6" name="Picture 5" descr="C:\Users\ExPress\Desktop\ОЛЬГА\картинки для музыки\kipenie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1052736"/>
            <a:ext cx="2635493" cy="4392488"/>
          </a:xfrm>
          <a:prstGeom prst="rect">
            <a:avLst/>
          </a:prstGeom>
          <a:noFill/>
        </p:spPr>
      </p:pic>
      <p:pic>
        <p:nvPicPr>
          <p:cNvPr id="7" name="Picture 3" descr="C:\Users\ExPress\Desktop\ОЛЬГА\картинки для музыки\каст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1052736"/>
            <a:ext cx="2633822" cy="4389703"/>
          </a:xfrm>
          <a:prstGeom prst="rect">
            <a:avLst/>
          </a:prstGeom>
          <a:noFill/>
        </p:spPr>
      </p:pic>
      <p:pic>
        <p:nvPicPr>
          <p:cNvPr id="8" name="Picture 5" descr="C:\Users\ExPress\Desktop\ОЛЬГА\картинки для музыки\kipenie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1052736"/>
            <a:ext cx="2635493" cy="4392488"/>
          </a:xfrm>
          <a:prstGeom prst="rect">
            <a:avLst/>
          </a:prstGeom>
          <a:noFill/>
        </p:spPr>
      </p:pic>
      <p:pic>
        <p:nvPicPr>
          <p:cNvPr id="9" name="Picture 3" descr="C:\Users\ExPress\Desktop\ОЛЬГА\картинки для музыки\каст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1052736"/>
            <a:ext cx="2633822" cy="4389703"/>
          </a:xfrm>
          <a:prstGeom prst="rect">
            <a:avLst/>
          </a:prstGeom>
          <a:noFill/>
        </p:spPr>
      </p:pic>
      <p:pic>
        <p:nvPicPr>
          <p:cNvPr id="10" name="Picture 5" descr="C:\Users\ExPress\Desktop\ОЛЬГА\картинки для музыки\kipenie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1052736"/>
            <a:ext cx="2635493" cy="4392488"/>
          </a:xfrm>
          <a:prstGeom prst="rect">
            <a:avLst/>
          </a:prstGeom>
          <a:noFill/>
        </p:spPr>
      </p:pic>
      <p:pic>
        <p:nvPicPr>
          <p:cNvPr id="11" name="Picture 3" descr="C:\Users\ExPress\Desktop\ОЛЬГА\картинки для музыки\каст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1124744"/>
            <a:ext cx="2633822" cy="4389703"/>
          </a:xfrm>
          <a:prstGeom prst="rect">
            <a:avLst/>
          </a:prstGeom>
          <a:noFill/>
        </p:spPr>
      </p:pic>
      <p:sp>
        <p:nvSpPr>
          <p:cNvPr id="12" name="Рамка 11"/>
          <p:cNvSpPr/>
          <p:nvPr/>
        </p:nvSpPr>
        <p:spPr>
          <a:xfrm>
            <a:off x="179512" y="188640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692696"/>
            <a:ext cx="66538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Дыхательное упражнение</a:t>
            </a:r>
            <a:endParaRPr lang="ru-RU" sz="4400" dirty="0"/>
          </a:p>
        </p:txBody>
      </p:sp>
      <p:pic>
        <p:nvPicPr>
          <p:cNvPr id="1026" name="Picture 2" descr="C:\Users\ExPress\Desktop\ОЛЬГА\фото для создания видиофильма\P10106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2276872"/>
            <a:ext cx="4536504" cy="35239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755576" y="2492896"/>
            <a:ext cx="187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дуем в трубочку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2492896"/>
            <a:ext cx="217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не дуем в трубочку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1" presetClass="entr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4" grpId="2"/>
      <p:bldP spid="15" grpId="0"/>
      <p:bldP spid="15" grpId="1"/>
      <p:bldP spid="15" grpId="2"/>
      <p:bldP spid="15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08720"/>
            <a:ext cx="62464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Самомассаж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стимулирует тактильные ощущения,                      и способствует расслаблению мышц  и их укреплению.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179512" y="188640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raternal Twins-A Boy Baby and a Girl Baby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0"/>
            <a:ext cx="6037941" cy="6940775"/>
          </a:xfrm>
          <a:prstGeom prst="rect">
            <a:avLst/>
          </a:prstGeom>
          <a:noFill/>
        </p:spPr>
      </p:pic>
      <p:pic>
        <p:nvPicPr>
          <p:cNvPr id="30724" name="Picture 4" descr="C:\Users\ExPress\Desktop\ОЛЬГА\Картинки 3\183.gif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679241" flipH="1">
            <a:off x="5597598" y="5148904"/>
            <a:ext cx="1184156" cy="639444"/>
          </a:xfrm>
          <a:prstGeom prst="rect">
            <a:avLst/>
          </a:prstGeom>
          <a:noFill/>
        </p:spPr>
      </p:pic>
      <p:pic>
        <p:nvPicPr>
          <p:cNvPr id="9" name="Picture 4" descr="C:\Users\ExPress\Desktop\ОЛЬГА\Картинки 3\183.gif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45123">
            <a:off x="5760754" y="3550489"/>
            <a:ext cx="1184156" cy="639444"/>
          </a:xfrm>
          <a:prstGeom prst="rect">
            <a:avLst/>
          </a:prstGeom>
          <a:noFill/>
        </p:spPr>
      </p:pic>
      <p:pic>
        <p:nvPicPr>
          <p:cNvPr id="12" name="Picture 4" descr="C:\Users\ExPress\Desktop\ОЛЬГА\Картинки 3\183.gif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679241" flipH="1">
            <a:off x="5525589" y="5148904"/>
            <a:ext cx="1184156" cy="639444"/>
          </a:xfrm>
          <a:prstGeom prst="rect">
            <a:avLst/>
          </a:prstGeom>
          <a:noFill/>
        </p:spPr>
      </p:pic>
      <p:pic>
        <p:nvPicPr>
          <p:cNvPr id="13" name="Picture 4" descr="C:\Users\ExPress\Desktop\ОЛЬГА\Картинки 3\183.gif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45123">
            <a:off x="5832762" y="3550488"/>
            <a:ext cx="1184156" cy="639444"/>
          </a:xfrm>
          <a:prstGeom prst="rect">
            <a:avLst/>
          </a:prstGeom>
          <a:noFill/>
        </p:spPr>
      </p:pic>
      <p:pic>
        <p:nvPicPr>
          <p:cNvPr id="18" name="Picture 6" descr="C:\Users\ExPress\Desktop\ОЛЬГА\Картинки 3\9acef33cdd2a4ca58b35dd0b0b18a124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-2115616"/>
            <a:ext cx="871002" cy="1378322"/>
          </a:xfrm>
          <a:prstGeom prst="rect">
            <a:avLst/>
          </a:prstGeom>
          <a:noFill/>
        </p:spPr>
      </p:pic>
      <p:pic>
        <p:nvPicPr>
          <p:cNvPr id="22" name="Picture 6" descr="C:\Users\ExPress\Desktop\ОЛЬГА\Картинки 3\9acef33cdd2a4ca58b35dd0b0b18a124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-1963216"/>
            <a:ext cx="871002" cy="1378322"/>
          </a:xfrm>
          <a:prstGeom prst="rect">
            <a:avLst/>
          </a:prstGeom>
          <a:noFill/>
        </p:spPr>
      </p:pic>
      <p:pic>
        <p:nvPicPr>
          <p:cNvPr id="23" name="Picture 6" descr="C:\Users\ExPress\Desktop\ОЛЬГА\Картинки 3\9acef33cdd2a4ca58b35dd0b0b18a124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-1810816"/>
            <a:ext cx="871002" cy="1378322"/>
          </a:xfrm>
          <a:prstGeom prst="rect">
            <a:avLst/>
          </a:prstGeom>
          <a:noFill/>
        </p:spPr>
      </p:pic>
      <p:pic>
        <p:nvPicPr>
          <p:cNvPr id="24" name="Picture 6" descr="C:\Users\ExPress\Desktop\ОЛЬГА\Картинки 3\9acef33cdd2a4ca58b35dd0b0b18a124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-1658416"/>
            <a:ext cx="871002" cy="1378322"/>
          </a:xfrm>
          <a:prstGeom prst="rect">
            <a:avLst/>
          </a:prstGeom>
          <a:noFill/>
        </p:spPr>
      </p:pic>
      <p:pic>
        <p:nvPicPr>
          <p:cNvPr id="25" name="Picture 6" descr="C:\Users\ExPress\Desktop\ОЛЬГА\Картинки 3\9acef33cdd2a4ca58b35dd0b0b18a124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-1506016"/>
            <a:ext cx="871002" cy="1378322"/>
          </a:xfrm>
          <a:prstGeom prst="rect">
            <a:avLst/>
          </a:prstGeom>
          <a:noFill/>
        </p:spPr>
      </p:pic>
      <p:pic>
        <p:nvPicPr>
          <p:cNvPr id="26" name="Picture 6" descr="C:\Users\ExPress\Desktop\ОЛЬГА\Картинки 3\9acef33cdd2a4ca58b35dd0b0b18a124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-1353616"/>
            <a:ext cx="871002" cy="1378322"/>
          </a:xfrm>
          <a:prstGeom prst="rect">
            <a:avLst/>
          </a:prstGeom>
          <a:noFill/>
        </p:spPr>
      </p:pic>
      <p:pic>
        <p:nvPicPr>
          <p:cNvPr id="27" name="Picture 6" descr="C:\Users\ExPress\Desktop\ОЛЬГА\Картинки 3\9acef33cdd2a4ca58b35dd0b0b18a124.gif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-1539552"/>
            <a:ext cx="871002" cy="1378322"/>
          </a:xfrm>
          <a:prstGeom prst="rect">
            <a:avLst/>
          </a:prstGeom>
          <a:noFill/>
        </p:spPr>
      </p:pic>
      <p:sp>
        <p:nvSpPr>
          <p:cNvPr id="28" name="Фигура, имеющая форму буквы L 27"/>
          <p:cNvSpPr/>
          <p:nvPr/>
        </p:nvSpPr>
        <p:spPr>
          <a:xfrm rot="8086801">
            <a:off x="2592270" y="1085502"/>
            <a:ext cx="4876657" cy="4365593"/>
          </a:xfrm>
          <a:prstGeom prst="corner">
            <a:avLst>
              <a:gd name="adj1" fmla="val 6802"/>
              <a:gd name="adj2" fmla="val 6563"/>
            </a:avLst>
          </a:prstGeom>
          <a:solidFill>
            <a:srgbClr val="C35D09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404664"/>
            <a:ext cx="40190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Самомассаж</a:t>
            </a:r>
            <a:endParaRPr lang="ru-RU" sz="5400" dirty="0"/>
          </a:p>
        </p:txBody>
      </p:sp>
      <p:pic>
        <p:nvPicPr>
          <p:cNvPr id="16" name="1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388424" y="6093296"/>
            <a:ext cx="520824" cy="520824"/>
          </a:xfrm>
          <a:prstGeom prst="rect">
            <a:avLst/>
          </a:prstGeom>
        </p:spPr>
      </p:pic>
      <p:sp>
        <p:nvSpPr>
          <p:cNvPr id="17" name="Рамка 16"/>
          <p:cNvSpPr/>
          <p:nvPr/>
        </p:nvSpPr>
        <p:spPr>
          <a:xfrm>
            <a:off x="179512" y="188640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7778E-7 -2.22222E-6 L 0.03576 -0.23426 " pathEditMode="relative" rAng="0" ptsTypes="AA">
                                      <p:cBhvr>
                                        <p:cTn id="9" dur="7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-0.00139 C 0.02847 0.00463 0.03802 0.01227 0.03681 0.02268 C 0.03524 0.03472 0.02448 0.03657 0.01302 0.03796 C 0.00035 0.04074 -0.01198 0.0419 -0.01371 0.05509 C -0.0151 0.0669 -0.00365 0.07361 0.00764 0.08148 C 0.01823 0.08634 0.02795 0.09375 0.02639 0.10578 C 0.02552 0.11643 0.01424 0.11921 0.00278 0.12106 C -0.00955 0.12222 -0.0224 0.12477 -0.02378 0.1368 C -0.02517 0.14861 -0.00243 0.16273 -0.00243 0.16296 C 0.00816 0.16921 0.01788 0.17546 0.01632 0.18727 C 0.01493 0.19907 0.00417 0.20092 -0.00694 0.20254 C -0.01979 0.20509 -0.03246 0.20625 -0.03403 0.21944 C -0.03559 0.23148 -0.02413 0.23796 -0.01215 0.24467 C -0.00226 0.25208 0.00764 0.25833 0.00608 0.27014 C 0.00504 0.28032 -0.00608 0.28379 -0.01736 0.28495 C -0.03003 0.28657 -0.04271 0.28912 -0.0441 0.30092 C -0.04566 0.31296 -0.03403 0.31921 -0.0224 0.32754 " pathEditMode="relative" rAng="5962761" ptsTypes="fffffffffffffffff">
                                      <p:cBhvr>
                                        <p:cTn id="1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0.03576 -0.23426 " pathEditMode="relative" rAng="0" ptsTypes="AA">
                                      <p:cBhvr>
                                        <p:cTn id="25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0"/>
                            </p:stCondLst>
                            <p:childTnLst>
                              <p:par>
                                <p:cTn id="32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00139 C 0.01736 0.00417 0.02413 0.01111 0.02291 0.02153 C 0.02152 0.03357 0.01336 0.03611 0.0052 0.0382 C -0.004 0.04167 -0.01303 0.04352 -0.01476 0.05695 C -0.01615 0.06852 -0.00816 0.07454 -0.00018 0.08171 C 0.00729 0.08588 0.01423 0.09259 0.01267 0.10463 C 0.01145 0.11505 0.00312 0.11875 -0.00504 0.12107 C -0.01389 0.12315 -0.02327 0.12639 -0.02483 0.13843 C -0.02622 0.15023 -0.01025 0.16296 -0.01025 0.1632 C -0.00278 0.16875 0.00399 0.17431 0.0026 0.18611 C 0.00104 0.19792 -0.00695 0.20046 -0.01493 0.20278 C -0.02414 0.20602 -0.03334 0.2081 -0.03507 0.22107 C -0.03646 0.2331 -0.02848 0.23889 -0.02014 0.24468 C -0.01337 0.25162 -0.00625 0.25718 -0.00764 0.26898 C -0.00903 0.27917 -0.01719 0.2831 -0.02518 0.28519 C -0.03438 0.2875 -0.04358 0.29074 -0.04514 0.30255 C -0.04653 0.31458 -0.03855 0.32014 -0.03039 0.32755 " pathEditMode="relative" rAng="5962761" ptsTypes="fffffffffffffffff">
                                      <p:cBhvr>
                                        <p:cTn id="33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00017 0.28797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00017 0.2879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1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00017 0.2879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4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00017 0.2879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6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00017 0.28797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00017 0.2879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8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95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-0.00017 0.28797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1500"/>
                            </p:stCondLst>
                            <p:childTnLst>
                              <p:par>
                                <p:cTn id="8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2000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0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5869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8" grpId="0" animBg="1"/>
      <p:bldP spid="29" grpId="0"/>
      <p:bldP spid="29" grpId="1"/>
      <p:bldP spid="29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179512" y="188640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268760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Упражнения                                                    на релаксацию организма </a:t>
            </a:r>
          </a:p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способствуют расслаблению,                       снятию напряжения.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1268760"/>
            <a:ext cx="82809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Цель: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Энергизация</a:t>
            </a:r>
            <a:r>
              <a:rPr kumimoji="0" lang="ru-RU" sz="4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 организма</a:t>
            </a:r>
            <a:r>
              <a:rPr kumimoji="0" lang="ru-RU" sz="4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на основе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наглядно-образного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 мышления.</a:t>
            </a:r>
            <a:endParaRPr kumimoji="0" lang="ru-RU" sz="4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179512" y="188640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4510813.gif" descr="C:\Users\ExPress\Desktop\ОЛЬГА\34510813.gif"/>
          <p:cNvPicPr>
            <a:picLocks noChangeAspect="1"/>
          </p:cNvPicPr>
          <p:nvPr/>
        </p:nvPicPr>
        <p:blipFill>
          <a:blip r:embed="rId3" r:link="rId4" cstate="email"/>
          <a:stretch>
            <a:fillRect/>
          </a:stretch>
        </p:blipFill>
        <p:spPr>
          <a:xfrm>
            <a:off x="287016" y="0"/>
            <a:ext cx="8856984" cy="60932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6021288"/>
            <a:ext cx="2952328" cy="33833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440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76672"/>
            <a:ext cx="30269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Релаксация</a:t>
            </a:r>
            <a:endParaRPr lang="ru-RU" sz="4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752" y="1772816"/>
            <a:ext cx="426506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Звуки природы  - Пение птиц и флей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316416" y="6093296"/>
            <a:ext cx="448816" cy="448816"/>
          </a:xfrm>
          <a:prstGeom prst="rect">
            <a:avLst/>
          </a:prstGeom>
        </p:spPr>
      </p:pic>
      <p:sp>
        <p:nvSpPr>
          <p:cNvPr id="12" name="Рамка 11"/>
          <p:cNvSpPr/>
          <p:nvPr/>
        </p:nvSpPr>
        <p:spPr>
          <a:xfrm>
            <a:off x="179512" y="188640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7" grpId="1"/>
      <p:bldP spid="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Grp="1" noChangeArrowheads="1"/>
          </p:cNvSpPr>
          <p:nvPr>
            <p:ph idx="1"/>
          </p:nvPr>
        </p:nvSpPr>
        <p:spPr>
          <a:xfrm>
            <a:off x="395288" y="476250"/>
            <a:ext cx="7632700" cy="4895850"/>
          </a:xfrm>
        </p:spPr>
        <p:txBody>
          <a:bodyPr/>
          <a:lstStyle/>
          <a:p>
            <a:pPr eaLnBrk="1" hangingPunct="1">
              <a:buNone/>
            </a:pPr>
            <a:r>
              <a:rPr lang="ru-RU" sz="3600" dirty="0" smtClean="0"/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Кинезиология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– наука о развитии умственных способностей и физического здоровья через определенные двигательные упражнения.</a:t>
            </a:r>
          </a:p>
          <a:p>
            <a:pPr eaLnBrk="1" hangingPunct="1">
              <a:buFontTx/>
              <a:buNone/>
            </a:pPr>
            <a:r>
              <a:rPr lang="ru-RU" sz="3600" dirty="0" smtClean="0"/>
              <a:t> 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Кинезиология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(греч. слово), </a:t>
            </a:r>
          </a:p>
          <a:p>
            <a:pPr eaLnBrk="1" hangingPunct="1">
              <a:buFontTx/>
              <a:buNone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«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кинезис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- движение; </a:t>
            </a:r>
          </a:p>
          <a:p>
            <a:pPr eaLnBrk="1" hangingPunct="1">
              <a:buFontTx/>
              <a:buNone/>
            </a:pPr>
            <a:r>
              <a:rPr lang="ru-RU" sz="3600" dirty="0" smtClean="0"/>
              <a:t> 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«логос»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- наука.</a:t>
            </a:r>
          </a:p>
        </p:txBody>
      </p:sp>
      <p:sp>
        <p:nvSpPr>
          <p:cNvPr id="4" name="Рамка 3"/>
          <p:cNvSpPr/>
          <p:nvPr/>
        </p:nvSpPr>
        <p:spPr>
          <a:xfrm>
            <a:off x="179512" y="188640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799288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влиянием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кинезиологических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тренировок в организме 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происходят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положительные структурные изменения. </a:t>
            </a:r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этом, чем более интенсивна нагрузка, тем значительнее эти изменения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                               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Данные упражнения позволяют выявить скрытые способности ребенка и расширить границы возможностей его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мозга.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Кинезиологические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упражнения дают как немедленный, так и  накапливающий эффект.</a:t>
            </a:r>
            <a:endParaRPr lang="ru-RU" sz="3200" dirty="0" smtClean="0"/>
          </a:p>
          <a:p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179512" y="188640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229600" cy="550863"/>
          </a:xfrm>
        </p:spPr>
        <p:txBody>
          <a:bodyPr rtlCol="0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Условия: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44675"/>
            <a:ext cx="8229600" cy="46799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Занятия проводятся утром.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Занятия проводятся ежедневно.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Занятия проводятся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в доброжелательной обстановке.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От детей требуется точное выполнение движений и приемов.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Упражнения проводятся стоя или сидя за столом.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40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115616" y="1052736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Продолжительность занятий зависит от возраста и может составлять  5-20  минут в день.</a:t>
            </a:r>
          </a:p>
        </p:txBody>
      </p:sp>
      <p:sp>
        <p:nvSpPr>
          <p:cNvPr id="5" name="Рамка 4"/>
          <p:cNvSpPr/>
          <p:nvPr/>
        </p:nvSpPr>
        <p:spPr>
          <a:xfrm>
            <a:off x="179512" y="188640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7618040" cy="93662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Упражнение: «Кулак-ребро-ладонь»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412776"/>
            <a:ext cx="3318272" cy="4114800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Ладонь, сжатая   в кулак</a:t>
            </a:r>
          </a:p>
          <a:p>
            <a:pPr eaLnBrk="1" hangingPunct="1">
              <a:buFontTx/>
              <a:buNone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Ладонь ребром</a:t>
            </a:r>
          </a:p>
          <a:p>
            <a:pPr eaLnBrk="1" hangingPunct="1">
              <a:buFontTx/>
              <a:buNone/>
            </a:pPr>
            <a:endParaRPr lang="ru-RU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Распрямлённая ладонь.</a:t>
            </a:r>
          </a:p>
        </p:txBody>
      </p:sp>
      <p:pic>
        <p:nvPicPr>
          <p:cNvPr id="16388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24128" y="1052736"/>
            <a:ext cx="2952328" cy="17287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2996952"/>
            <a:ext cx="2808312" cy="1727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4869160"/>
            <a:ext cx="3108325" cy="157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395536" y="1412776"/>
            <a:ext cx="712119" cy="37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323528" y="2852936"/>
            <a:ext cx="712119" cy="37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323528" y="3861048"/>
            <a:ext cx="712119" cy="37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Рамка 10"/>
          <p:cNvSpPr/>
          <p:nvPr/>
        </p:nvSpPr>
        <p:spPr>
          <a:xfrm>
            <a:off x="179512" y="188640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кулак ладонь ребро обучение .gif" descr="C:\Users\ExPress\Desktop\ОЛЬГА\кулак ладонь ребро обучение .gif"/>
          <p:cNvPicPr>
            <a:picLocks noChangeAspect="1"/>
          </p:cNvPicPr>
          <p:nvPr/>
        </p:nvPicPr>
        <p:blipFill>
          <a:blip r:embed="rId6" r:link="rId7" cstate="email"/>
          <a:stretch>
            <a:fillRect/>
          </a:stretch>
        </p:blipFill>
        <p:spPr>
          <a:xfrm>
            <a:off x="4067944" y="1412776"/>
            <a:ext cx="4488160" cy="3366120"/>
          </a:xfrm>
          <a:prstGeom prst="rect">
            <a:avLst/>
          </a:prstGeom>
        </p:spPr>
      </p:pic>
      <p:pic>
        <p:nvPicPr>
          <p:cNvPr id="14" name="кулак ладонь ребро сложн .gif" descr="C:\Users\ExPress\Desktop\ОЛЬГА\кулак ладонь ребро сложн .gif"/>
          <p:cNvPicPr>
            <a:picLocks noChangeAspect="1"/>
          </p:cNvPicPr>
          <p:nvPr/>
        </p:nvPicPr>
        <p:blipFill>
          <a:blip r:embed="rId8" r:link="rId9" cstate="email"/>
          <a:stretch>
            <a:fillRect/>
          </a:stretch>
        </p:blipFill>
        <p:spPr>
          <a:xfrm>
            <a:off x="1187624" y="1412776"/>
            <a:ext cx="4896544" cy="36724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ExPress\Desktop\ОЛЬГА\К4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548680"/>
            <a:ext cx="7524328" cy="5640806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rcRect r="5113" b="6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87824" y="3645024"/>
            <a:ext cx="22685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ln w="1841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Ваня</a:t>
            </a:r>
            <a:endParaRPr lang="ru-RU" sz="8000" dirty="0">
              <a:ln w="18415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27585" y="1365967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Отстукивать ритм по столу. Мизинец правой руки – мизинец левой, безымянные, средние, указательные…..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Отстукивать ритм по столу. Правая рука ладонь- средний палец; ладонь- указательный- безымянный; ладонь- большей- мизинец.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Подмигивать глазами – соответственно анимации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Поиграть плечами соответственно анимации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Одна нога на носок – второй ногой постучать пяткой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Одна нога притопнуть пяткой, другая – два притопа носком.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/>
            <a:r>
              <a:rPr lang="ru-RU" dirty="0" smtClean="0"/>
              <a:t> </a:t>
            </a:r>
          </a:p>
          <a:p>
            <a:pPr marL="342900" indent="-342900"/>
            <a:endParaRPr lang="ru-RU" dirty="0" smtClean="0"/>
          </a:p>
        </p:txBody>
      </p:sp>
      <p:pic>
        <p:nvPicPr>
          <p:cNvPr id="3" name="Picture 2" descr="http://lenagold.ru/fon/clipart/l/lagu/lagush1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3429000"/>
            <a:ext cx="1512168" cy="1188132"/>
          </a:xfrm>
          <a:prstGeom prst="rect">
            <a:avLst/>
          </a:prstGeom>
          <a:noFill/>
        </p:spPr>
      </p:pic>
      <p:sp>
        <p:nvSpPr>
          <p:cNvPr id="4" name="Блок-схема: процесс 3"/>
          <p:cNvSpPr/>
          <p:nvPr/>
        </p:nvSpPr>
        <p:spPr>
          <a:xfrm>
            <a:off x="6156175" y="4555929"/>
            <a:ext cx="478735" cy="410955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876256" y="4534836"/>
            <a:ext cx="478735" cy="410955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lenagold.ru/fon/clipart/l/lagu/lagush1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051720" y="3429000"/>
            <a:ext cx="1512168" cy="1188132"/>
          </a:xfrm>
          <a:prstGeom prst="rect">
            <a:avLst/>
          </a:prstGeom>
          <a:noFill/>
        </p:spPr>
      </p:pic>
      <p:sp>
        <p:nvSpPr>
          <p:cNvPr id="7" name="Блок-схема: процесс 6"/>
          <p:cNvSpPr/>
          <p:nvPr/>
        </p:nvSpPr>
        <p:spPr>
          <a:xfrm flipH="1">
            <a:off x="2195735" y="4555929"/>
            <a:ext cx="478735" cy="410955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 flipH="1">
            <a:off x="2915816" y="4534836"/>
            <a:ext cx="478735" cy="410955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251521" y="213839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7" y="429863"/>
            <a:ext cx="8419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 «Весёлые лягушата»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enagold.ru/fon/clipart/l/lagu/lagush1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2492896"/>
            <a:ext cx="1512168" cy="1188132"/>
          </a:xfrm>
          <a:prstGeom prst="rect">
            <a:avLst/>
          </a:prstGeom>
          <a:noFill/>
        </p:spPr>
      </p:pic>
      <p:sp>
        <p:nvSpPr>
          <p:cNvPr id="4" name="Блок-схема: процесс 3"/>
          <p:cNvSpPr/>
          <p:nvPr/>
        </p:nvSpPr>
        <p:spPr>
          <a:xfrm>
            <a:off x="6084167" y="3619825"/>
            <a:ext cx="478735" cy="410955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804248" y="3598732"/>
            <a:ext cx="478735" cy="410955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lenagold.ru/fon/clipart/l/lagu/lagush1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1979712" y="2492896"/>
            <a:ext cx="1512168" cy="1188132"/>
          </a:xfrm>
          <a:prstGeom prst="rect">
            <a:avLst/>
          </a:prstGeom>
          <a:noFill/>
        </p:spPr>
      </p:pic>
      <p:sp>
        <p:nvSpPr>
          <p:cNvPr id="7" name="Блок-схема: процесс 6"/>
          <p:cNvSpPr/>
          <p:nvPr/>
        </p:nvSpPr>
        <p:spPr>
          <a:xfrm flipH="1">
            <a:off x="2123727" y="3619825"/>
            <a:ext cx="478735" cy="410955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 flipH="1">
            <a:off x="2843808" y="3598732"/>
            <a:ext cx="478735" cy="410955"/>
          </a:xfrm>
          <a:prstGeom prst="flowChartProces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мка 8"/>
          <p:cNvSpPr/>
          <p:nvPr/>
        </p:nvSpPr>
        <p:spPr>
          <a:xfrm>
            <a:off x="251521" y="213839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7" y="429863"/>
            <a:ext cx="8419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Упражнение «Весёлые лягушата»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1916832"/>
            <a:ext cx="2016224" cy="2498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2204864"/>
            <a:ext cx="2088232" cy="228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251520" y="188640"/>
            <a:ext cx="8640960" cy="6480720"/>
          </a:xfrm>
          <a:prstGeom prst="frame">
            <a:avLst>
              <a:gd name="adj1" fmla="val 225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388</Words>
  <Application>Microsoft Office PowerPoint</Application>
  <PresentationFormat>Экран (4:3)</PresentationFormat>
  <Paragraphs>61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Анимированная гимнастика     для  тела ума  и здоровья</vt:lpstr>
      <vt:lpstr>Слайд 2</vt:lpstr>
      <vt:lpstr>Слайд 3</vt:lpstr>
      <vt:lpstr>Слайд 4</vt:lpstr>
      <vt:lpstr>Условия:</vt:lpstr>
      <vt:lpstr>Упражнение: «Кулак-ребро-ладонь»</vt:lpstr>
      <vt:lpstr>Слайд 7</vt:lpstr>
      <vt:lpstr>Слайд 8</vt:lpstr>
      <vt:lpstr>Слайд 9</vt:lpstr>
      <vt:lpstr>Упражнение: «Зайчик-колечко-цепочка»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ExPress</dc:creator>
  <cp:lastModifiedBy>ExPress</cp:lastModifiedBy>
  <cp:revision>116</cp:revision>
  <dcterms:created xsi:type="dcterms:W3CDTF">2013-02-04T21:12:06Z</dcterms:created>
  <dcterms:modified xsi:type="dcterms:W3CDTF">2013-02-21T19:15:06Z</dcterms:modified>
</cp:coreProperties>
</file>