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78" r:id="rId3"/>
    <p:sldId id="273" r:id="rId4"/>
    <p:sldId id="276" r:id="rId5"/>
    <p:sldId id="261" r:id="rId6"/>
    <p:sldId id="257" r:id="rId7"/>
    <p:sldId id="263" r:id="rId8"/>
    <p:sldId id="258" r:id="rId9"/>
    <p:sldId id="264" r:id="rId10"/>
    <p:sldId id="260" r:id="rId11"/>
    <p:sldId id="265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86447" autoAdjust="0"/>
  </p:normalViewPr>
  <p:slideViewPr>
    <p:cSldViewPr>
      <p:cViewPr>
        <p:scale>
          <a:sx n="100" d="100"/>
          <a:sy n="100" d="100"/>
        </p:scale>
        <p:origin x="-90" y="12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4A5F9B-9B85-4B86-B8A3-8EBB5594A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B420-A78D-4ECE-83C0-7F7F3EC94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3796-54D8-488A-8535-D2159A347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E91B-27FC-4E53-91DB-3CA9BDC9C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1EE8-F5EF-44B6-B188-8D7CE92FB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9D2C-2CA4-4E42-A491-C158712BF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E1F7-4A37-4656-96AE-F506C4AB6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1AAF-B358-47B6-9F45-70E1A16D1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8101-0154-4D3F-A574-1D9224C88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D37D-DB35-49EC-ACFE-BE7B8A4B7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DE70-54BC-4A02-80B4-D5264AAB6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E950-9B53-435A-9085-9BD01A0A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1700FA1-4E5F-4FDA-8A5E-12EF1C869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3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krugosvet.ru/images/1010602_0602_1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rugosvet.ru/images/1010602_0602_1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rugosvet.ru/images/1010602_0602_1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762001"/>
            <a:ext cx="7772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ПРЕЗЕНТАЦИЯ </a:t>
            </a:r>
            <a:br>
              <a:rPr lang="ru-RU" sz="5400" dirty="0" smtClean="0"/>
            </a:br>
            <a:r>
              <a:rPr lang="ru-RU" sz="6000" b="1" i="1" dirty="0" smtClean="0"/>
              <a:t>стили плавания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600" dirty="0" smtClean="0"/>
              <a:t>для детей старшей и подготовительной группы </a:t>
            </a:r>
            <a:br>
              <a:rPr lang="ru-RU" sz="3600" dirty="0" smtClean="0"/>
            </a:br>
            <a:r>
              <a:rPr lang="ru-RU" sz="3600" dirty="0" smtClean="0"/>
              <a:t>детского сада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5257800" y="5410200"/>
            <a:ext cx="3657600" cy="990600"/>
          </a:xfrm>
        </p:spPr>
        <p:txBody>
          <a:bodyPr/>
          <a:lstStyle/>
          <a:p>
            <a:r>
              <a:rPr lang="ru-RU" sz="1800" dirty="0" smtClean="0"/>
              <a:t>Инструктор по физической культуре Иванова Елена Сергеевна</a:t>
            </a:r>
            <a:endParaRPr lang="ru-RU" sz="1800" dirty="0"/>
          </a:p>
        </p:txBody>
      </p:sp>
      <p:pic>
        <p:nvPicPr>
          <p:cNvPr id="1026" name="Picture 2" descr="C:\Users\Валера\Desktop\аттестация\презентация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57800"/>
            <a:ext cx="24384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Баттерфляй.</a:t>
            </a:r>
          </a:p>
        </p:txBody>
      </p:sp>
      <p:pic>
        <p:nvPicPr>
          <p:cNvPr id="13318" name="Picture 6" descr="баттерфля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600200"/>
            <a:ext cx="4724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38200" y="4881264"/>
            <a:ext cx="762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Баттерфляй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одним из наисложнейших способов плавания. Этот стиль плавания очень быстрый, однако, по скорости он считается вторым, после плавания стилем кроля.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Бабочка или дельфин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667000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effectLst/>
            </a:endParaRPr>
          </a:p>
          <a:p>
            <a:r>
              <a:rPr lang="ru-RU" sz="1800" dirty="0">
                <a:effectLst/>
              </a:rPr>
              <a:t>В переводе с английского языка баттерфляй означает </a:t>
            </a:r>
            <a:r>
              <a:rPr lang="ru-RU" sz="1800" b="1" dirty="0">
                <a:effectLst/>
              </a:rPr>
              <a:t>«бабочка</a:t>
            </a:r>
            <a:r>
              <a:rPr lang="ru-RU" sz="1800" b="1" dirty="0" smtClean="0">
                <a:effectLst/>
              </a:rPr>
              <a:t>»,             </a:t>
            </a:r>
            <a:r>
              <a:rPr lang="ru-RU" sz="1800" dirty="0">
                <a:effectLst/>
              </a:rPr>
              <a:t>но у этого стиля плавания есть и другое название –  </a:t>
            </a:r>
            <a:r>
              <a:rPr lang="ru-RU" sz="1800" b="1" dirty="0">
                <a:effectLst/>
              </a:rPr>
              <a:t>«дельфин». </a:t>
            </a:r>
            <a:endParaRPr lang="ru-RU" sz="1800" b="1" dirty="0" smtClean="0">
              <a:effectLst/>
            </a:endParaRPr>
          </a:p>
          <a:p>
            <a:r>
              <a:rPr lang="ru-RU" sz="1800" dirty="0" smtClean="0">
                <a:effectLst/>
              </a:rPr>
              <a:t>Баттерфляй </a:t>
            </a:r>
            <a:r>
              <a:rPr lang="ru-RU" sz="1800" dirty="0">
                <a:effectLst/>
              </a:rPr>
              <a:t>– это такой стиль плавания, который выполняется только на животе, при котором правая и левая части тела выполняют симметричные движения </a:t>
            </a:r>
            <a:r>
              <a:rPr lang="ru-RU" sz="1800" dirty="0" smtClean="0">
                <a:effectLst/>
              </a:rPr>
              <a:t>одновременно – </a:t>
            </a:r>
            <a:r>
              <a:rPr lang="ru-RU" sz="1800" b="1" dirty="0" smtClean="0">
                <a:effectLst/>
              </a:rPr>
              <a:t>как крылья бабочки</a:t>
            </a:r>
            <a:r>
              <a:rPr lang="ru-RU" sz="1800" dirty="0" smtClean="0">
                <a:effectLst/>
              </a:rPr>
              <a:t>.                        Руки </a:t>
            </a:r>
            <a:r>
              <a:rPr lang="ru-RU" sz="1800" dirty="0">
                <a:effectLst/>
              </a:rPr>
              <a:t>совершают мощный и широкий гребок, благодаря которому тело пловца приподнимается над водой. Таз и ноги выполняют волнообразные </a:t>
            </a:r>
            <a:r>
              <a:rPr lang="ru-RU" sz="1800" dirty="0" smtClean="0">
                <a:effectLst/>
              </a:rPr>
              <a:t>движения- </a:t>
            </a:r>
            <a:r>
              <a:rPr lang="ru-RU" sz="1800" b="1" dirty="0" smtClean="0">
                <a:effectLst/>
              </a:rPr>
              <a:t>как тело дельфина</a:t>
            </a:r>
            <a:r>
              <a:rPr lang="ru-RU" sz="1800" dirty="0" smtClean="0">
                <a:effectLst/>
              </a:rPr>
              <a:t>.</a:t>
            </a:r>
            <a:endParaRPr lang="ru-RU" sz="1800" dirty="0">
              <a:effectLst/>
            </a:endParaRPr>
          </a:p>
        </p:txBody>
      </p:sp>
      <p:pic>
        <p:nvPicPr>
          <p:cNvPr id="5122" name="Picture 2" descr="C:\Users\Валера\Desktop\аттестация\презентация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00125"/>
            <a:ext cx="22098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Стиль плавания баттерфля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3505201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Валера\Desktop\аттестация\презентация\102274263_0c02cb1168531c0755c6327b45a009e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22098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алера\Desktop\аттестация\презентация\i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28900"/>
            <a:ext cx="289560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Стишок мы хотим посвятить для людей,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тех, кто не знает, как плавать в воде,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плаванье в жизни всегда избегал,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радость воды никогда не познал.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4881264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algn="ctr"/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плаванье – навык необходим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маленьким детям, и даже большим,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это залог безопасности всех,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это здоровье, радость, успех.</a:t>
            </a: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воде человек организм закалит,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Сосуды и сердце свое укрепит,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будет и сильным, и стройным всегда,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этом поможет вам только вода,</a:t>
            </a:r>
          </a:p>
          <a:p>
            <a:pPr algn="ctr"/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 плавать учиться,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Нырять и в воде веселиться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 жизни везде и всегда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Вам радость приносит вода!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1010284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6129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/>
              <a:t>СПАСИБО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i="1" dirty="0" smtClean="0"/>
              <a:t>ЗА ВНИМАНИЕ.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611010284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1"/>
            <a:ext cx="7772400" cy="1295399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Плавание.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362200"/>
            <a:ext cx="8610600" cy="3200400"/>
          </a:xfrm>
        </p:spPr>
        <p:txBody>
          <a:bodyPr/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Раньше люди не 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могли Плавать 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нырять в воде,</a:t>
            </a:r>
            <a:b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люди 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научились </a:t>
            </a:r>
          </a:p>
          <a:p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нырять, и плыть все стили?»</a:t>
            </a:r>
          </a:p>
          <a:p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575620467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1"/>
            <a:ext cx="7772400" cy="68579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,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086600" cy="5105400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Вероятнее всего плавать </a:t>
            </a:r>
            <a:r>
              <a:rPr lang="ru-RU" sz="2000" dirty="0">
                <a:effectLst/>
              </a:rPr>
              <a:t>стали от того</a:t>
            </a:r>
            <a:r>
              <a:rPr lang="ru-RU" sz="2000" dirty="0" smtClean="0">
                <a:effectLst/>
              </a:rPr>
              <a:t>,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Что </a:t>
            </a:r>
            <a:r>
              <a:rPr lang="ru-RU" sz="2000" dirty="0">
                <a:effectLst/>
              </a:rPr>
              <a:t>в древние </a:t>
            </a:r>
            <a:r>
              <a:rPr lang="ru-RU" sz="2000" dirty="0" smtClean="0">
                <a:effectLst/>
              </a:rPr>
              <a:t>года спасались </a:t>
            </a:r>
            <a:r>
              <a:rPr lang="ru-RU" sz="2000" dirty="0">
                <a:effectLst/>
              </a:rPr>
              <a:t>люди от </a:t>
            </a:r>
            <a:r>
              <a:rPr lang="ru-RU" sz="2000" dirty="0" smtClean="0">
                <a:effectLst/>
              </a:rPr>
              <a:t>врага</a:t>
            </a:r>
          </a:p>
          <a:p>
            <a:r>
              <a:rPr lang="ru-RU" sz="2000" dirty="0" smtClean="0">
                <a:effectLst/>
              </a:rPr>
              <a:t>И </a:t>
            </a:r>
            <a:r>
              <a:rPr lang="ru-RU" sz="2000" dirty="0">
                <a:effectLst/>
              </a:rPr>
              <a:t>сама похоже </a:t>
            </a:r>
            <a:r>
              <a:rPr lang="ru-RU" sz="2000" dirty="0" smtClean="0">
                <a:effectLst/>
              </a:rPr>
              <a:t>жизнь научила </a:t>
            </a:r>
            <a:r>
              <a:rPr lang="ru-RU" sz="2000" dirty="0">
                <a:effectLst/>
              </a:rPr>
              <a:t>многих плыть,</a:t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Подражая </a:t>
            </a:r>
            <a:r>
              <a:rPr lang="ru-RU" sz="2000" dirty="0">
                <a:effectLst/>
              </a:rPr>
              <a:t>птицам, </a:t>
            </a:r>
            <a:r>
              <a:rPr lang="ru-RU" sz="2000" dirty="0" smtClean="0">
                <a:effectLst/>
              </a:rPr>
              <a:t>зверям люди </a:t>
            </a:r>
            <a:r>
              <a:rPr lang="ru-RU" sz="2000" dirty="0">
                <a:effectLst/>
              </a:rPr>
              <a:t>стали чуть </a:t>
            </a:r>
            <a:r>
              <a:rPr lang="ru-RU" sz="2000" dirty="0" smtClean="0">
                <a:effectLst/>
              </a:rPr>
              <a:t>мудрее</a:t>
            </a:r>
            <a:endParaRPr lang="ru-RU" sz="2000" dirty="0">
              <a:effectLst/>
            </a:endParaRPr>
          </a:p>
          <a:p>
            <a:r>
              <a:rPr lang="ru-RU" sz="2000" dirty="0" smtClean="0">
                <a:effectLst/>
              </a:rPr>
              <a:t>Наблюдая </a:t>
            </a:r>
            <a:r>
              <a:rPr lang="ru-RU" sz="2000" dirty="0">
                <a:effectLst/>
              </a:rPr>
              <a:t>за собакой</a:t>
            </a:r>
            <a:r>
              <a:rPr lang="ru-RU" sz="2000" dirty="0" smtClean="0">
                <a:effectLst/>
              </a:rPr>
              <a:t>,</a:t>
            </a: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как </a:t>
            </a:r>
            <a:r>
              <a:rPr lang="ru-RU" sz="2000" dirty="0">
                <a:effectLst/>
              </a:rPr>
              <a:t>в воде она плывет,</a:t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Стали </a:t>
            </a:r>
            <a:r>
              <a:rPr lang="ru-RU" sz="2000" dirty="0">
                <a:effectLst/>
              </a:rPr>
              <a:t>плавать по </a:t>
            </a:r>
            <a:r>
              <a:rPr lang="ru-RU" sz="2000" dirty="0" smtClean="0">
                <a:effectLst/>
              </a:rPr>
              <a:t>собачьи -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первый стиль</a:t>
            </a:r>
          </a:p>
          <a:p>
            <a:r>
              <a:rPr lang="ru-RU" sz="2000" dirty="0" smtClean="0">
                <a:effectLst/>
              </a:rPr>
              <a:t>Наблюдая </a:t>
            </a:r>
            <a:r>
              <a:rPr lang="ru-RU" sz="2000" dirty="0">
                <a:effectLst/>
              </a:rPr>
              <a:t>за </a:t>
            </a:r>
            <a:r>
              <a:rPr lang="ru-RU" sz="2000" dirty="0" smtClean="0">
                <a:effectLst/>
              </a:rPr>
              <a:t>лягушкой -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брасс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изобрели.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И </a:t>
            </a:r>
            <a:r>
              <a:rPr lang="ru-RU" sz="2000" dirty="0">
                <a:effectLst/>
              </a:rPr>
              <a:t>поэтому </a:t>
            </a:r>
            <a:r>
              <a:rPr lang="ru-RU" sz="2000" dirty="0" smtClean="0">
                <a:effectLst/>
              </a:rPr>
              <a:t>могли плавать </a:t>
            </a:r>
            <a:r>
              <a:rPr lang="ru-RU" sz="2000" dirty="0">
                <a:effectLst/>
              </a:rPr>
              <a:t>на перегонки,</a:t>
            </a:r>
          </a:p>
          <a:p>
            <a:r>
              <a:rPr lang="ru-RU" sz="2000" dirty="0" smtClean="0">
                <a:effectLst/>
              </a:rPr>
              <a:t>А </a:t>
            </a:r>
            <a:r>
              <a:rPr lang="ru-RU" sz="2000" dirty="0">
                <a:effectLst/>
              </a:rPr>
              <a:t>в Австралии </a:t>
            </a:r>
            <a:r>
              <a:rPr lang="ru-RU" sz="2000" dirty="0" smtClean="0">
                <a:effectLst/>
              </a:rPr>
              <a:t>потом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плавать способ кроль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Этот </a:t>
            </a:r>
            <a:r>
              <a:rPr lang="ru-RU" sz="2000" dirty="0">
                <a:effectLst/>
              </a:rPr>
              <a:t>способ всех </a:t>
            </a:r>
            <a:r>
              <a:rPr lang="ru-RU" sz="2000" dirty="0" smtClean="0">
                <a:effectLst/>
              </a:rPr>
              <a:t>быстрей - не </a:t>
            </a:r>
            <a:r>
              <a:rPr lang="ru-RU" sz="2000" dirty="0">
                <a:effectLst/>
              </a:rPr>
              <a:t>догонит всякий </a:t>
            </a:r>
            <a:r>
              <a:rPr lang="ru-RU" sz="2000" dirty="0" smtClean="0">
                <a:effectLst/>
              </a:rPr>
              <a:t>зверь,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Наблюдая </a:t>
            </a:r>
            <a:r>
              <a:rPr lang="ru-RU" sz="2000" dirty="0">
                <a:effectLst/>
              </a:rPr>
              <a:t>за </a:t>
            </a:r>
            <a:r>
              <a:rPr lang="ru-RU" sz="2000" dirty="0" smtClean="0">
                <a:effectLst/>
              </a:rPr>
              <a:t>дельфином в </a:t>
            </a:r>
            <a:r>
              <a:rPr lang="ru-RU" sz="2000" dirty="0">
                <a:effectLst/>
              </a:rPr>
              <a:t>море, </a:t>
            </a:r>
            <a:endParaRPr lang="ru-RU" sz="2000" dirty="0" smtClean="0">
              <a:effectLst/>
            </a:endParaRPr>
          </a:p>
          <a:p>
            <a:r>
              <a:rPr lang="ru-RU" sz="2000" dirty="0" smtClean="0">
                <a:effectLst/>
              </a:rPr>
              <a:t>как </a:t>
            </a:r>
            <a:r>
              <a:rPr lang="ru-RU" sz="2000" dirty="0">
                <a:effectLst/>
              </a:rPr>
              <a:t>плывет </a:t>
            </a:r>
            <a:r>
              <a:rPr lang="ru-RU" sz="2000" dirty="0" smtClean="0">
                <a:effectLst/>
              </a:rPr>
              <a:t>дельфин красиво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плавать все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дельфин- </a:t>
            </a:r>
            <a:r>
              <a:rPr lang="ru-RU" sz="2000" dirty="0" smtClean="0">
                <a:effectLst/>
              </a:rPr>
              <a:t>красивейший </a:t>
            </a:r>
            <a:r>
              <a:rPr lang="ru-RU" sz="2000" dirty="0">
                <a:effectLst/>
              </a:rPr>
              <a:t>этот </a:t>
            </a:r>
            <a:r>
              <a:rPr lang="ru-RU" sz="2000" dirty="0" smtClean="0">
                <a:effectLst/>
              </a:rPr>
              <a:t>стиль.</a:t>
            </a:r>
            <a:endParaRPr lang="ru-RU" sz="2000" dirty="0">
              <a:effectLst/>
            </a:endParaRPr>
          </a:p>
          <a:p>
            <a:r>
              <a:rPr lang="ru-RU" sz="2000" dirty="0" smtClean="0">
                <a:effectLst/>
              </a:rPr>
              <a:t>Так </a:t>
            </a:r>
            <a:r>
              <a:rPr lang="ru-RU" sz="2000" dirty="0">
                <a:effectLst/>
              </a:rPr>
              <a:t>животным </a:t>
            </a:r>
            <a:r>
              <a:rPr lang="ru-RU" sz="2000" dirty="0" smtClean="0">
                <a:effectLst/>
              </a:rPr>
              <a:t>подражая их </a:t>
            </a:r>
            <a:r>
              <a:rPr lang="ru-RU" sz="2000" dirty="0">
                <a:effectLst/>
              </a:rPr>
              <a:t>в воде изображая</a:t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Научились </a:t>
            </a:r>
            <a:r>
              <a:rPr lang="ru-RU" sz="2000" dirty="0">
                <a:effectLst/>
              </a:rPr>
              <a:t>люди </a:t>
            </a:r>
            <a:r>
              <a:rPr lang="ru-RU" sz="2000" dirty="0" smtClean="0">
                <a:effectLst/>
              </a:rPr>
              <a:t>плыть, и </a:t>
            </a:r>
            <a:r>
              <a:rPr lang="ru-RU" sz="2000" dirty="0">
                <a:effectLst/>
              </a:rPr>
              <a:t>с водой всегда дружить.</a:t>
            </a:r>
          </a:p>
          <a:p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2800" dirty="0" smtClean="0"/>
          </a:p>
        </p:txBody>
      </p:sp>
      <p:pic>
        <p:nvPicPr>
          <p:cNvPr id="6146" name="Picture 2" descr="C:\Users\Валера\Desktop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04800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алер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7175"/>
            <a:ext cx="2286000" cy="1476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Валера\Desktop\аттестация\презентация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28600"/>
            <a:ext cx="3048000" cy="1504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алера\Desktop\i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137160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алера\Desktop\i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905000" cy="137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алера\Desktop\i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295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алера\Desktop\i (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3733800"/>
            <a:ext cx="1619251" cy="1171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Валера\Desktop\i (1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5726906"/>
            <a:ext cx="1800225" cy="1147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1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Кроль – самый быстрый стиль плавания.</a:t>
            </a:r>
            <a:endParaRPr lang="ru-R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514600"/>
            <a:ext cx="45720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.</a:t>
            </a:r>
            <a:endParaRPr lang="ru-RU" sz="2800" dirty="0" smtClean="0"/>
          </a:p>
        </p:txBody>
      </p:sp>
      <p:pic>
        <p:nvPicPr>
          <p:cNvPr id="5" name="Picture 6" descr="кроль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162800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56007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Кроль на груди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962400"/>
            <a:ext cx="8686800" cy="2743200"/>
          </a:xfrm>
        </p:spPr>
        <p:txBody>
          <a:bodyPr/>
          <a:lstStyle/>
          <a:p>
            <a:r>
              <a:rPr lang="ru-RU" sz="2400" dirty="0">
                <a:effectLst/>
              </a:rPr>
              <a:t>Плавание кролем похоже на</a:t>
            </a:r>
            <a:r>
              <a:rPr lang="ru-RU" sz="2400" b="1" dirty="0">
                <a:effectLst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ползание по-пластунски</a:t>
            </a:r>
            <a:r>
              <a:rPr lang="ru-RU" sz="2400" dirty="0">
                <a:effectLst/>
              </a:rPr>
              <a:t>, но только в воде. Пловец по очереди погружает в воду немного согнутые в локте руки впереди плеч, делает длинный сильный гребок и, постепенно распрямляя руку, выносит ее из воды у бедра. Ноги при этом делают движения вверх-вниз, слегка сгибаясь и разгибаясь в коленях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  <p:pic>
        <p:nvPicPr>
          <p:cNvPr id="6" name="Рисунок 5" descr="      ТЕХНИКА ПЛАВАНИЯ КРОЛЕМ (вольным стилем). а) Захват с выходом на поверхность. б) Подтягивание с проносом левой руки. в) Отталкивание с захватом (и последующим выходом на поверхность). г) Подтягивание с проносом правой руки. д) Отталкивание с захватом.      ">
            <a:hlinkClick r:id="rId2" tooltip="&quot;      ТЕХНИКА ПЛАВАНИЯ КРОЛЕМ (вольным стилем). а) Захват с выходом на поверхность. б) Подтягивание с проносом левой руки. в) Отталкивание с захватом (и последующим выходом на поверхность). г) Подтягивание с проносом правой руки. д) Отталкивание с захватом.      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1752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Валера\Desktop\аттестация\презентация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61722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/>
              <a:t>Брасс.</a:t>
            </a:r>
            <a:endParaRPr lang="ru-RU" dirty="0" smtClean="0"/>
          </a:p>
        </p:txBody>
      </p:sp>
      <p:pic>
        <p:nvPicPr>
          <p:cNvPr id="5" name="Picture 6" descr="брас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1254" y="1905000"/>
            <a:ext cx="614149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Брасс - самый медленный </a:t>
            </a:r>
            <a:br>
              <a:rPr lang="ru-RU" dirty="0" smtClean="0"/>
            </a:br>
            <a:r>
              <a:rPr lang="ru-RU" dirty="0" smtClean="0"/>
              <a:t>стиль плавания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2133600"/>
          </a:xfrm>
        </p:spPr>
        <p:txBody>
          <a:bodyPr/>
          <a:lstStyle/>
          <a:p>
            <a:r>
              <a:rPr lang="ru-RU" sz="2000" dirty="0">
                <a:effectLst/>
              </a:rPr>
              <a:t>П</a:t>
            </a:r>
            <a:r>
              <a:rPr lang="ru-RU" sz="2000" dirty="0" smtClean="0">
                <a:effectLst/>
              </a:rPr>
              <a:t>усть</a:t>
            </a:r>
            <a:r>
              <a:rPr lang="ru-RU" sz="2000" dirty="0">
                <a:effectLst/>
              </a:rPr>
              <a:t> 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брасс</a:t>
            </a:r>
            <a:r>
              <a:rPr lang="ru-RU" sz="2000" dirty="0">
                <a:effectLst/>
              </a:rPr>
              <a:t> не слишком уж быстр, зато он обладает множеством достоинств, которые делают его просто незаменимым </a:t>
            </a:r>
            <a:r>
              <a:rPr lang="ru-RU" sz="2000" dirty="0" smtClean="0">
                <a:effectLst/>
              </a:rPr>
              <a:t>стилем.</a:t>
            </a:r>
            <a:r>
              <a:rPr lang="ru-RU" sz="2000" dirty="0">
                <a:effectLst/>
              </a:rPr>
              <a:t> 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</a:t>
            </a:r>
            <a:r>
              <a:rPr lang="ru-RU" sz="2000" dirty="0">
                <a:effectLst/>
              </a:rPr>
              <a:t> </a:t>
            </a:r>
            <a:r>
              <a:rPr lang="ru-RU" sz="2000" dirty="0" smtClean="0">
                <a:effectLst/>
              </a:rPr>
              <a:t> позволяет </a:t>
            </a:r>
            <a:r>
              <a:rPr lang="ru-RU" sz="2000" dirty="0">
                <a:effectLst/>
              </a:rPr>
              <a:t>двигаться в воде бесшумно; при движении этим стилем можно отлично просматривать надводное пространство; а также именно плавая брассом можно преодолевать значительные расстояния</a:t>
            </a:r>
            <a:r>
              <a:rPr lang="ru-RU" sz="2000" dirty="0" smtClean="0">
                <a:effectLst/>
              </a:rPr>
              <a:t>.</a:t>
            </a:r>
            <a:endParaRPr lang="ru-RU" sz="2000" dirty="0">
              <a:effectLst/>
            </a:endParaRPr>
          </a:p>
        </p:txBody>
      </p:sp>
      <p:pic>
        <p:nvPicPr>
          <p:cNvPr id="4" name="Рисунок 3" descr="      ТЕХНИКА ПЛАВАНИЯ БРАССОМ. a) Руки и ноги вытянуты. б) Подтягивание рук с последующим отталкиванием. в) Выведение рук и сгибание ног. г) Удар ногами с одновременным вытягиванием рук.       ">
            <a:hlinkClick r:id="rId2" tooltip="&quot;      ТЕХНИКА ПЛАВАНИЯ БРАССОМ. a) Руки и ноги вытянуты. б) Подтягивание рук с последующим отталкиванием. в) Выведение рук и сгибание ног. г) Удар ногами с одновременным вытягиванием рук.       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399"/>
            <a:ext cx="2133600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Валера\Desktop\аттестация\презентация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828800"/>
            <a:ext cx="2747962" cy="2314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лера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8194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Кроль на спине.</a:t>
            </a:r>
          </a:p>
        </p:txBody>
      </p:sp>
      <p:pic>
        <p:nvPicPr>
          <p:cNvPr id="4" name="Picture 2" descr="C:\Users\Валера\Desktop\аттестация\презентация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19200"/>
            <a:ext cx="59436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057400"/>
          </a:xfrm>
        </p:spPr>
        <p:txBody>
          <a:bodyPr/>
          <a:lstStyle/>
          <a:p>
            <a:r>
              <a:rPr lang="ru-RU" sz="2000" dirty="0" smtClean="0">
                <a:effectLst/>
              </a:rPr>
              <a:t>Этот стиль плавания похож на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"кроль наоборот". </a:t>
            </a:r>
            <a:r>
              <a:rPr lang="ru-RU" sz="2000" dirty="0" smtClean="0">
                <a:effectLst/>
              </a:rPr>
              <a:t>Здесь, как и 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кроле</a:t>
            </a:r>
            <a:r>
              <a:rPr lang="ru-RU" sz="2000" dirty="0" smtClean="0">
                <a:effectLst/>
              </a:rPr>
              <a:t>, спортсмен выполняет попеременные гребки руками и одновременно совершает попеременные удары ногами в вертикальной плоскости (вверх-вниз). Лицо спортсмена практически постоянно (за исключением старта и поворотов) находится над водой.</a:t>
            </a:r>
          </a:p>
          <a:p>
            <a:endParaRPr lang="ru-RU" sz="2000" dirty="0" smtClean="0">
              <a:effectLst/>
            </a:endParaRPr>
          </a:p>
          <a:p>
            <a:endParaRPr lang="ru-RU" sz="28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Плавание на спине</a:t>
            </a:r>
          </a:p>
        </p:txBody>
      </p:sp>
      <p:pic>
        <p:nvPicPr>
          <p:cNvPr id="4" name="Рисунок 3" descr="      ТЕХНИКА ПЛАВАНИЯ НА СПИНЕ (перевернутый кроль). а) Захват с выходом правой руки. б) Подтягивание правой руки с началом проноса левой. в) Отталкивание с проносом левой руки. г) Погружение и подтягивание левой руки. д) Отталкивание левой руки с проносом правой.      ">
            <a:hlinkClick r:id="rId2" tooltip="&quot;      ТЕХНИКА ПЛАВАНИЯ НА СПИНЕ (перевернутый кроль). а) Захват с выходом правой руки. б) Подтягивание правой руки с началом проноса левой. в) Отталкивание с проносом левой руки. г) Погружение и подтягивание левой руки. д) Отталкивание левой руки с проносом правой.      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2098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>
                <a:effectLst/>
              </a:rPr>
              <a:t>Некогда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плавание на спине </a:t>
            </a:r>
            <a:r>
              <a:rPr lang="ru-RU" sz="2000" dirty="0">
                <a:effectLst/>
              </a:rPr>
              <a:t>использовали исключительно для отдыха на воде. Со временем оно стало применяться и для преодоления водных дистанций – и вошло в программу </a:t>
            </a:r>
            <a:r>
              <a:rPr lang="ru-RU" sz="2000" dirty="0" smtClean="0">
                <a:effectLst/>
              </a:rPr>
              <a:t>соревнований</a:t>
            </a:r>
          </a:p>
          <a:p>
            <a:pPr eaLnBrk="1" hangingPunct="1">
              <a:defRPr/>
            </a:pPr>
            <a:r>
              <a:rPr lang="ru-RU" sz="2000" b="1" dirty="0" smtClean="0">
                <a:effectLst/>
              </a:rPr>
              <a:t>П</a:t>
            </a:r>
            <a:r>
              <a:rPr lang="ru-RU" sz="2000" dirty="0" smtClean="0">
                <a:effectLst/>
              </a:rPr>
              <a:t>лавание </a:t>
            </a:r>
            <a:r>
              <a:rPr lang="ru-RU" sz="2000" dirty="0">
                <a:effectLst/>
              </a:rPr>
              <a:t>на спине – это не самый быстрый стиль плавания, но плыть им можно быстрее, чем, например, брассом. </a:t>
            </a:r>
            <a:endParaRPr lang="ru-RU" sz="2000" dirty="0" smtClean="0">
              <a:effectLst/>
            </a:endParaRPr>
          </a:p>
          <a:p>
            <a:pPr eaLnBrk="1" hangingPunct="1">
              <a:defRPr/>
            </a:pPr>
            <a:endParaRPr lang="ru-RU" sz="2400" dirty="0" smtClean="0">
              <a:effectLst/>
            </a:endParaRPr>
          </a:p>
        </p:txBody>
      </p:sp>
      <p:pic>
        <p:nvPicPr>
          <p:cNvPr id="6" name="Picture 6" descr="кроль на спи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1" y="1295400"/>
            <a:ext cx="3581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Валера\Desktop\i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914400"/>
            <a:ext cx="2819399" cy="2667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лера\Desktop\i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200400"/>
            <a:ext cx="21336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254</TotalTime>
  <Words>209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ПРЕЗЕНТАЦИЯ  стили плавания  для детей старшей и подготовительной группы  детского сада</vt:lpstr>
      <vt:lpstr>Плавание.</vt:lpstr>
      <vt:lpstr>,</vt:lpstr>
      <vt:lpstr>Кроль – самый быстрый стиль плавания.</vt:lpstr>
      <vt:lpstr>Кроль на груди</vt:lpstr>
      <vt:lpstr>Брасс.</vt:lpstr>
      <vt:lpstr>Брасс - самый медленный  стиль плавания</vt:lpstr>
      <vt:lpstr>Кроль на спине.</vt:lpstr>
      <vt:lpstr>Плавание на спине</vt:lpstr>
      <vt:lpstr>Баттерфляй.</vt:lpstr>
      <vt:lpstr>Бабочка или дельфин</vt:lpstr>
      <vt:lpstr>Стишок мы хотим посвятить для людей, Для тех, кто не знает, как плавать в воде, Кто плаванье в жизни всегда избегал, Кто радость воды никогда не познал. </vt:lpstr>
      <vt:lpstr>  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Настя</dc:creator>
  <cp:lastModifiedBy>Валера</cp:lastModifiedBy>
  <cp:revision>24</cp:revision>
  <cp:lastPrinted>1601-01-01T00:00:00Z</cp:lastPrinted>
  <dcterms:created xsi:type="dcterms:W3CDTF">1601-01-01T00:00:00Z</dcterms:created>
  <dcterms:modified xsi:type="dcterms:W3CDTF">2013-10-27T13:43:06Z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