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329" r:id="rId3"/>
    <p:sldId id="319" r:id="rId4"/>
    <p:sldId id="326" r:id="rId5"/>
    <p:sldId id="320" r:id="rId6"/>
    <p:sldId id="323" r:id="rId7"/>
    <p:sldId id="304" r:id="rId8"/>
    <p:sldId id="324" r:id="rId9"/>
    <p:sldId id="321" r:id="rId10"/>
    <p:sldId id="322" r:id="rId11"/>
    <p:sldId id="327" r:id="rId12"/>
    <p:sldId id="330" r:id="rId13"/>
    <p:sldId id="274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F81BD"/>
    <a:srgbClr val="BE0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937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E355E4-F571-4065-B28C-38079378770F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DAC6BC-D7B6-45BF-B50B-A7525AC8A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D5FF-8B12-4964-B043-0545133821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25C0C8-88C4-468E-B701-2AC90249F1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CD9A-C573-4FDD-8DFA-C20591CC2B55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A758-0895-4542-9C1A-BDC18EBC2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7AAC-34BA-4E82-8929-C3EE709C2E68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4EA5-65DE-4069-B68C-762340541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B6A5-DAAE-4F3D-9479-8D6A8338CEE1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5334-F864-40A6-AEAA-2CF0ACFE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7F07-CA9D-42CB-A83C-92EE27E64298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48D9-A16B-49ED-A6F3-91BA0875D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5DD4-EAAA-4BD3-9414-C8D8E7C6F3BE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F697-2634-444E-BAC3-FC3B0111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02D1-B036-42B0-9198-FA81988AC7C5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44F0-5455-4F3F-868B-B18C02C3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4B63-4F45-40A1-B850-B21D10B3CE67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0214-2F3E-423D-B434-D7BD27E0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A917-3C18-409C-B239-8F4B229F0A1C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CB23-A636-4FA5-845B-E3468D62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4ACB-A5BC-4B15-932B-087781B7D524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C253-DB59-4062-B86B-A5C86217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607E-AB88-44A4-80B8-F0A6C775E28F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5B51-C07A-47D6-8FB2-38BBD355A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D2B6-23BE-4E0D-879C-01325909A32F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9CF-45EA-4D97-8050-FDF2C62B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7261D-9FAE-4F09-AF82-1D3A7C679106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4691C-A0A5-4E84-9B0E-A3890DB67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462" y="-14288"/>
            <a:ext cx="9144000" cy="691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Сергей\Pictures\Cтудия\IMG_8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27025" y="476250"/>
            <a:ext cx="4100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УЧИТЕЛЬ-ЛОГОПЕД ГБОУ ДЕТСКИЙ САД №2140</a:t>
            </a:r>
          </a:p>
          <a:p>
            <a:r>
              <a:rPr lang="ru-RU" sz="2000">
                <a:latin typeface="Century Gothic" pitchFamily="34" charset="0"/>
              </a:rPr>
              <a:t>БАВЫКИНА ПОЛИНА АЛЕКСАНДРОВНА</a:t>
            </a:r>
          </a:p>
        </p:txBody>
      </p:sp>
      <p:cxnSp>
        <p:nvCxnSpPr>
          <p:cNvPr id="13" name="Straight Connector 27"/>
          <p:cNvCxnSpPr/>
          <p:nvPr/>
        </p:nvCxnSpPr>
        <p:spPr>
          <a:xfrm flipH="1">
            <a:off x="1962150" y="4581525"/>
            <a:ext cx="6350" cy="57626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1"/>
          <p:cNvCxnSpPr/>
          <p:nvPr/>
        </p:nvCxnSpPr>
        <p:spPr>
          <a:xfrm>
            <a:off x="1011238" y="4624388"/>
            <a:ext cx="28797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3"/>
          <p:cNvSpPr/>
          <p:nvPr/>
        </p:nvSpPr>
        <p:spPr>
          <a:xfrm>
            <a:off x="3857625" y="620713"/>
            <a:ext cx="1444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53"/>
          <p:cNvSpPr/>
          <p:nvPr/>
        </p:nvSpPr>
        <p:spPr>
          <a:xfrm>
            <a:off x="1900238" y="4543425"/>
            <a:ext cx="1428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Rectangle 53"/>
          <p:cNvSpPr/>
          <p:nvPr/>
        </p:nvSpPr>
        <p:spPr>
          <a:xfrm>
            <a:off x="1874838" y="323691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Rectangle 53"/>
          <p:cNvSpPr/>
          <p:nvPr/>
        </p:nvSpPr>
        <p:spPr>
          <a:xfrm>
            <a:off x="3848100" y="3232150"/>
            <a:ext cx="144463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Rectangle 53"/>
          <p:cNvSpPr/>
          <p:nvPr/>
        </p:nvSpPr>
        <p:spPr>
          <a:xfrm>
            <a:off x="3838575" y="1916113"/>
            <a:ext cx="1444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Rectangle 53"/>
          <p:cNvSpPr/>
          <p:nvPr/>
        </p:nvSpPr>
        <p:spPr>
          <a:xfrm>
            <a:off x="3829050" y="4562475"/>
            <a:ext cx="144463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Rounded Rectangle 3"/>
          <p:cNvSpPr/>
          <p:nvPr/>
        </p:nvSpPr>
        <p:spPr>
          <a:xfrm>
            <a:off x="2238375" y="2133600"/>
            <a:ext cx="1800225" cy="1079500"/>
          </a:xfrm>
          <a:prstGeom prst="round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4"/>
          <p:cNvSpPr/>
          <p:nvPr/>
        </p:nvSpPr>
        <p:spPr>
          <a:xfrm>
            <a:off x="304800" y="2133600"/>
            <a:ext cx="1800225" cy="1079500"/>
          </a:xfrm>
          <a:prstGeom prst="round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8"/>
          <p:cNvSpPr/>
          <p:nvPr/>
        </p:nvSpPr>
        <p:spPr>
          <a:xfrm>
            <a:off x="1617663" y="3444875"/>
            <a:ext cx="1800225" cy="1081088"/>
          </a:xfrm>
          <a:prstGeom prst="roundRect">
            <a:avLst/>
          </a:prstGeom>
          <a:solidFill>
            <a:srgbClr val="BE0E2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0075" y="2492375"/>
            <a:ext cx="12176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2288" y="3805238"/>
            <a:ext cx="1409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emotion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4088" y="2492375"/>
            <a:ext cx="1843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6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95288" y="1069975"/>
            <a:ext cx="4735512" cy="3529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i="1" smtClean="0">
                <a:latin typeface="Century Gothic" pitchFamily="34" charset="0"/>
              </a:rPr>
              <a:t>Мы сегодня до обеда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Занимались с логопедом.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Чтобы говорить красиво,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Правильно и чисто,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Звуки мы произносили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Медленно и быстро: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Мы шипели, словно змеи,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Как медведи мы ревели,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Словно тигры, мы рычали…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Думаешь, озорничали?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Вовсе нет! Вовсе нет!</a:t>
            </a:r>
            <a:br>
              <a:rPr lang="ru-RU" sz="1800" i="1" smtClean="0">
                <a:latin typeface="Century Gothic" pitchFamily="34" charset="0"/>
              </a:rPr>
            </a:br>
            <a:r>
              <a:rPr lang="ru-RU" sz="1800" i="1" smtClean="0">
                <a:latin typeface="Century Gothic" pitchFamily="34" charset="0"/>
              </a:rPr>
              <a:t>Так учил нас логопед.</a:t>
            </a:r>
          </a:p>
          <a:p>
            <a:pPr marL="0" indent="0">
              <a:buFont typeface="Arial" charset="0"/>
              <a:buNone/>
            </a:pPr>
            <a:endParaRPr lang="ru-RU" sz="1800" smtClean="0"/>
          </a:p>
        </p:txBody>
      </p:sp>
      <p:sp>
        <p:nvSpPr>
          <p:cNvPr id="4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БУДНИ ЛОГОПЕДА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pic>
        <p:nvPicPr>
          <p:cNvPr id="25606" name="Picture 3" descr="C:\Users\Сергей\Desktop\Файлы Котолиса\Фото\IMG_2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88439"/>
            <a:ext cx="3214713" cy="31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169" y="3273594"/>
            <a:ext cx="2930329" cy="31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539750" y="1241425"/>
            <a:ext cx="4441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entury Gothic" pitchFamily="34" charset="0"/>
              </a:rPr>
              <a:t>Научился наш Егорка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Говорить скороговорки,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Таня больше не картавит,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Алексей не шепелявит.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Дети вам даёт совет –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Всем поможет логопед!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БУДНИ ЛОГОПЕДА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6630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 dirty="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pic>
        <p:nvPicPr>
          <p:cNvPr id="26631" name="Picture 2" descr="C:\Users\Сергей\Desktop\Файлы Котолиса\Фото\IMG_2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75652"/>
            <a:ext cx="4594851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 descr="C:\Users\Сергей\Desktop\Файлы Котолиса\Фото\IMG_2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31" y="3212976"/>
            <a:ext cx="3382998" cy="279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457200" y="1744663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БУДНИ ЛОГОПЕДА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 dirty="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25906" r="13148" b="15580"/>
          <a:stretch/>
        </p:blipFill>
        <p:spPr bwMode="auto">
          <a:xfrm>
            <a:off x="0" y="1628800"/>
            <a:ext cx="9144000" cy="40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578100" y="2103438"/>
            <a:ext cx="1800225" cy="1081087"/>
          </a:xfrm>
          <a:prstGeom prst="round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4525" y="2103438"/>
            <a:ext cx="1800225" cy="1081087"/>
          </a:xfrm>
          <a:prstGeom prst="round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35488" y="2103438"/>
            <a:ext cx="1800225" cy="1081087"/>
          </a:xfrm>
          <a:prstGeom prst="roundRect">
            <a:avLst/>
          </a:prstGeom>
          <a:solidFill>
            <a:srgbClr val="BE0E2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8213" y="2463800"/>
            <a:ext cx="12176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0113" y="2463800"/>
            <a:ext cx="1409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emotion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2225" y="2463800"/>
            <a:ext cx="1844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experience</a:t>
            </a:r>
          </a:p>
        </p:txBody>
      </p:sp>
      <p:sp>
        <p:nvSpPr>
          <p:cNvPr id="78" name="Rectangle 53"/>
          <p:cNvSpPr/>
          <p:nvPr/>
        </p:nvSpPr>
        <p:spPr>
          <a:xfrm>
            <a:off x="4394200" y="620713"/>
            <a:ext cx="1444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Rectangle 53"/>
          <p:cNvSpPr/>
          <p:nvPr/>
        </p:nvSpPr>
        <p:spPr>
          <a:xfrm>
            <a:off x="2411413" y="323691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Rectangle 53"/>
          <p:cNvSpPr/>
          <p:nvPr/>
        </p:nvSpPr>
        <p:spPr>
          <a:xfrm>
            <a:off x="4384675" y="3232150"/>
            <a:ext cx="144463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Rectangle 53"/>
          <p:cNvSpPr/>
          <p:nvPr/>
        </p:nvSpPr>
        <p:spPr>
          <a:xfrm>
            <a:off x="4375150" y="1916113"/>
            <a:ext cx="1444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Rectangle 53"/>
          <p:cNvSpPr/>
          <p:nvPr/>
        </p:nvSpPr>
        <p:spPr>
          <a:xfrm>
            <a:off x="6324600" y="1925638"/>
            <a:ext cx="1444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Rectangle 53"/>
          <p:cNvSpPr/>
          <p:nvPr/>
        </p:nvSpPr>
        <p:spPr>
          <a:xfrm>
            <a:off x="6300788" y="620713"/>
            <a:ext cx="142875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6" name="TextBox 2"/>
          <p:cNvSpPr txBox="1">
            <a:spLocks noChangeArrowheads="1"/>
          </p:cNvSpPr>
          <p:nvPr/>
        </p:nvSpPr>
        <p:spPr bwMode="auto">
          <a:xfrm>
            <a:off x="6488113" y="3500438"/>
            <a:ext cx="2000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entury Gothic" pitchFamily="34" charset="0"/>
              </a:rPr>
              <a:t>Бавыкина Полина</a:t>
            </a:r>
          </a:p>
          <a:p>
            <a:r>
              <a:rPr lang="ru-RU" sz="1600">
                <a:latin typeface="Century Gothic" pitchFamily="34" charset="0"/>
              </a:rPr>
              <a:t>Александровна</a:t>
            </a:r>
          </a:p>
          <a:p>
            <a:r>
              <a:rPr lang="ru-RU" sz="1600">
                <a:latin typeface="Century Gothic" pitchFamily="34" charset="0"/>
              </a:rPr>
              <a:t>8-926-965-88-18</a:t>
            </a:r>
          </a:p>
        </p:txBody>
      </p:sp>
      <p:pic>
        <p:nvPicPr>
          <p:cNvPr id="28687" name="Picture 2" descr="http://www.newborn-baby.net/gallery/4-6-months/games_5_month_o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3357563"/>
            <a:ext cx="46624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27"/>
          <p:cNvCxnSpPr/>
          <p:nvPr/>
        </p:nvCxnSpPr>
        <p:spPr>
          <a:xfrm flipH="1">
            <a:off x="2498725" y="4581525"/>
            <a:ext cx="6350" cy="57626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3"/>
          <p:cNvSpPr/>
          <p:nvPr/>
        </p:nvSpPr>
        <p:spPr>
          <a:xfrm>
            <a:off x="4365625" y="4562475"/>
            <a:ext cx="144463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313" y="368617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</a:rPr>
              <a:t>НЕМНОГО О СЕБЕ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1412875"/>
            <a:ext cx="77771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БАВЫКИНА ПОЛИНА АЛЕКСАНДРОВНА - учитель-логопед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entury Gothic" panose="020B0502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Общий педагогический стаж - 5 лет!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 Родилась и живу в  Москве, в 2008 году закончила "Московский Государственный Областной Университет" (бывший пединститут им. Н.К. Крупской), в этом же году пришла работать в детский сад.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В октябре 2008 года участвовала в конкурсе " Сердце, отданное детям"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В 2009 году прошла курсы повышения квалификации: "Здоровье сберегающие технологии в ДОУ".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Занимаюсь разработками интересных проектов в нашем садике, совместно с педагогом-психологом.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  <a:cs typeface="+mn-cs"/>
              </a:rPr>
              <a:t>Не останавливаюсь на достигнутом и постоянно расширяю горизонты, сейчас посещаю курсы повышения квалификации: « Методика организации театрализованной деятельности детей дошкольного возраста».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ЛОГОПЕДИЧЕСКИЙ ПУНКТ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539750" y="1412875"/>
            <a:ext cx="32226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В нашем </a:t>
            </a:r>
            <a:r>
              <a:rPr lang="ru-RU" dirty="0">
                <a:latin typeface="Century Gothic" pitchFamily="34" charset="0"/>
              </a:rPr>
              <a:t>саду 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функционирует логопедический пункт, на базе которого, детям предоставляется возможность получить логопедическую помощь.</a:t>
            </a:r>
          </a:p>
        </p:txBody>
      </p:sp>
      <p:pic>
        <p:nvPicPr>
          <p:cNvPr id="16390" name="Picture 2" descr="http://pu6.proffi95.ru/images/posts/medium/post7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7" y="1133478"/>
            <a:ext cx="4828172" cy="53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>
                <a:latin typeface="Century Gothic" pitchFamily="34" charset="0"/>
              </a:rPr>
              <a:t>Оказание необходимой коррекционной помощи детям в возрасте от 4 лет 6 месяцев до 7 лет. </a:t>
            </a:r>
          </a:p>
          <a:p>
            <a:pPr marL="400050" lvl="1" indent="0">
              <a:buFont typeface="Arial" charset="0"/>
              <a:buNone/>
            </a:pPr>
            <a:r>
              <a:rPr lang="ru-RU" sz="1800" smtClean="0">
                <a:latin typeface="Century Gothic" pitchFamily="34" charset="0"/>
              </a:rPr>
              <a:t>В логопедическую работу включаются в первую очередь дети подготовительной и старшей групп, а затем – средней, имеющие простую и сложную дислалию, фонетико-фонематические нарушения (не менее 25 человек). </a:t>
            </a:r>
          </a:p>
        </p:txBody>
      </p:sp>
      <p:sp>
        <p:nvSpPr>
          <p:cNvPr id="9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ЦЕЛИ ДЕЯТЕЛЬНОСТИ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pic>
        <p:nvPicPr>
          <p:cNvPr id="1028" name="Picture 4" descr="http://ds167.centerstart.ru/sites/ds167.centerstart.ru/files/fe37aa2ee6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381127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Объект 2"/>
          <p:cNvSpPr txBox="1">
            <a:spLocks/>
          </p:cNvSpPr>
          <p:nvPr/>
        </p:nvSpPr>
        <p:spPr bwMode="auto">
          <a:xfrm>
            <a:off x="457200" y="1557338"/>
            <a:ext cx="44021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Формирование и развитие фонематического слуха у детей с нарушениями речи.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Коррекция нарушений звуковосприятия и звукопроизношения.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Своевременное предупреждение и преодоление трудностей речевого развития.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Привитие детям навыков коммуникативного общения.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Решение задач социального и речевого развития.</a:t>
            </a:r>
          </a:p>
        </p:txBody>
      </p:sp>
      <p:sp>
        <p:nvSpPr>
          <p:cNvPr id="9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ЗАДАЧИ ДЕЯТЕЛЬНОСТИ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pic>
        <p:nvPicPr>
          <p:cNvPr id="18439" name="Picture 4" descr="http://elcode-blog.ru/wp-content/uploads/2012/04/05a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98910"/>
            <a:ext cx="3738477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/>
          <p:nvPr/>
        </p:nvSpPr>
        <p:spPr>
          <a:xfrm>
            <a:off x="468313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9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374650"/>
            <a:ext cx="5910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>
                <a:solidFill>
                  <a:schemeClr val="bg1"/>
                </a:solidFill>
                <a:latin typeface="Century Gothic" panose="020B0502020202020204" pitchFamily="34" charset="0"/>
                <a:cs typeface="Tahoma" pitchFamily="34" charset="0"/>
              </a:rPr>
              <a:t> </a:t>
            </a:r>
            <a:r>
              <a:rPr lang="ru-RU" sz="2400" spc="300" dirty="0">
                <a:solidFill>
                  <a:schemeClr val="bg1"/>
                </a:solidFill>
                <a:latin typeface="Century Gothic" panose="020B0502020202020204" pitchFamily="34" charset="0"/>
                <a:cs typeface="Tahoma" pitchFamily="34" charset="0"/>
              </a:rPr>
              <a:t>НАПРАВЛЕНИЯ ДЕЯТЕЛЬНОСТИ</a:t>
            </a:r>
            <a:endParaRPr lang="en-US" sz="2400" spc="300" dirty="0">
              <a:solidFill>
                <a:schemeClr val="bg1"/>
              </a:solidFill>
              <a:latin typeface="Century Gothic" panose="020B0502020202020204" pitchFamily="34" charset="0"/>
              <a:cs typeface="Tahoma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Century Gothic" panose="020B0502020202020204" pitchFamily="34" charset="0"/>
              </a:rPr>
              <a:t>К основным направлениям деятельности</a:t>
            </a:r>
            <a:r>
              <a:rPr lang="ru-RU" sz="1800" dirty="0">
                <a:latin typeface="Century Gothic" panose="020B0502020202020204" pitchFamily="34" charset="0"/>
              </a:rPr>
              <a:t> </a:t>
            </a:r>
            <a:r>
              <a:rPr lang="ru-RU" sz="1800" dirty="0" smtClean="0">
                <a:latin typeface="Century Gothic" panose="020B0502020202020204" pitchFamily="34" charset="0"/>
              </a:rPr>
              <a:t>можно отнести:</a:t>
            </a:r>
            <a:endParaRPr lang="ru-RU" sz="1800" dirty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Century Gothic" panose="020B0502020202020204" pitchFamily="34" charset="0"/>
              </a:rPr>
              <a:t>Обследование детей подготовительной, старшей и средней групп;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Century Gothic" panose="020B0502020202020204" pitchFamily="34" charset="0"/>
              </a:rPr>
              <a:t>Проведение </a:t>
            </a:r>
            <a:r>
              <a:rPr lang="ru-RU" sz="1800" dirty="0">
                <a:latin typeface="Century Gothic" panose="020B0502020202020204" pitchFamily="34" charset="0"/>
              </a:rPr>
              <a:t>индивидуальных и подгрупповых занятий по устранению речевых нарушений у детей;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Century Gothic" panose="020B0502020202020204" pitchFamily="34" charset="0"/>
              </a:rPr>
              <a:t>Осуществление </a:t>
            </a:r>
            <a:r>
              <a:rPr lang="ru-RU" sz="1800" dirty="0">
                <a:latin typeface="Century Gothic" panose="020B0502020202020204" pitchFamily="34" charset="0"/>
              </a:rPr>
              <a:t>логопедического контроля за речевым развитием детей и подготовкой их к обучению в школе;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Century Gothic" panose="020B0502020202020204" pitchFamily="34" charset="0"/>
              </a:rPr>
              <a:t>Осуществление </a:t>
            </a:r>
            <a:r>
              <a:rPr lang="ru-RU" sz="1800" dirty="0">
                <a:latin typeface="Century Gothic" panose="020B0502020202020204" pitchFamily="34" charset="0"/>
              </a:rPr>
              <a:t>взаимосвязи с воспитателями, педагогом-психологом, педагогами дополнительного образования, инструктором по ФИЗО, музыкальным руководителем и другими специалистами ДОУ;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Century Gothic" panose="020B0502020202020204" pitchFamily="34" charset="0"/>
              </a:rPr>
              <a:t>Пропаганда </a:t>
            </a:r>
            <a:r>
              <a:rPr lang="ru-RU" sz="1800" dirty="0">
                <a:latin typeface="Century Gothic" panose="020B0502020202020204" pitchFamily="34" charset="0"/>
              </a:rPr>
              <a:t>логопедических занятий среди сотрудников, родителей:   </a:t>
            </a:r>
            <a:endParaRPr lang="ru-RU" sz="1800" dirty="0" smtClean="0">
              <a:latin typeface="Century Gothic" panose="020B0502020202020204" pitchFamily="34" charset="0"/>
            </a:endParaRP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 - </a:t>
            </a:r>
            <a:r>
              <a:rPr lang="ru-RU" sz="1800" dirty="0" smtClean="0">
                <a:latin typeface="Century Gothic" panose="020B0502020202020204" pitchFamily="34" charset="0"/>
              </a:rPr>
              <a:t>проведение консультаций для родителей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Century Gothic" panose="020B0502020202020204" pitchFamily="34" charset="0"/>
              </a:rPr>
              <a:t> </a:t>
            </a:r>
            <a:r>
              <a:rPr lang="ru-RU" sz="1800" dirty="0" smtClean="0">
                <a:latin typeface="Century Gothic" panose="020B0502020202020204" pitchFamily="34" charset="0"/>
              </a:rPr>
              <a:t>- консультации </a:t>
            </a:r>
            <a:r>
              <a:rPr lang="ru-RU" sz="1800" dirty="0">
                <a:latin typeface="Century Gothic" panose="020B0502020202020204" pitchFamily="34" charset="0"/>
              </a:rPr>
              <a:t>для воспитателей.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1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374650"/>
            <a:ext cx="6472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300" dirty="0">
                <a:solidFill>
                  <a:schemeClr val="bg1"/>
                </a:solidFill>
                <a:latin typeface="Century Gothic" panose="020B0502020202020204" pitchFamily="34" charset="0"/>
                <a:cs typeface="Tahoma" pitchFamily="34" charset="0"/>
              </a:rPr>
              <a:t>ОРГАНИЗАЦИЯ РАБОТЫ С ДЕТЬМИ</a:t>
            </a:r>
            <a:endParaRPr lang="en-US" sz="2400" spc="300" dirty="0">
              <a:solidFill>
                <a:schemeClr val="bg1"/>
              </a:solidFill>
              <a:latin typeface="Century Gothic" panose="020B0502020202020204" pitchFamily="34" charset="0"/>
              <a:cs typeface="Tahoma" pitchFamily="34" charset="0"/>
            </a:endParaRPr>
          </a:p>
        </p:txBody>
      </p:sp>
      <p:sp>
        <p:nvSpPr>
          <p:cNvPr id="20486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ru-RU" sz="1800" smtClean="0">
                <a:latin typeface="Century Gothic" pitchFamily="34" charset="0"/>
              </a:rPr>
              <a:t>Основными формами организации работы с детьми, имеющими нарушения речи, являются индивидуальные и подгрупповые занятия.</a:t>
            </a:r>
          </a:p>
          <a:p>
            <a:r>
              <a:rPr lang="ru-RU" sz="1800" smtClean="0">
                <a:latin typeface="Century Gothic" pitchFamily="34" charset="0"/>
              </a:rPr>
              <a:t>Продолжительность занятий 15-20 мин., что соответствует физиологическим особенностям данного возраста. </a:t>
            </a:r>
          </a:p>
          <a:p>
            <a:r>
              <a:rPr lang="ru-RU" sz="1800" smtClean="0">
                <a:latin typeface="Century Gothic" pitchFamily="34" charset="0"/>
              </a:rPr>
              <a:t>Общая продолжительность логопедических занятий зависит от индивидуальных особенностей детей и имеющегося вида речевого нарушения. </a:t>
            </a:r>
          </a:p>
        </p:txBody>
      </p:sp>
      <p:pic>
        <p:nvPicPr>
          <p:cNvPr id="7170" name="Picture 2" descr="http://img0.liveinternet.ru/images/attach/c/6/92/867/92867892_large_dizartri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60849"/>
            <a:ext cx="3456808" cy="266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 descr="http://sunfood.com.ua/default/pic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03" y="3760850"/>
            <a:ext cx="3400865" cy="266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ЗАЧЕМ ЭТО НУЖНО?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latin typeface="Century Gothic" panose="020B0502020202020204" pitchFamily="34" charset="0"/>
              </a:rPr>
              <a:t>В итоге проведенной логопедической работы, дети </a:t>
            </a:r>
            <a:r>
              <a:rPr lang="ru-RU" sz="1800" i="1" dirty="0" smtClean="0">
                <a:latin typeface="Century Gothic" panose="020B0502020202020204" pitchFamily="34" charset="0"/>
              </a:rPr>
              <a:t>достигают следующих результатов: </a:t>
            </a:r>
            <a:endParaRPr lang="ru-RU" sz="1800" i="1" dirty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Правильно артикулируют </a:t>
            </a:r>
            <a:r>
              <a:rPr lang="ru-RU" sz="1800" i="1" dirty="0">
                <a:latin typeface="Century Gothic" panose="020B0502020202020204" pitchFamily="34" charset="0"/>
              </a:rPr>
              <a:t>все звуки речи в различных фонетических позициях и формах речи;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Четко дифференцируют </a:t>
            </a:r>
            <a:r>
              <a:rPr lang="ru-RU" sz="1800" i="1" dirty="0">
                <a:latin typeface="Century Gothic" panose="020B0502020202020204" pitchFamily="34" charset="0"/>
              </a:rPr>
              <a:t>все изученные звуки;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Различают </a:t>
            </a:r>
            <a:r>
              <a:rPr lang="ru-RU" sz="1800" i="1" dirty="0">
                <a:latin typeface="Century Gothic" panose="020B0502020202020204" pitchFamily="34" charset="0"/>
              </a:rPr>
              <a:t>понятия «звук», «твердый звук», «мягкий звук», «глухой звук», «звонкий звук», «слог», «предложение» на практическом уровне;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Называют последовательность </a:t>
            </a:r>
            <a:r>
              <a:rPr lang="ru-RU" sz="1800" i="1" dirty="0">
                <a:latin typeface="Century Gothic" panose="020B0502020202020204" pitchFamily="34" charset="0"/>
              </a:rPr>
              <a:t>слов в предложении, слогов и звуков в словах;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Производят </a:t>
            </a:r>
            <a:r>
              <a:rPr lang="ru-RU" sz="1800" i="1" dirty="0">
                <a:latin typeface="Century Gothic" panose="020B0502020202020204" pitchFamily="34" charset="0"/>
              </a:rPr>
              <a:t>элементарный звуковой анализ и синтез;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Читают </a:t>
            </a:r>
            <a:r>
              <a:rPr lang="ru-RU" sz="1800" i="1" dirty="0">
                <a:latin typeface="Century Gothic" panose="020B0502020202020204" pitchFamily="34" charset="0"/>
              </a:rPr>
              <a:t>и правильно </a:t>
            </a:r>
            <a:r>
              <a:rPr lang="ru-RU" sz="1800" i="1" dirty="0" smtClean="0">
                <a:latin typeface="Century Gothic" panose="020B0502020202020204" pitchFamily="34" charset="0"/>
              </a:rPr>
              <a:t>понимают </a:t>
            </a:r>
            <a:r>
              <a:rPr lang="ru-RU" sz="1800" i="1" dirty="0">
                <a:latin typeface="Century Gothic" panose="020B0502020202020204" pitchFamily="34" charset="0"/>
              </a:rPr>
              <a:t>прочитанное в пределах изученной программы;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Отвечают </a:t>
            </a:r>
            <a:r>
              <a:rPr lang="ru-RU" sz="1800" i="1" dirty="0">
                <a:latin typeface="Century Gothic" panose="020B0502020202020204" pitchFamily="34" charset="0"/>
              </a:rPr>
              <a:t>на вопросы по содержанию прочитанного, </a:t>
            </a:r>
            <a:r>
              <a:rPr lang="ru-RU" sz="1800" i="1" dirty="0" smtClean="0">
                <a:latin typeface="Century Gothic" panose="020B0502020202020204" pitchFamily="34" charset="0"/>
              </a:rPr>
              <a:t>ставят </a:t>
            </a:r>
            <a:r>
              <a:rPr lang="ru-RU" sz="1800" i="1" dirty="0">
                <a:latin typeface="Century Gothic" panose="020B0502020202020204" pitchFamily="34" charset="0"/>
              </a:rPr>
              <a:t>вопросы к текстам и пересказывать их;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i="1" dirty="0" smtClean="0">
                <a:latin typeface="Century Gothic" panose="020B0502020202020204" pitchFamily="34" charset="0"/>
              </a:rPr>
              <a:t>Овладевают интонационными </a:t>
            </a:r>
            <a:r>
              <a:rPr lang="ru-RU" sz="1800" i="1" dirty="0">
                <a:latin typeface="Century Gothic" panose="020B0502020202020204" pitchFamily="34" charset="0"/>
              </a:rPr>
              <a:t>средствами выразительности речи в сюжетно-ролевой игре, пересказе, чтении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Ksenia\Desktop\SANOFI\для презы\фон стрелки полоса ор обрез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/>
          <p:nvPr/>
        </p:nvSpPr>
        <p:spPr>
          <a:xfrm>
            <a:off x="433388" y="404813"/>
            <a:ext cx="6659562" cy="4318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 Gothic" panose="020B0502020202020204" pitchFamily="34" charset="0"/>
              </a:rPr>
              <a:t>БУДНИ ЛОГОПЕДА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42913" y="404813"/>
            <a:ext cx="9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250825" y="115888"/>
            <a:ext cx="288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>
                <a:solidFill>
                  <a:srgbClr val="BE0E26"/>
                </a:solidFill>
                <a:latin typeface="Calibri" pitchFamily="34" charset="0"/>
              </a:rPr>
              <a:t>[</a:t>
            </a:r>
          </a:p>
        </p:txBody>
      </p:sp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4545013" y="1484313"/>
            <a:ext cx="4270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entury Gothic" pitchFamily="34" charset="0"/>
              </a:rPr>
              <a:t>На уроки к логопеду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Аж вприпрыжку я бегу: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Ведь учительнице строгой</a:t>
            </a:r>
            <a:br>
              <a:rPr lang="ru-RU" i="1">
                <a:latin typeface="Century Gothic" pitchFamily="34" charset="0"/>
              </a:rPr>
            </a:br>
            <a:r>
              <a:rPr lang="ru-RU" i="1">
                <a:latin typeface="Century Gothic" pitchFamily="34" charset="0"/>
              </a:rPr>
              <a:t>Показать язык смогу! </a:t>
            </a:r>
          </a:p>
          <a:p>
            <a:r>
              <a:rPr lang="ru-RU" i="1">
                <a:latin typeface="Century Gothic" pitchFamily="34" charset="0"/>
              </a:rPr>
              <a:t> </a:t>
            </a:r>
          </a:p>
        </p:txBody>
      </p:sp>
      <p:pic>
        <p:nvPicPr>
          <p:cNvPr id="24582" name="Picture 3" descr="C:\Users\Сергей\Desktop\Файлы Котолиса\2013-01-30 001\IMG_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96" y="1484313"/>
            <a:ext cx="370841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Сергей\Desktop\Файлы Котолиса\Фото\IMG_2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036" y="3078105"/>
            <a:ext cx="3899404" cy="29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445</Words>
  <Application>Microsoft Office PowerPoint</Application>
  <PresentationFormat>Экран (4:3)</PresentationFormat>
  <Paragraphs>88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Kamynina</dc:creator>
  <cp:lastModifiedBy>Сергей</cp:lastModifiedBy>
  <cp:revision>392</cp:revision>
  <dcterms:created xsi:type="dcterms:W3CDTF">2013-08-23T10:10:26Z</dcterms:created>
  <dcterms:modified xsi:type="dcterms:W3CDTF">2013-12-14T09:20:39Z</dcterms:modified>
</cp:coreProperties>
</file>