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12"/>
  </p:notesMasterIdLst>
  <p:sldIdLst>
    <p:sldId id="258" r:id="rId2"/>
    <p:sldId id="261" r:id="rId3"/>
    <p:sldId id="264" r:id="rId4"/>
    <p:sldId id="265" r:id="rId5"/>
    <p:sldId id="263" r:id="rId6"/>
    <p:sldId id="262" r:id="rId7"/>
    <p:sldId id="266" r:id="rId8"/>
    <p:sldId id="267" r:id="rId9"/>
    <p:sldId id="270" r:id="rId10"/>
    <p:sldId id="271"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4" autoAdjust="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A906BC-9E93-42BD-A00C-B1AB7DF7667D}" type="datetimeFigureOut">
              <a:rPr lang="ru-RU" smtClean="0"/>
              <a:pPr/>
              <a:t>26.02.2012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7163DF-EBD0-43BB-86E3-C2DA9A49131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97163DF-EBD0-43BB-86E3-C2DA9A491310}"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97163DF-EBD0-43BB-86E3-C2DA9A491310}"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97163DF-EBD0-43BB-86E3-C2DA9A491310}"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97163DF-EBD0-43BB-86E3-C2DA9A491310}"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97163DF-EBD0-43BB-86E3-C2DA9A491310}"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97163DF-EBD0-43BB-86E3-C2DA9A491310}"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97163DF-EBD0-43BB-86E3-C2DA9A491310}"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97163DF-EBD0-43BB-86E3-C2DA9A491310}"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97163DF-EBD0-43BB-86E3-C2DA9A491310}"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4D854F4D-A907-4040-9E71-11727BA0745F}" type="datetimeFigureOut">
              <a:rPr lang="ru-RU" smtClean="0"/>
              <a:pPr/>
              <a:t>26.02.2012</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58DE30F1-DCAB-4CBA-A8A3-909C9A6EFC01}"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D854F4D-A907-4040-9E71-11727BA0745F}" type="datetimeFigureOut">
              <a:rPr lang="ru-RU" smtClean="0"/>
              <a:pPr/>
              <a:t>26.02.2012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8DE30F1-DCAB-4CBA-A8A3-909C9A6EFC0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D854F4D-A907-4040-9E71-11727BA0745F}" type="datetimeFigureOut">
              <a:rPr lang="ru-RU" smtClean="0"/>
              <a:pPr/>
              <a:t>26.02.2012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8DE30F1-DCAB-4CBA-A8A3-909C9A6EFC0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D854F4D-A907-4040-9E71-11727BA0745F}" type="datetimeFigureOut">
              <a:rPr lang="ru-RU" smtClean="0"/>
              <a:pPr/>
              <a:t>26.02.2012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8DE30F1-DCAB-4CBA-A8A3-909C9A6EFC0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4D854F4D-A907-4040-9E71-11727BA0745F}" type="datetimeFigureOut">
              <a:rPr lang="ru-RU" smtClean="0"/>
              <a:pPr/>
              <a:t>26.02.2012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8DE30F1-DCAB-4CBA-A8A3-909C9A6EFC01}"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D854F4D-A907-4040-9E71-11727BA0745F}" type="datetimeFigureOut">
              <a:rPr lang="ru-RU" smtClean="0"/>
              <a:pPr/>
              <a:t>26.02.2012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8DE30F1-DCAB-4CBA-A8A3-909C9A6EFC0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D854F4D-A907-4040-9E71-11727BA0745F}" type="datetimeFigureOut">
              <a:rPr lang="ru-RU" smtClean="0"/>
              <a:pPr/>
              <a:t>26.02.2012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58DE30F1-DCAB-4CBA-A8A3-909C9A6EFC0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D854F4D-A907-4040-9E71-11727BA0745F}" type="datetimeFigureOut">
              <a:rPr lang="ru-RU" smtClean="0"/>
              <a:pPr/>
              <a:t>26.02.2012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58DE30F1-DCAB-4CBA-A8A3-909C9A6EFC0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4D854F4D-A907-4040-9E71-11727BA0745F}" type="datetimeFigureOut">
              <a:rPr lang="ru-RU" smtClean="0"/>
              <a:pPr/>
              <a:t>26.02.2012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58DE30F1-DCAB-4CBA-A8A3-909C9A6EFC01}"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D854F4D-A907-4040-9E71-11727BA0745F}" type="datetimeFigureOut">
              <a:rPr lang="ru-RU" smtClean="0"/>
              <a:pPr/>
              <a:t>26.02.2012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8DE30F1-DCAB-4CBA-A8A3-909C9A6EFC0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4D854F4D-A907-4040-9E71-11727BA0745F}" type="datetimeFigureOut">
              <a:rPr lang="ru-RU" smtClean="0"/>
              <a:pPr/>
              <a:t>26.02.2012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8DE30F1-DCAB-4CBA-A8A3-909C9A6EFC01}"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D854F4D-A907-4040-9E71-11727BA0745F}" type="datetimeFigureOut">
              <a:rPr lang="ru-RU" smtClean="0"/>
              <a:pPr/>
              <a:t>26.02.2012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8DE30F1-DCAB-4CBA-A8A3-909C9A6EFC01}"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285860"/>
            <a:ext cx="6035628" cy="769441"/>
          </a:xfrm>
          <a:prstGeom prst="rect">
            <a:avLst/>
          </a:prstGeom>
          <a:noFill/>
        </p:spPr>
        <p:txBody>
          <a:bodyPr wrap="square" lIns="91440" tIns="45720" rIns="91440" bIns="45720">
            <a:spAutoFit/>
          </a:bodyPr>
          <a:lstStyle/>
          <a:p>
            <a:pPr algn="ctr"/>
            <a:r>
              <a:rPr lang="ru-RU"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Учимся играя</a:t>
            </a:r>
            <a:endParaRPr lang="ru-RU"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928662" y="2214554"/>
            <a:ext cx="7000924" cy="738664"/>
          </a:xfrm>
          <a:prstGeom prst="rect">
            <a:avLst/>
          </a:prstGeom>
          <a:noFill/>
        </p:spPr>
        <p:txBody>
          <a:bodyPr wrap="square" rtlCol="0">
            <a:spAutoFit/>
          </a:bodyPr>
          <a:lstStyle/>
          <a:p>
            <a:r>
              <a:rPr lang="ru-RU" sz="2400" dirty="0" smtClean="0"/>
              <a:t>          Игры, с использованием технологий </a:t>
            </a:r>
            <a:r>
              <a:rPr lang="ru-RU" sz="2400" dirty="0" smtClean="0">
                <a:solidFill>
                  <a:schemeClr val="bg2">
                    <a:lumMod val="50000"/>
                  </a:schemeClr>
                </a:solidFill>
              </a:rPr>
              <a:t>ТРИЗ.                       </a:t>
            </a:r>
          </a:p>
          <a:p>
            <a:endParaRPr lang="ru-RU" dirty="0"/>
          </a:p>
        </p:txBody>
      </p:sp>
      <p:sp>
        <p:nvSpPr>
          <p:cNvPr id="7" name="TextBox 6"/>
          <p:cNvSpPr txBox="1"/>
          <p:nvPr/>
        </p:nvSpPr>
        <p:spPr>
          <a:xfrm>
            <a:off x="5429256" y="785794"/>
            <a:ext cx="3214710" cy="1200329"/>
          </a:xfrm>
          <a:prstGeom prst="rect">
            <a:avLst/>
          </a:prstGeom>
          <a:noFill/>
        </p:spPr>
        <p:txBody>
          <a:bodyPr wrap="square" rtlCol="0">
            <a:spAutoFit/>
          </a:bodyPr>
          <a:lstStyle/>
          <a:p>
            <a:r>
              <a:rPr lang="ru-RU" dirty="0" smtClean="0"/>
              <a:t>«Что бы научить детей думать, надо научить детей придумывать».</a:t>
            </a:r>
          </a:p>
          <a:p>
            <a:r>
              <a:rPr lang="ru-RU" dirty="0" smtClean="0"/>
              <a:t>                 Дж. </a:t>
            </a:r>
            <a:r>
              <a:rPr lang="ru-RU" dirty="0" err="1" smtClean="0"/>
              <a:t>Родари</a:t>
            </a:r>
            <a:endParaRPr lang="ru-RU" dirty="0"/>
          </a:p>
        </p:txBody>
      </p:sp>
      <p:pic>
        <p:nvPicPr>
          <p:cNvPr id="8" name="Рисунок 7" descr="CIMG8074.JPG"/>
          <p:cNvPicPr>
            <a:picLocks noChangeAspect="1"/>
          </p:cNvPicPr>
          <p:nvPr/>
        </p:nvPicPr>
        <p:blipFill>
          <a:blip r:embed="rId3" cstate="print"/>
          <a:srcRect t="4166" r="4687" b="8333"/>
          <a:stretch>
            <a:fillRect/>
          </a:stretch>
        </p:blipFill>
        <p:spPr>
          <a:xfrm>
            <a:off x="1500166" y="2857496"/>
            <a:ext cx="3571900" cy="2000264"/>
          </a:xfrm>
          <a:prstGeom prst="ellipse">
            <a:avLst/>
          </a:prstGeom>
        </p:spPr>
      </p:pic>
      <p:sp>
        <p:nvSpPr>
          <p:cNvPr id="9" name="TextBox 8"/>
          <p:cNvSpPr txBox="1"/>
          <p:nvPr/>
        </p:nvSpPr>
        <p:spPr>
          <a:xfrm>
            <a:off x="1643042" y="5643578"/>
            <a:ext cx="4357718" cy="1200329"/>
          </a:xfrm>
          <a:prstGeom prst="rect">
            <a:avLst/>
          </a:prstGeom>
          <a:noFill/>
        </p:spPr>
        <p:txBody>
          <a:bodyPr wrap="square" rtlCol="0">
            <a:spAutoFit/>
          </a:bodyPr>
          <a:lstStyle/>
          <a:p>
            <a:r>
              <a:rPr lang="ru-RU" dirty="0" smtClean="0"/>
              <a:t>ГБДОУ №68  Красносельского р-на</a:t>
            </a:r>
          </a:p>
          <a:p>
            <a:r>
              <a:rPr lang="ru-RU" dirty="0" smtClean="0"/>
              <a:t>Црр« «Росток»</a:t>
            </a:r>
          </a:p>
          <a:p>
            <a:r>
              <a:rPr lang="ru-RU" dirty="0" smtClean="0"/>
              <a:t>Чувашова И.В.</a:t>
            </a:r>
          </a:p>
          <a:p>
            <a:r>
              <a:rPr lang="ru-RU" dirty="0" smtClean="0"/>
              <a:t>2012 </a:t>
            </a:r>
            <a:r>
              <a:rPr lang="ru-RU" dirty="0" smtClean="0"/>
              <a:t>год</a:t>
            </a:r>
            <a:endParaRPr lang="ru-RU" dirty="0"/>
          </a:p>
        </p:txBody>
      </p:sp>
      <p:pic>
        <p:nvPicPr>
          <p:cNvPr id="10" name="Рисунок 9" descr="CIMG7735.JPG"/>
          <p:cNvPicPr>
            <a:picLocks noChangeAspect="1"/>
          </p:cNvPicPr>
          <p:nvPr/>
        </p:nvPicPr>
        <p:blipFill>
          <a:blip r:embed="rId4" cstate="print"/>
          <a:stretch>
            <a:fillRect/>
          </a:stretch>
        </p:blipFill>
        <p:spPr>
          <a:xfrm>
            <a:off x="5000628" y="3714752"/>
            <a:ext cx="3429024" cy="2000264"/>
          </a:xfrm>
          <a:prstGeom prst="ellipse">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428728" y="642918"/>
            <a:ext cx="7000924" cy="1754326"/>
          </a:xfrm>
          <a:prstGeom prst="rect">
            <a:avLst/>
          </a:prstGeom>
        </p:spPr>
        <p:txBody>
          <a:bodyPr wrap="square">
            <a:spAutoFit/>
          </a:bodyPr>
          <a:lstStyle/>
          <a:p>
            <a:pPr lvl="0" fontAlgn="base">
              <a:spcBef>
                <a:spcPct val="0"/>
              </a:spcBef>
              <a:spcAft>
                <a:spcPct val="0"/>
              </a:spcAft>
            </a:pPr>
            <a:r>
              <a:rPr lang="ru-RU" u="sng" dirty="0" smtClean="0">
                <a:solidFill>
                  <a:srgbClr val="C00000"/>
                </a:solidFill>
                <a:latin typeface="Arial" pitchFamily="34" charset="0"/>
                <a:ea typeface="Times New Roman" pitchFamily="18" charset="0"/>
                <a:cs typeface="Arial" pitchFamily="34" charset="0"/>
              </a:rPr>
              <a:t>В результате  </a:t>
            </a:r>
            <a:r>
              <a:rPr lang="ru-RU" u="sng" dirty="0" smtClean="0">
                <a:solidFill>
                  <a:srgbClr val="7030A0"/>
                </a:solidFill>
                <a:latin typeface="Arial" pitchFamily="34" charset="0"/>
                <a:ea typeface="Times New Roman" pitchFamily="18" charset="0"/>
                <a:cs typeface="Arial" pitchFamily="34" charset="0"/>
              </a:rPr>
              <a:t>использования игр с применением </a:t>
            </a:r>
            <a:r>
              <a:rPr lang="ru-RU" u="sng" dirty="0" smtClean="0">
                <a:solidFill>
                  <a:srgbClr val="C00000"/>
                </a:solidFill>
                <a:latin typeface="Arial" pitchFamily="34" charset="0"/>
                <a:ea typeface="Times New Roman" pitchFamily="18" charset="0"/>
                <a:cs typeface="Arial" pitchFamily="34" charset="0"/>
              </a:rPr>
              <a:t>технологии ТРИЗ</a:t>
            </a:r>
            <a:r>
              <a:rPr lang="ru-RU" u="sng" dirty="0" smtClean="0">
                <a:solidFill>
                  <a:srgbClr val="7030A0"/>
                </a:solidFill>
                <a:latin typeface="Arial" pitchFamily="34" charset="0"/>
                <a:ea typeface="Times New Roman" pitchFamily="18" charset="0"/>
                <a:cs typeface="Arial" pitchFamily="34" charset="0"/>
              </a:rPr>
              <a:t> у детей снимается чувство скованности, преодолевается застенчивость, развивается воображение, речевая и общая инициатива, повышается уровень познавательных способностей, что помогает детям освободиться от инерции мышления. </a:t>
            </a:r>
            <a:endParaRPr lang="ru-RU" sz="2800" dirty="0" smtClean="0">
              <a:solidFill>
                <a:srgbClr val="7030A0"/>
              </a:solidFill>
              <a:latin typeface="Arial" pitchFamily="34" charset="0"/>
              <a:cs typeface="Arial" pitchFamily="34" charset="0"/>
            </a:endParaRPr>
          </a:p>
        </p:txBody>
      </p:sp>
      <p:pic>
        <p:nvPicPr>
          <p:cNvPr id="6" name="Рисунок 5" descr="deti-35.jpg"/>
          <p:cNvPicPr>
            <a:picLocks noChangeAspect="1"/>
          </p:cNvPicPr>
          <p:nvPr/>
        </p:nvPicPr>
        <p:blipFill>
          <a:blip r:embed="rId2" cstate="print"/>
          <a:stretch>
            <a:fillRect/>
          </a:stretch>
        </p:blipFill>
        <p:spPr>
          <a:xfrm>
            <a:off x="2357422" y="2643182"/>
            <a:ext cx="5260972" cy="376713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0134" y="571480"/>
            <a:ext cx="7643866" cy="461665"/>
          </a:xfrm>
          <a:prstGeom prst="rect">
            <a:avLst/>
          </a:prstGeom>
          <a:noFill/>
        </p:spPr>
        <p:txBody>
          <a:bodyPr wrap="square" rtlCol="0">
            <a:spAutoFit/>
          </a:bodyPr>
          <a:lstStyle/>
          <a:p>
            <a:r>
              <a:rPr lang="ru-RU" sz="2400" dirty="0" smtClean="0">
                <a:solidFill>
                  <a:srgbClr val="7030A0"/>
                </a:solidFill>
              </a:rPr>
              <a:t>Игры для </a:t>
            </a:r>
            <a:r>
              <a:rPr lang="ru-RU" sz="2400" dirty="0" smtClean="0">
                <a:solidFill>
                  <a:srgbClr val="7030A0"/>
                </a:solidFill>
              </a:rPr>
              <a:t>развития </a:t>
            </a:r>
            <a:r>
              <a:rPr lang="ru-RU" sz="2400" dirty="0" smtClean="0">
                <a:solidFill>
                  <a:srgbClr val="7030A0"/>
                </a:solidFill>
              </a:rPr>
              <a:t>функционального мышления.</a:t>
            </a:r>
            <a:endParaRPr lang="ru-RU" sz="2400" dirty="0">
              <a:solidFill>
                <a:srgbClr val="7030A0"/>
              </a:solidFill>
            </a:endParaRPr>
          </a:p>
        </p:txBody>
      </p:sp>
      <p:sp>
        <p:nvSpPr>
          <p:cNvPr id="4" name="TextBox 3"/>
          <p:cNvSpPr txBox="1"/>
          <p:nvPr/>
        </p:nvSpPr>
        <p:spPr>
          <a:xfrm>
            <a:off x="1214414" y="1902797"/>
            <a:ext cx="4572032" cy="5293757"/>
          </a:xfrm>
          <a:prstGeom prst="rect">
            <a:avLst/>
          </a:prstGeom>
          <a:noFill/>
        </p:spPr>
        <p:txBody>
          <a:bodyPr wrap="square" rtlCol="0">
            <a:spAutoFit/>
          </a:bodyPr>
          <a:lstStyle/>
          <a:p>
            <a:r>
              <a:rPr lang="ru-RU" dirty="0" smtClean="0">
                <a:solidFill>
                  <a:srgbClr val="FF0000"/>
                </a:solidFill>
              </a:rPr>
              <a:t>           Игра  </a:t>
            </a:r>
            <a:r>
              <a:rPr lang="ru-RU" dirty="0" smtClean="0">
                <a:solidFill>
                  <a:srgbClr val="FF0000"/>
                </a:solidFill>
              </a:rPr>
              <a:t>« Системный оператор»</a:t>
            </a:r>
          </a:p>
          <a:p>
            <a:pPr algn="just"/>
            <a:endParaRPr lang="ru-RU" sz="1400" dirty="0" smtClean="0"/>
          </a:p>
          <a:p>
            <a:pPr algn="just"/>
            <a:r>
              <a:rPr lang="ru-RU" sz="1600" dirty="0" smtClean="0">
                <a:latin typeface="Times New Roman" pitchFamily="18" charset="0"/>
                <a:cs typeface="Times New Roman" pitchFamily="18" charset="0"/>
              </a:rPr>
              <a:t> Всестороннему знакомству с предметом</a:t>
            </a:r>
          </a:p>
          <a:p>
            <a:pPr algn="just"/>
            <a:r>
              <a:rPr lang="ru-RU" sz="1600" dirty="0" smtClean="0">
                <a:latin typeface="Times New Roman" pitchFamily="18" charset="0"/>
                <a:cs typeface="Times New Roman" pitchFamily="18" charset="0"/>
              </a:rPr>
              <a:t> или явлением помогает метод системного анализа.</a:t>
            </a:r>
          </a:p>
          <a:p>
            <a:pPr algn="just"/>
            <a:r>
              <a:rPr lang="ru-RU" sz="1600" dirty="0" smtClean="0">
                <a:latin typeface="Times New Roman" pitchFamily="18" charset="0"/>
                <a:cs typeface="Times New Roman" pitchFamily="18" charset="0"/>
              </a:rPr>
              <a:t> Он позволяет заглянуть в историю создания предмета, разложить предмет по деталям и даже заглянуть в будущее предмета.</a:t>
            </a:r>
          </a:p>
          <a:p>
            <a:pPr algn="just"/>
            <a:r>
              <a:rPr lang="ru-RU" sz="1600" dirty="0" smtClean="0">
                <a:latin typeface="Times New Roman" pitchFamily="18" charset="0"/>
                <a:cs typeface="Times New Roman" pitchFamily="18" charset="0"/>
              </a:rPr>
              <a:t>Вначале беру 3 экрана из 9. Со временем перехожу к использованию всей 9-экранной системы.</a:t>
            </a:r>
          </a:p>
          <a:p>
            <a:pPr algn="just"/>
            <a:r>
              <a:rPr lang="ru-RU" sz="1600" dirty="0" smtClean="0">
                <a:latin typeface="Times New Roman" pitchFamily="18" charset="0"/>
                <a:cs typeface="Times New Roman" pitchFamily="18" charset="0"/>
              </a:rPr>
              <a:t> Систему характеризует оператор РВС (размер, время, стоимость).</a:t>
            </a:r>
          </a:p>
          <a:p>
            <a:pPr algn="just"/>
            <a:r>
              <a:rPr lang="ru-RU" sz="1600" dirty="0" smtClean="0">
                <a:latin typeface="Times New Roman" pitchFamily="18" charset="0"/>
                <a:cs typeface="Times New Roman" pitchFamily="18" charset="0"/>
              </a:rPr>
              <a:t> Меняя один из этих операторов,</a:t>
            </a:r>
          </a:p>
          <a:p>
            <a:pPr algn="just"/>
            <a:r>
              <a:rPr lang="ru-RU" sz="1600" dirty="0" smtClean="0">
                <a:latin typeface="Times New Roman" pitchFamily="18" charset="0"/>
                <a:cs typeface="Times New Roman" pitchFamily="18" charset="0"/>
              </a:rPr>
              <a:t> можно изменить свойства и качества предмета.</a:t>
            </a:r>
          </a:p>
          <a:p>
            <a:pPr algn="just"/>
            <a:r>
              <a:rPr lang="ru-RU" sz="1600" dirty="0" smtClean="0">
                <a:latin typeface="Times New Roman" pitchFamily="18" charset="0"/>
                <a:cs typeface="Times New Roman" pitchFamily="18" charset="0"/>
              </a:rPr>
              <a:t>( Например, при решении задачи спасения Колобка, изменим оператор “размер”,</a:t>
            </a:r>
          </a:p>
          <a:p>
            <a:pPr algn="just"/>
            <a:r>
              <a:rPr lang="ru-RU" sz="1600" dirty="0" smtClean="0">
                <a:latin typeface="Times New Roman" pitchFamily="18" charset="0"/>
                <a:cs typeface="Times New Roman" pitchFamily="18" charset="0"/>
              </a:rPr>
              <a:t> увеличим Колобка так, чтобы лиса не смогла его проглотить.)</a:t>
            </a:r>
          </a:p>
          <a:p>
            <a:pPr algn="just"/>
            <a:r>
              <a:rPr lang="ru-RU" sz="1600" dirty="0" smtClean="0">
                <a:latin typeface="Times New Roman" pitchFamily="18" charset="0"/>
                <a:cs typeface="Times New Roman" pitchFamily="18" charset="0"/>
              </a:rPr>
              <a:t> </a:t>
            </a:r>
          </a:p>
          <a:p>
            <a:endParaRPr lang="ru-RU" dirty="0"/>
          </a:p>
        </p:txBody>
      </p:sp>
      <p:pic>
        <p:nvPicPr>
          <p:cNvPr id="7" name="Рисунок 6" descr="CIMG8066.JPG"/>
          <p:cNvPicPr>
            <a:picLocks noChangeAspect="1"/>
          </p:cNvPicPr>
          <p:nvPr/>
        </p:nvPicPr>
        <p:blipFill>
          <a:blip r:embed="rId3" cstate="print"/>
          <a:srcRect l="7594" t="5660"/>
          <a:stretch>
            <a:fillRect/>
          </a:stretch>
        </p:blipFill>
        <p:spPr>
          <a:xfrm>
            <a:off x="5715008" y="3929066"/>
            <a:ext cx="3286148" cy="2357430"/>
          </a:xfrm>
          <a:prstGeom prst="parallelogram">
            <a:avLst/>
          </a:prstGeom>
        </p:spPr>
      </p:pic>
      <p:sp>
        <p:nvSpPr>
          <p:cNvPr id="8" name="TextBox 7"/>
          <p:cNvSpPr txBox="1"/>
          <p:nvPr/>
        </p:nvSpPr>
        <p:spPr>
          <a:xfrm>
            <a:off x="1489340" y="1214422"/>
            <a:ext cx="7654660" cy="369332"/>
          </a:xfrm>
          <a:prstGeom prst="rect">
            <a:avLst/>
          </a:prstGeom>
          <a:noFill/>
        </p:spPr>
        <p:txBody>
          <a:bodyPr wrap="square" rtlCol="0">
            <a:spAutoFit/>
          </a:bodyPr>
          <a:lstStyle/>
          <a:p>
            <a:r>
              <a:rPr lang="ru-RU" dirty="0" smtClean="0"/>
              <a:t>Научить выделять существенные и несущественные функции</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85852" y="1643050"/>
            <a:ext cx="3143273" cy="1292662"/>
          </a:xfrm>
          <a:prstGeom prst="rect">
            <a:avLst/>
          </a:prstGeom>
        </p:spPr>
        <p:txBody>
          <a:bodyPr wrap="square">
            <a:spAutoFit/>
          </a:bodyPr>
          <a:lstStyle/>
          <a:p>
            <a:r>
              <a:rPr lang="ru-RU" dirty="0" smtClean="0">
                <a:solidFill>
                  <a:srgbClr val="C00000"/>
                </a:solidFill>
              </a:rPr>
              <a:t>      Игра </a:t>
            </a:r>
            <a:r>
              <a:rPr lang="ru-RU" dirty="0" smtClean="0">
                <a:solidFill>
                  <a:srgbClr val="C00000"/>
                </a:solidFill>
              </a:rPr>
              <a:t>« Что в чем?»</a:t>
            </a:r>
          </a:p>
          <a:p>
            <a:r>
              <a:rPr lang="ru-RU" dirty="0" smtClean="0">
                <a:solidFill>
                  <a:srgbClr val="C00000"/>
                </a:solidFill>
              </a:rPr>
              <a:t> </a:t>
            </a:r>
            <a:r>
              <a:rPr lang="ru-RU" sz="1400" dirty="0" smtClean="0">
                <a:latin typeface="Times New Roman" pitchFamily="18" charset="0"/>
                <a:cs typeface="Times New Roman" pitchFamily="18" charset="0"/>
              </a:rPr>
              <a:t>Играют воспитатель и ребенок.</a:t>
            </a:r>
          </a:p>
          <a:p>
            <a:r>
              <a:rPr lang="ru-RU" sz="1400" dirty="0" smtClean="0">
                <a:latin typeface="Times New Roman" pitchFamily="18" charset="0"/>
                <a:cs typeface="Times New Roman" pitchFamily="18" charset="0"/>
              </a:rPr>
              <a:t>Воспитатель- дверь, Ребенок- ручка.</a:t>
            </a:r>
          </a:p>
          <a:p>
            <a:r>
              <a:rPr lang="ru-RU" sz="1400" dirty="0" smtClean="0">
                <a:latin typeface="Times New Roman" pitchFamily="18" charset="0"/>
                <a:cs typeface="Times New Roman" pitchFamily="18" charset="0"/>
              </a:rPr>
              <a:t>В. –листок, Р. – книга и т.д.</a:t>
            </a:r>
          </a:p>
          <a:p>
            <a:r>
              <a:rPr lang="ru-RU" sz="1400" dirty="0" smtClean="0">
                <a:latin typeface="Times New Roman" pitchFamily="18" charset="0"/>
                <a:cs typeface="Times New Roman" pitchFamily="18" charset="0"/>
              </a:rPr>
              <a:t>Можно использовать карточки</a:t>
            </a:r>
            <a:r>
              <a:rPr lang="ru-RU" sz="1400" dirty="0" smtClean="0"/>
              <a:t>.</a:t>
            </a:r>
            <a:endParaRPr lang="ru-RU" sz="1400" dirty="0"/>
          </a:p>
        </p:txBody>
      </p:sp>
      <p:sp>
        <p:nvSpPr>
          <p:cNvPr id="3" name="Прямоугольник 2"/>
          <p:cNvSpPr/>
          <p:nvPr/>
        </p:nvSpPr>
        <p:spPr>
          <a:xfrm>
            <a:off x="4500562" y="4286256"/>
            <a:ext cx="3429025" cy="369332"/>
          </a:xfrm>
          <a:prstGeom prst="rect">
            <a:avLst/>
          </a:prstGeom>
        </p:spPr>
        <p:txBody>
          <a:bodyPr wrap="square">
            <a:spAutoFit/>
          </a:bodyPr>
          <a:lstStyle/>
          <a:p>
            <a:r>
              <a:rPr lang="ru-RU" dirty="0" smtClean="0">
                <a:solidFill>
                  <a:srgbClr val="C00000"/>
                </a:solidFill>
              </a:rPr>
              <a:t>Игра « Раньше – позже»</a:t>
            </a:r>
            <a:endParaRPr lang="ru-RU" dirty="0">
              <a:solidFill>
                <a:srgbClr val="C00000"/>
              </a:solidFill>
            </a:endParaRPr>
          </a:p>
        </p:txBody>
      </p:sp>
      <p:pic>
        <p:nvPicPr>
          <p:cNvPr id="4" name="Рисунок 3" descr="CIMG8070.jpg"/>
          <p:cNvPicPr>
            <a:picLocks noChangeAspect="1"/>
          </p:cNvPicPr>
          <p:nvPr/>
        </p:nvPicPr>
        <p:blipFill>
          <a:blip r:embed="rId3" cstate="print"/>
          <a:srcRect t="19048"/>
          <a:stretch>
            <a:fillRect/>
          </a:stretch>
        </p:blipFill>
        <p:spPr>
          <a:xfrm>
            <a:off x="5000628" y="1428736"/>
            <a:ext cx="3571900" cy="2428892"/>
          </a:xfrm>
          <a:prstGeom prst="pentagon">
            <a:avLst/>
          </a:prstGeom>
        </p:spPr>
      </p:pic>
      <p:pic>
        <p:nvPicPr>
          <p:cNvPr id="5" name="Рисунок 4" descr="CIMG8068.JPG"/>
          <p:cNvPicPr>
            <a:picLocks noChangeAspect="1"/>
          </p:cNvPicPr>
          <p:nvPr/>
        </p:nvPicPr>
        <p:blipFill>
          <a:blip r:embed="rId4" cstate="print"/>
          <a:srcRect l="9375" t="7291" r="3906" b="9375"/>
          <a:stretch>
            <a:fillRect/>
          </a:stretch>
        </p:blipFill>
        <p:spPr>
          <a:xfrm>
            <a:off x="928662" y="3857628"/>
            <a:ext cx="3000396" cy="2357454"/>
          </a:xfrm>
          <a:prstGeom prst="pentagon">
            <a:avLst/>
          </a:prstGeom>
        </p:spPr>
      </p:pic>
      <p:sp>
        <p:nvSpPr>
          <p:cNvPr id="6" name="TextBox 5"/>
          <p:cNvSpPr txBox="1"/>
          <p:nvPr/>
        </p:nvSpPr>
        <p:spPr>
          <a:xfrm>
            <a:off x="1269449" y="357166"/>
            <a:ext cx="7874551" cy="830997"/>
          </a:xfrm>
          <a:prstGeom prst="rect">
            <a:avLst/>
          </a:prstGeom>
          <a:noFill/>
        </p:spPr>
        <p:txBody>
          <a:bodyPr wrap="square" rtlCol="0">
            <a:spAutoFit/>
          </a:bodyPr>
          <a:lstStyle/>
          <a:p>
            <a:r>
              <a:rPr lang="ru-RU" sz="2400" dirty="0" smtClean="0">
                <a:solidFill>
                  <a:srgbClr val="7030A0"/>
                </a:solidFill>
                <a:latin typeface="Times New Roman" pitchFamily="18" charset="0"/>
                <a:cs typeface="Times New Roman" pitchFamily="18" charset="0"/>
              </a:rPr>
              <a:t>Игры на развитие системного и функционального  подхода</a:t>
            </a:r>
            <a:r>
              <a:rPr lang="ru-RU" dirty="0" smtClean="0">
                <a:solidFill>
                  <a:srgbClr val="7030A0"/>
                </a:solidFill>
              </a:rPr>
              <a:t>.</a:t>
            </a:r>
            <a:endParaRPr lang="ru-RU" dirty="0">
              <a:solidFill>
                <a:srgbClr val="7030A0"/>
              </a:solidFill>
            </a:endParaRPr>
          </a:p>
        </p:txBody>
      </p:sp>
      <p:sp>
        <p:nvSpPr>
          <p:cNvPr id="7" name="TextBox 6"/>
          <p:cNvSpPr txBox="1"/>
          <p:nvPr/>
        </p:nvSpPr>
        <p:spPr>
          <a:xfrm>
            <a:off x="4143373" y="4857760"/>
            <a:ext cx="4071966" cy="738664"/>
          </a:xfrm>
          <a:prstGeom prst="rect">
            <a:avLst/>
          </a:prstGeom>
          <a:noFill/>
        </p:spPr>
        <p:txBody>
          <a:bodyPr wrap="square" rtlCol="0">
            <a:spAutoFit/>
          </a:bodyPr>
          <a:lstStyle/>
          <a:p>
            <a:r>
              <a:rPr lang="ru-RU" sz="1400" dirty="0" smtClean="0">
                <a:latin typeface="Times New Roman" pitchFamily="18" charset="0"/>
                <a:cs typeface="Times New Roman" pitchFamily="18" charset="0"/>
              </a:rPr>
              <a:t>Воспитатель- яйцо,</a:t>
            </a:r>
          </a:p>
          <a:p>
            <a:r>
              <a:rPr lang="ru-RU" sz="1400" dirty="0" smtClean="0">
                <a:latin typeface="Times New Roman" pitchFamily="18" charset="0"/>
                <a:cs typeface="Times New Roman" pitchFamily="18" charset="0"/>
              </a:rPr>
              <a:t>Ребенок- курица ( динозавр, крокодил, черепаха.)</a:t>
            </a:r>
          </a:p>
          <a:p>
            <a:r>
              <a:rPr lang="ru-RU" sz="1400" dirty="0" smtClean="0">
                <a:latin typeface="Times New Roman" pitchFamily="18" charset="0"/>
                <a:cs typeface="Times New Roman" pitchFamily="18" charset="0"/>
              </a:rPr>
              <a:t>Можно использовать подбор карточек.</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500042"/>
            <a:ext cx="7572428" cy="461665"/>
          </a:xfrm>
          <a:prstGeom prst="rect">
            <a:avLst/>
          </a:prstGeom>
          <a:noFill/>
        </p:spPr>
        <p:txBody>
          <a:bodyPr wrap="square" rtlCol="0">
            <a:spAutoFit/>
          </a:bodyPr>
          <a:lstStyle/>
          <a:p>
            <a:r>
              <a:rPr lang="ru-RU" sz="2400" dirty="0" smtClean="0">
                <a:solidFill>
                  <a:srgbClr val="7030A0"/>
                </a:solidFill>
                <a:latin typeface="Times New Roman" pitchFamily="18" charset="0"/>
                <a:cs typeface="Times New Roman" pitchFamily="18" charset="0"/>
              </a:rPr>
              <a:t>Игры направленные на развитие системного мышления</a:t>
            </a:r>
            <a:r>
              <a:rPr lang="ru-RU" dirty="0" smtClean="0">
                <a:solidFill>
                  <a:srgbClr val="7030A0"/>
                </a:solidFill>
              </a:rPr>
              <a:t>.</a:t>
            </a:r>
            <a:endParaRPr lang="ru-RU" dirty="0">
              <a:solidFill>
                <a:srgbClr val="7030A0"/>
              </a:solidFill>
            </a:endParaRPr>
          </a:p>
        </p:txBody>
      </p:sp>
      <p:sp>
        <p:nvSpPr>
          <p:cNvPr id="3" name="TextBox 2"/>
          <p:cNvSpPr txBox="1"/>
          <p:nvPr/>
        </p:nvSpPr>
        <p:spPr>
          <a:xfrm>
            <a:off x="1714480" y="1214422"/>
            <a:ext cx="6072230" cy="800219"/>
          </a:xfrm>
          <a:prstGeom prst="rect">
            <a:avLst/>
          </a:prstGeom>
          <a:noFill/>
        </p:spPr>
        <p:txBody>
          <a:bodyPr wrap="square" rtlCol="0">
            <a:spAutoFit/>
          </a:bodyPr>
          <a:lstStyle/>
          <a:p>
            <a:r>
              <a:rPr lang="ru-RU" dirty="0" smtClean="0">
                <a:solidFill>
                  <a:srgbClr val="FF0000"/>
                </a:solidFill>
                <a:latin typeface="Times New Roman" pitchFamily="18" charset="0"/>
                <a:cs typeface="Times New Roman" pitchFamily="18" charset="0"/>
              </a:rPr>
              <a:t>               Игра </a:t>
            </a:r>
            <a:r>
              <a:rPr lang="ru-RU" dirty="0" smtClean="0">
                <a:solidFill>
                  <a:srgbClr val="FF0000"/>
                </a:solidFill>
                <a:latin typeface="Times New Roman" pitchFamily="18" charset="0"/>
                <a:cs typeface="Times New Roman" pitchFamily="18" charset="0"/>
              </a:rPr>
              <a:t>«Простое или составное»</a:t>
            </a:r>
          </a:p>
          <a:p>
            <a:r>
              <a:rPr lang="ru-RU" sz="1400" dirty="0" smtClean="0">
                <a:latin typeface="Times New Roman" pitchFamily="18" charset="0"/>
                <a:cs typeface="Times New Roman" pitchFamily="18" charset="0"/>
              </a:rPr>
              <a:t>Словесная игра, ребенок должен определить, что система, а что  подсистема.</a:t>
            </a:r>
          </a:p>
          <a:p>
            <a:r>
              <a:rPr lang="ru-RU" sz="1400" dirty="0" smtClean="0">
                <a:latin typeface="Times New Roman" pitchFamily="18" charset="0"/>
                <a:cs typeface="Times New Roman" pitchFamily="18" charset="0"/>
              </a:rPr>
              <a:t>Например:  вода                      суп                лед                 пар</a:t>
            </a:r>
            <a:endParaRPr lang="ru-RU" sz="1400" dirty="0">
              <a:latin typeface="Times New Roman" pitchFamily="18" charset="0"/>
              <a:cs typeface="Times New Roman" pitchFamily="18" charset="0"/>
            </a:endParaRPr>
          </a:p>
        </p:txBody>
      </p:sp>
      <p:cxnSp>
        <p:nvCxnSpPr>
          <p:cNvPr id="5" name="Прямая со стрелкой 4"/>
          <p:cNvCxnSpPr/>
          <p:nvPr/>
        </p:nvCxnSpPr>
        <p:spPr>
          <a:xfrm>
            <a:off x="4286248" y="2071678"/>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2857488" y="2071678"/>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5643570" y="2071678"/>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14414" y="2571744"/>
            <a:ext cx="5840060" cy="800219"/>
          </a:xfrm>
          <a:prstGeom prst="rect">
            <a:avLst/>
          </a:prstGeom>
          <a:noFill/>
        </p:spPr>
        <p:txBody>
          <a:bodyPr wrap="square" rtlCol="0">
            <a:spAutoFit/>
          </a:bodyPr>
          <a:lstStyle/>
          <a:p>
            <a:r>
              <a:rPr lang="ru-RU" sz="1400" dirty="0" smtClean="0">
                <a:solidFill>
                  <a:srgbClr val="FF0000"/>
                </a:solidFill>
                <a:latin typeface="Times New Roman" pitchFamily="18" charset="0"/>
                <a:cs typeface="Times New Roman" pitchFamily="18" charset="0"/>
              </a:rPr>
              <a:t>    </a:t>
            </a:r>
            <a:r>
              <a:rPr lang="ru-RU" dirty="0" smtClean="0">
                <a:solidFill>
                  <a:srgbClr val="FF0000"/>
                </a:solidFill>
                <a:latin typeface="Times New Roman" pitchFamily="18" charset="0"/>
                <a:cs typeface="Times New Roman" pitchFamily="18" charset="0"/>
              </a:rPr>
              <a:t>Игра </a:t>
            </a:r>
            <a:r>
              <a:rPr lang="ru-RU" dirty="0" smtClean="0">
                <a:solidFill>
                  <a:srgbClr val="FF0000"/>
                </a:solidFill>
                <a:latin typeface="Times New Roman" pitchFamily="18" charset="0"/>
                <a:cs typeface="Times New Roman" pitchFamily="18" charset="0"/>
              </a:rPr>
              <a:t>«Докажи, что один предмет – это много.»</a:t>
            </a:r>
          </a:p>
          <a:p>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Например: Торт 1 – это: мука, соль, сахар, яйца и т.д.</a:t>
            </a:r>
            <a:endParaRPr lang="ru-RU" sz="1400" dirty="0">
              <a:latin typeface="Times New Roman" pitchFamily="18" charset="0"/>
              <a:cs typeface="Times New Roman" pitchFamily="18" charset="0"/>
            </a:endParaRPr>
          </a:p>
        </p:txBody>
      </p:sp>
      <p:sp>
        <p:nvSpPr>
          <p:cNvPr id="21" name="TextBox 20"/>
          <p:cNvSpPr txBox="1"/>
          <p:nvPr/>
        </p:nvSpPr>
        <p:spPr>
          <a:xfrm>
            <a:off x="1071538" y="3857628"/>
            <a:ext cx="4214842" cy="2092881"/>
          </a:xfrm>
          <a:prstGeom prst="rect">
            <a:avLst/>
          </a:prstGeom>
          <a:noFill/>
        </p:spPr>
        <p:txBody>
          <a:bodyPr wrap="square" rtlCol="0">
            <a:spAutoFit/>
          </a:bodyPr>
          <a:lstStyle/>
          <a:p>
            <a:r>
              <a:rPr lang="ru-RU" dirty="0" smtClean="0">
                <a:solidFill>
                  <a:srgbClr val="FF0000"/>
                </a:solidFill>
                <a:latin typeface="Times New Roman" pitchFamily="18" charset="0"/>
                <a:cs typeface="Times New Roman" pitchFamily="18" charset="0"/>
              </a:rPr>
              <a:t>Игра «Найди целое по его части»</a:t>
            </a:r>
          </a:p>
          <a:p>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Например:  Пчела – улей, стул – мебель, лист- дерево.</a:t>
            </a:r>
          </a:p>
          <a:p>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Усложнение: Много подсистем, а угадать систему.</a:t>
            </a:r>
          </a:p>
          <a:p>
            <a:r>
              <a:rPr lang="ru-RU" sz="1400" dirty="0" smtClean="0">
                <a:latin typeface="Times New Roman" pitchFamily="18" charset="0"/>
                <a:cs typeface="Times New Roman" pitchFamily="18" charset="0"/>
              </a:rPr>
              <a:t>Например: деревья, грибы, звери, птицы, кусты и т.д.  ----------   лес.</a:t>
            </a:r>
          </a:p>
          <a:p>
            <a:endParaRPr lang="ru-RU" sz="1400" dirty="0">
              <a:latin typeface="Times New Roman" pitchFamily="18" charset="0"/>
              <a:cs typeface="Times New Roman" pitchFamily="18" charset="0"/>
            </a:endParaRPr>
          </a:p>
        </p:txBody>
      </p:sp>
      <p:pic>
        <p:nvPicPr>
          <p:cNvPr id="22" name="Рисунок 21" descr="CIMG8073.JPG"/>
          <p:cNvPicPr>
            <a:picLocks noChangeAspect="1"/>
          </p:cNvPicPr>
          <p:nvPr/>
        </p:nvPicPr>
        <p:blipFill>
          <a:blip r:embed="rId3" cstate="print"/>
          <a:srcRect l="11718" t="6250" b="3125"/>
          <a:stretch>
            <a:fillRect/>
          </a:stretch>
        </p:blipFill>
        <p:spPr>
          <a:xfrm>
            <a:off x="5286380" y="3929066"/>
            <a:ext cx="3357586" cy="235745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4414" y="500042"/>
            <a:ext cx="5563438" cy="584775"/>
          </a:xfrm>
          <a:prstGeom prst="rect">
            <a:avLst/>
          </a:prstGeom>
          <a:noFill/>
        </p:spPr>
        <p:txBody>
          <a:bodyPr wrap="square" rtlCol="0">
            <a:spAutoFit/>
          </a:bodyPr>
          <a:lstStyle/>
          <a:p>
            <a:r>
              <a:rPr lang="ru-RU" dirty="0" smtClean="0">
                <a:solidFill>
                  <a:srgbClr val="FF0000"/>
                </a:solidFill>
              </a:rPr>
              <a:t>Игра «Продолжи уменьшение и увеличение»</a:t>
            </a:r>
          </a:p>
          <a:p>
            <a:r>
              <a:rPr lang="ru-RU" sz="1400" dirty="0" smtClean="0"/>
              <a:t>Например: Дерево-ветка-лист- черенок…</a:t>
            </a:r>
            <a:endParaRPr lang="ru-RU" sz="1400" dirty="0"/>
          </a:p>
        </p:txBody>
      </p:sp>
      <p:sp>
        <p:nvSpPr>
          <p:cNvPr id="4" name="TextBox 3"/>
          <p:cNvSpPr txBox="1"/>
          <p:nvPr/>
        </p:nvSpPr>
        <p:spPr>
          <a:xfrm>
            <a:off x="1285852" y="1857364"/>
            <a:ext cx="4000528" cy="1231106"/>
          </a:xfrm>
          <a:prstGeom prst="rect">
            <a:avLst/>
          </a:prstGeom>
          <a:noFill/>
        </p:spPr>
        <p:txBody>
          <a:bodyPr wrap="square" rtlCol="0">
            <a:spAutoFit/>
          </a:bodyPr>
          <a:lstStyle/>
          <a:p>
            <a:r>
              <a:rPr lang="ru-RU" dirty="0" smtClean="0">
                <a:solidFill>
                  <a:srgbClr val="FF0000"/>
                </a:solidFill>
              </a:rPr>
              <a:t>Игра «Что посередине»</a:t>
            </a:r>
          </a:p>
          <a:p>
            <a:endParaRPr lang="ru-RU" sz="1400" dirty="0" smtClean="0"/>
          </a:p>
          <a:p>
            <a:r>
              <a:rPr lang="ru-RU" sz="1400" dirty="0" smtClean="0"/>
              <a:t>Например: колесо    ---          транспорт</a:t>
            </a:r>
          </a:p>
          <a:p>
            <a:r>
              <a:rPr lang="ru-RU" sz="1400" dirty="0" smtClean="0"/>
              <a:t>                         автомобиль</a:t>
            </a:r>
          </a:p>
          <a:p>
            <a:r>
              <a:rPr lang="ru-RU" sz="1400" dirty="0" smtClean="0"/>
              <a:t>                    </a:t>
            </a:r>
            <a:endParaRPr lang="ru-RU" sz="1400" dirty="0"/>
          </a:p>
        </p:txBody>
      </p:sp>
      <p:sp>
        <p:nvSpPr>
          <p:cNvPr id="5" name="TextBox 4"/>
          <p:cNvSpPr txBox="1"/>
          <p:nvPr/>
        </p:nvSpPr>
        <p:spPr>
          <a:xfrm>
            <a:off x="1214414" y="3429000"/>
            <a:ext cx="5852188" cy="2277547"/>
          </a:xfrm>
          <a:prstGeom prst="rect">
            <a:avLst/>
          </a:prstGeom>
          <a:noFill/>
        </p:spPr>
        <p:txBody>
          <a:bodyPr wrap="square" rtlCol="0">
            <a:spAutoFit/>
          </a:bodyPr>
          <a:lstStyle/>
          <a:p>
            <a:r>
              <a:rPr lang="ru-RU" dirty="0" smtClean="0">
                <a:solidFill>
                  <a:srgbClr val="FF0000"/>
                </a:solidFill>
              </a:rPr>
              <a:t>Игра «Найди общее»</a:t>
            </a:r>
          </a:p>
          <a:p>
            <a:r>
              <a:rPr lang="ru-RU" sz="1400" dirty="0" smtClean="0"/>
              <a:t>Например:</a:t>
            </a:r>
          </a:p>
          <a:p>
            <a:endParaRPr lang="ru-RU" sz="1400" dirty="0" smtClean="0"/>
          </a:p>
          <a:p>
            <a:r>
              <a:rPr lang="ru-RU" sz="1400" dirty="0" smtClean="0"/>
              <a:t>Стол- диван- кресло</a:t>
            </a:r>
          </a:p>
          <a:p>
            <a:endParaRPr lang="ru-RU" dirty="0" smtClean="0"/>
          </a:p>
          <a:p>
            <a:endParaRPr lang="ru-RU" dirty="0" smtClean="0"/>
          </a:p>
          <a:p>
            <a:endParaRPr lang="ru-RU" dirty="0" smtClean="0"/>
          </a:p>
          <a:p>
            <a:r>
              <a:rPr lang="ru-RU" sz="1400" dirty="0" smtClean="0"/>
              <a:t>Ножки                комната                              </a:t>
            </a:r>
          </a:p>
          <a:p>
            <a:r>
              <a:rPr lang="ru-RU" sz="1400" dirty="0" smtClean="0"/>
              <a:t>Материал                дом</a:t>
            </a:r>
            <a:endParaRPr lang="ru-RU" sz="1400" dirty="0"/>
          </a:p>
        </p:txBody>
      </p:sp>
      <p:sp>
        <p:nvSpPr>
          <p:cNvPr id="6" name="Стрелка вниз 5"/>
          <p:cNvSpPr/>
          <p:nvPr/>
        </p:nvSpPr>
        <p:spPr>
          <a:xfrm rot="2115373">
            <a:off x="1404569" y="4606743"/>
            <a:ext cx="279245"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rot="19569548">
            <a:off x="2543719" y="4681234"/>
            <a:ext cx="287841"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flipH="1">
            <a:off x="6526545" y="1214422"/>
            <a:ext cx="45719" cy="369332"/>
          </a:xfrm>
          <a:prstGeom prst="rect">
            <a:avLst/>
          </a:prstGeom>
          <a:noFill/>
        </p:spPr>
        <p:txBody>
          <a:bodyPr wrap="square" rtlCol="0">
            <a:spAutoFit/>
          </a:bodyPr>
          <a:lstStyle/>
          <a:p>
            <a:endParaRPr lang="ru-RU" dirty="0"/>
          </a:p>
        </p:txBody>
      </p:sp>
      <p:pic>
        <p:nvPicPr>
          <p:cNvPr id="10" name="Рисунок 9" descr="177.jpg"/>
          <p:cNvPicPr>
            <a:picLocks noChangeAspect="1"/>
          </p:cNvPicPr>
          <p:nvPr/>
        </p:nvPicPr>
        <p:blipFill>
          <a:blip r:embed="rId3" cstate="print"/>
          <a:stretch>
            <a:fillRect/>
          </a:stretch>
        </p:blipFill>
        <p:spPr>
          <a:xfrm>
            <a:off x="4643438" y="1214422"/>
            <a:ext cx="3786182" cy="3274908"/>
          </a:xfrm>
          <a:prstGeom prst="ellipse">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285852" y="2428868"/>
            <a:ext cx="428628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i="0" strike="noStrike" cap="none" normalizeH="0" baseline="0" dirty="0" smtClean="0">
                <a:ln>
                  <a:noFill/>
                </a:ln>
                <a:effectLst/>
                <a:latin typeface="Arial" pitchFamily="34" charset="0"/>
                <a:ea typeface="Calibri" pitchFamily="34" charset="0"/>
                <a:cs typeface="Times New Roman" pitchFamily="18" charset="0"/>
              </a:rPr>
              <a:t> </a:t>
            </a:r>
            <a:r>
              <a:rPr lang="ru-RU" sz="1600" dirty="0" smtClean="0">
                <a:latin typeface="Arial" pitchFamily="34" charset="0"/>
                <a:ea typeface="Calibri" pitchFamily="34" charset="0"/>
                <a:cs typeface="Times New Roman" pitchFamily="18" charset="0"/>
              </a:rPr>
              <a:t>У</a:t>
            </a:r>
            <a:r>
              <a:rPr kumimoji="0" lang="ru-RU" sz="1600" i="0" strike="noStrike" cap="none" normalizeH="0" baseline="0" dirty="0" smtClean="0">
                <a:ln>
                  <a:noFill/>
                </a:ln>
                <a:effectLst/>
                <a:latin typeface="Arial" pitchFamily="34" charset="0"/>
                <a:ea typeface="Calibri" pitchFamily="34" charset="0"/>
                <a:cs typeface="Times New Roman" pitchFamily="18" charset="0"/>
              </a:rPr>
              <a:t>чу детей находить и формулировать противоречивые свойства рассматриваемых предметов, явлений с помощью игры “Хорошо-плохо”. Для этого выбираю объект и предлагаю найти положительные и отрицательные качества данного объекта. В начале берем объект, который не вызывает у детей положительных или отрицательных ассоциаций .Так как дети более склонны называть положительные стороны объекта, на 1-м этапе игры я называю “плохо”, дети “хорошо”. Затем дети делятся на две команды, одна команда называет “хорошо”, другая – “плохо”, соревнуясь, кто больше назовет качеств. </a:t>
            </a:r>
            <a:endParaRPr kumimoji="0" lang="ru-RU" sz="1600" i="0" strike="noStrike" cap="none" normalizeH="0" baseline="0" dirty="0" smtClean="0">
              <a:ln>
                <a:noFill/>
              </a:ln>
              <a:effectLst/>
              <a:latin typeface="Arial" pitchFamily="34" charset="0"/>
              <a:cs typeface="Arial" pitchFamily="34" charset="0"/>
            </a:endParaRPr>
          </a:p>
        </p:txBody>
      </p:sp>
      <p:sp>
        <p:nvSpPr>
          <p:cNvPr id="3" name="TextBox 2"/>
          <p:cNvSpPr txBox="1"/>
          <p:nvPr/>
        </p:nvSpPr>
        <p:spPr>
          <a:xfrm>
            <a:off x="1571604" y="1857364"/>
            <a:ext cx="3520516" cy="400110"/>
          </a:xfrm>
          <a:prstGeom prst="rect">
            <a:avLst/>
          </a:prstGeom>
          <a:noFill/>
        </p:spPr>
        <p:txBody>
          <a:bodyPr wrap="none" rtlCol="0">
            <a:spAutoFit/>
          </a:bodyPr>
          <a:lstStyle/>
          <a:p>
            <a:r>
              <a:rPr lang="ru-RU" sz="2000" dirty="0" smtClean="0">
                <a:solidFill>
                  <a:srgbClr val="FF0000"/>
                </a:solidFill>
              </a:rPr>
              <a:t>Игра «Хорошо  -  плохо»</a:t>
            </a:r>
            <a:endParaRPr lang="ru-RU" sz="2000" dirty="0">
              <a:solidFill>
                <a:srgbClr val="FF0000"/>
              </a:solidFill>
            </a:endParaRPr>
          </a:p>
        </p:txBody>
      </p:sp>
      <p:pic>
        <p:nvPicPr>
          <p:cNvPr id="4098" name="Picture 2" descr="C:\Users\МАРИНА\Desktop\ФОТО\ЦРР\триз\CIMG7745.JPG"/>
          <p:cNvPicPr>
            <a:picLocks noChangeAspect="1" noChangeArrowheads="1"/>
          </p:cNvPicPr>
          <p:nvPr/>
        </p:nvPicPr>
        <p:blipFill>
          <a:blip r:embed="rId3" cstate="print"/>
          <a:srcRect l="11765" r="7843"/>
          <a:stretch>
            <a:fillRect/>
          </a:stretch>
        </p:blipFill>
        <p:spPr bwMode="auto">
          <a:xfrm>
            <a:off x="5929322" y="2500306"/>
            <a:ext cx="2928958" cy="2928958"/>
          </a:xfrm>
          <a:prstGeom prst="rect">
            <a:avLst/>
          </a:prstGeom>
          <a:noFill/>
        </p:spPr>
      </p:pic>
      <p:sp>
        <p:nvSpPr>
          <p:cNvPr id="8" name="Прямоугольник 7"/>
          <p:cNvSpPr/>
          <p:nvPr/>
        </p:nvSpPr>
        <p:spPr>
          <a:xfrm>
            <a:off x="1285852" y="357166"/>
            <a:ext cx="7429552" cy="1477328"/>
          </a:xfrm>
          <a:prstGeom prst="rect">
            <a:avLst/>
          </a:prstGeom>
        </p:spPr>
        <p:txBody>
          <a:bodyPr wrap="square">
            <a:spAutoFit/>
          </a:bodyPr>
          <a:lstStyle/>
          <a:p>
            <a:pPr lvl="0" fontAlgn="base">
              <a:spcBef>
                <a:spcPct val="0"/>
              </a:spcBef>
              <a:spcAft>
                <a:spcPct val="0"/>
              </a:spcAft>
            </a:pPr>
            <a:r>
              <a:rPr lang="ru-RU" dirty="0" smtClean="0">
                <a:solidFill>
                  <a:srgbClr val="C00000"/>
                </a:solidFill>
                <a:latin typeface="Arial" pitchFamily="34" charset="0"/>
                <a:ea typeface="Times New Roman" pitchFamily="18" charset="0"/>
                <a:cs typeface="Arial" pitchFamily="34" charset="0"/>
              </a:rPr>
              <a:t>    1 </a:t>
            </a:r>
            <a:r>
              <a:rPr lang="ru-RU" dirty="0" smtClean="0">
                <a:solidFill>
                  <a:srgbClr val="C00000"/>
                </a:solidFill>
                <a:latin typeface="Arial" pitchFamily="34" charset="0"/>
                <a:ea typeface="Times New Roman" pitchFamily="18" charset="0"/>
                <a:cs typeface="Arial" pitchFamily="34" charset="0"/>
              </a:rPr>
              <a:t>ЭТАП</a:t>
            </a:r>
            <a:r>
              <a:rPr lang="ru-RU" dirty="0" smtClean="0">
                <a:solidFill>
                  <a:srgbClr val="7030A0"/>
                </a:solidFill>
                <a:latin typeface="Arial" pitchFamily="34" charset="0"/>
                <a:ea typeface="Times New Roman" pitchFamily="18" charset="0"/>
                <a:cs typeface="Arial" pitchFamily="34" charset="0"/>
              </a:rPr>
              <a:t>.  </a:t>
            </a:r>
          </a:p>
          <a:p>
            <a:pPr lvl="0" fontAlgn="base">
              <a:spcBef>
                <a:spcPct val="0"/>
              </a:spcBef>
              <a:spcAft>
                <a:spcPct val="0"/>
              </a:spcAft>
            </a:pPr>
            <a:r>
              <a:rPr lang="ru-RU" dirty="0" smtClean="0">
                <a:solidFill>
                  <a:srgbClr val="7030A0"/>
                </a:solidFill>
                <a:latin typeface="Arial" pitchFamily="34" charset="0"/>
                <a:ea typeface="Times New Roman" pitchFamily="18" charset="0"/>
                <a:cs typeface="Arial" pitchFamily="34" charset="0"/>
              </a:rPr>
              <a:t> </a:t>
            </a:r>
            <a:r>
              <a:rPr lang="ru-RU" dirty="0" smtClean="0">
                <a:solidFill>
                  <a:srgbClr val="7030A0"/>
                </a:solidFill>
                <a:latin typeface="Arial" pitchFamily="34" charset="0"/>
                <a:ea typeface="Times New Roman" pitchFamily="18" charset="0"/>
                <a:cs typeface="Arial" pitchFamily="34" charset="0"/>
              </a:rPr>
              <a:t>Научить ребенка находить и разрешать противоречия в объектах и явлениях, которые его окружают, развить системное мышление, </a:t>
            </a:r>
            <a:r>
              <a:rPr lang="ru-RU" dirty="0" err="1" smtClean="0">
                <a:solidFill>
                  <a:srgbClr val="7030A0"/>
                </a:solidFill>
                <a:latin typeface="Arial" pitchFamily="34" charset="0"/>
                <a:ea typeface="Times New Roman" pitchFamily="18" charset="0"/>
                <a:cs typeface="Arial" pitchFamily="34" charset="0"/>
              </a:rPr>
              <a:t>т,е</a:t>
            </a:r>
            <a:r>
              <a:rPr lang="ru-RU" dirty="0" smtClean="0">
                <a:solidFill>
                  <a:srgbClr val="7030A0"/>
                </a:solidFill>
                <a:latin typeface="Arial" pitchFamily="34" charset="0"/>
                <a:ea typeface="Times New Roman" pitchFamily="18" charset="0"/>
                <a:cs typeface="Arial" pitchFamily="34" charset="0"/>
              </a:rPr>
              <a:t>, умение видеть окружающее во взаимосвязи всех компонентов. Находить и использовать ресурсы. </a:t>
            </a:r>
            <a:endParaRPr lang="ru-RU" dirty="0" smtClean="0">
              <a:solidFill>
                <a:srgbClr val="7030A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142976" y="571480"/>
            <a:ext cx="707236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strike="noStrike" cap="none" normalizeH="0" baseline="0" dirty="0" smtClean="0">
                <a:ln>
                  <a:noFill/>
                </a:ln>
                <a:solidFill>
                  <a:srgbClr val="C00000"/>
                </a:solidFill>
                <a:effectLst/>
                <a:latin typeface="Arial" pitchFamily="34" charset="0"/>
                <a:ea typeface="Times New Roman" pitchFamily="18" charset="0"/>
                <a:cs typeface="Arial" pitchFamily="34" charset="0"/>
              </a:rPr>
              <a:t>2 ЭТАП</a:t>
            </a:r>
            <a:r>
              <a:rPr kumimoji="0" lang="ru-RU" sz="2400" b="0" i="0" strike="noStrike" cap="none" normalizeH="0" baseline="0" dirty="0" smtClean="0">
                <a:ln>
                  <a:noFill/>
                </a:ln>
                <a:solidFill>
                  <a:srgbClr val="7030A0"/>
                </a:solidFill>
                <a:effectLst/>
                <a:latin typeface="Arial" pitchFamily="34" charset="0"/>
                <a:ea typeface="Times New Roman" pitchFamily="18" charset="0"/>
                <a:cs typeface="Arial" pitchFamily="34" charset="0"/>
              </a:rPr>
              <a:t>. Научить детей изобретать предметы с новыми свойствами и качествами: новую игрушку, необычное платье, подарок и т.д..</a:t>
            </a:r>
            <a:endParaRPr kumimoji="0" lang="ru-RU" sz="2400" b="0" i="0" strike="noStrike" cap="none" normalizeH="0" baseline="0" dirty="0" smtClean="0">
              <a:ln>
                <a:noFill/>
              </a:ln>
              <a:solidFill>
                <a:srgbClr val="7030A0"/>
              </a:solidFill>
              <a:effectLst/>
              <a:latin typeface="Arial" pitchFamily="34" charset="0"/>
              <a:cs typeface="Arial" pitchFamily="34" charset="0"/>
            </a:endParaRPr>
          </a:p>
        </p:txBody>
      </p:sp>
      <p:sp>
        <p:nvSpPr>
          <p:cNvPr id="3" name="Прямоугольник 2"/>
          <p:cNvSpPr/>
          <p:nvPr/>
        </p:nvSpPr>
        <p:spPr>
          <a:xfrm>
            <a:off x="1142976" y="2714620"/>
            <a:ext cx="3857652" cy="2893100"/>
          </a:xfrm>
          <a:prstGeom prst="rect">
            <a:avLst/>
          </a:prstGeom>
        </p:spPr>
        <p:txBody>
          <a:bodyPr wrap="square">
            <a:spAutoFit/>
          </a:bodyPr>
          <a:lstStyle/>
          <a:p>
            <a:pPr lvl="3" eaLnBrk="0" fontAlgn="base" hangingPunct="0">
              <a:spcBef>
                <a:spcPct val="0"/>
              </a:spcBef>
              <a:spcAft>
                <a:spcPct val="0"/>
              </a:spcAft>
            </a:pPr>
            <a:endParaRPr lang="ru-RU" sz="1400" dirty="0" smtClean="0">
              <a:latin typeface="Calibri" pitchFamily="34" charset="0"/>
              <a:ea typeface="Calibri" pitchFamily="34" charset="0"/>
              <a:cs typeface="Times New Roman" pitchFamily="18" charset="0"/>
            </a:endParaRPr>
          </a:p>
          <a:p>
            <a:pPr lvl="1" eaLnBrk="0" fontAlgn="base" hangingPunct="0">
              <a:spcBef>
                <a:spcPct val="0"/>
              </a:spcBef>
              <a:spcAft>
                <a:spcPct val="0"/>
              </a:spcAft>
              <a:buFontTx/>
              <a:buAutoNum type="arabicPeriod"/>
            </a:pPr>
            <a:r>
              <a:rPr lang="ru-RU" sz="1400" dirty="0" smtClean="0">
                <a:latin typeface="Times New Roman" pitchFamily="18" charset="0"/>
                <a:ea typeface="Calibri" pitchFamily="34" charset="0"/>
                <a:cs typeface="Times New Roman" pitchFamily="18" charset="0"/>
              </a:rPr>
              <a:t>Принцип универсальности (объект выполняет несколько функции.)</a:t>
            </a:r>
          </a:p>
          <a:p>
            <a:pPr lvl="1" eaLnBrk="0" fontAlgn="base" hangingPunct="0">
              <a:spcBef>
                <a:spcPct val="0"/>
              </a:spcBef>
              <a:spcAft>
                <a:spcPct val="0"/>
              </a:spcAft>
              <a:buFontTx/>
              <a:buAutoNum type="arabicPeriod"/>
            </a:pPr>
            <a:r>
              <a:rPr lang="ru-RU" sz="1400" dirty="0" smtClean="0">
                <a:latin typeface="Times New Roman" pitchFamily="18" charset="0"/>
                <a:ea typeface="Calibri" pitchFamily="34" charset="0"/>
                <a:cs typeface="Times New Roman" pitchFamily="18" charset="0"/>
              </a:rPr>
              <a:t>Принцип вынесения.</a:t>
            </a:r>
          </a:p>
          <a:p>
            <a:pPr lvl="1" eaLnBrk="0" fontAlgn="base" hangingPunct="0">
              <a:spcBef>
                <a:spcPct val="0"/>
              </a:spcBef>
              <a:spcAft>
                <a:spcPct val="0"/>
              </a:spcAft>
              <a:buFontTx/>
              <a:buAutoNum type="arabicPeriod"/>
            </a:pPr>
            <a:r>
              <a:rPr lang="ru-RU" sz="1400" dirty="0" smtClean="0">
                <a:latin typeface="Times New Roman" pitchFamily="18" charset="0"/>
                <a:ea typeface="Calibri" pitchFamily="34" charset="0"/>
                <a:cs typeface="Times New Roman" pitchFamily="18" charset="0"/>
              </a:rPr>
              <a:t>Принцип матрешки (один объект находится внутри другого)</a:t>
            </a:r>
          </a:p>
          <a:p>
            <a:pPr lvl="1" eaLnBrk="0" fontAlgn="base" hangingPunct="0">
              <a:spcBef>
                <a:spcPct val="0"/>
              </a:spcBef>
              <a:spcAft>
                <a:spcPct val="0"/>
              </a:spcAft>
              <a:buFontTx/>
              <a:buAutoNum type="arabicPeriod"/>
            </a:pPr>
            <a:r>
              <a:rPr lang="ru-RU" sz="1400" dirty="0" smtClean="0">
                <a:latin typeface="Times New Roman" pitchFamily="18" charset="0"/>
                <a:ea typeface="Calibri" pitchFamily="34" charset="0"/>
                <a:cs typeface="Times New Roman" pitchFamily="18" charset="0"/>
              </a:rPr>
              <a:t>Принцип анти веса(увеличение или уменьшения веса).</a:t>
            </a:r>
          </a:p>
          <a:p>
            <a:pPr lvl="1" eaLnBrk="0" fontAlgn="base" hangingPunct="0">
              <a:spcBef>
                <a:spcPct val="0"/>
              </a:spcBef>
              <a:spcAft>
                <a:spcPct val="0"/>
              </a:spcAft>
              <a:buFontTx/>
              <a:buAutoNum type="arabicPeriod"/>
            </a:pPr>
            <a:r>
              <a:rPr lang="ru-RU" sz="1400" dirty="0" smtClean="0">
                <a:latin typeface="Times New Roman" pitchFamily="18" charset="0"/>
                <a:ea typeface="Calibri" pitchFamily="34" charset="0"/>
                <a:cs typeface="Times New Roman" pitchFamily="18" charset="0"/>
              </a:rPr>
              <a:t>Принцип предварительного действия.</a:t>
            </a:r>
          </a:p>
          <a:p>
            <a:pPr lvl="1" eaLnBrk="0" fontAlgn="base" hangingPunct="0">
              <a:spcBef>
                <a:spcPct val="0"/>
              </a:spcBef>
              <a:spcAft>
                <a:spcPct val="0"/>
              </a:spcAft>
              <a:buFontTx/>
              <a:buAutoNum type="arabicPeriod"/>
            </a:pPr>
            <a:r>
              <a:rPr lang="ru-RU" sz="1400" dirty="0" smtClean="0">
                <a:latin typeface="Times New Roman" pitchFamily="18" charset="0"/>
                <a:ea typeface="Calibri" pitchFamily="34" charset="0"/>
                <a:cs typeface="Times New Roman" pitchFamily="18" charset="0"/>
              </a:rPr>
              <a:t>Принцип “наоборот”.</a:t>
            </a:r>
          </a:p>
          <a:p>
            <a:pPr lvl="1" eaLnBrk="0" fontAlgn="base" hangingPunct="0">
              <a:spcBef>
                <a:spcPct val="0"/>
              </a:spcBef>
              <a:spcAft>
                <a:spcPct val="0"/>
              </a:spcAft>
              <a:buFontTx/>
              <a:buAutoNum type="arabicPeriod"/>
            </a:pPr>
            <a:r>
              <a:rPr lang="ru-RU" sz="1400" dirty="0" smtClean="0">
                <a:latin typeface="Times New Roman" pitchFamily="18" charset="0"/>
                <a:ea typeface="Calibri" pitchFamily="34" charset="0"/>
                <a:cs typeface="Times New Roman" pitchFamily="18" charset="0"/>
              </a:rPr>
              <a:t>Принцип посредника.</a:t>
            </a:r>
          </a:p>
          <a:p>
            <a:pPr lvl="1" eaLnBrk="0" fontAlgn="base" hangingPunct="0">
              <a:spcBef>
                <a:spcPct val="0"/>
              </a:spcBef>
              <a:spcAft>
                <a:spcPct val="0"/>
              </a:spcAft>
              <a:buFontTx/>
              <a:buAutoNum type="arabicPeriod"/>
            </a:pPr>
            <a:r>
              <a:rPr lang="ru-RU" sz="1400" dirty="0" smtClean="0">
                <a:latin typeface="Times New Roman" pitchFamily="18" charset="0"/>
                <a:ea typeface="Calibri" pitchFamily="34" charset="0"/>
                <a:cs typeface="Times New Roman" pitchFamily="18" charset="0"/>
              </a:rPr>
              <a:t>Принцип оживления и другие</a:t>
            </a:r>
            <a:r>
              <a:rPr lang="ru-RU" sz="1400" dirty="0" smtClean="0">
                <a:latin typeface="Times New Roman" pitchFamily="18" charset="0"/>
                <a:ea typeface="Calibri" pitchFamily="34" charset="0"/>
                <a:cs typeface="Times New Roman" pitchFamily="18" charset="0"/>
              </a:rPr>
              <a:t>.</a:t>
            </a:r>
          </a:p>
          <a:p>
            <a:pPr lvl="1" eaLnBrk="0" fontAlgn="base" hangingPunct="0">
              <a:spcBef>
                <a:spcPct val="0"/>
              </a:spcBef>
              <a:spcAft>
                <a:spcPct val="0"/>
              </a:spcAft>
              <a:buFontTx/>
              <a:buAutoNum type="arabicPeriod"/>
            </a:pPr>
            <a:r>
              <a:rPr lang="ru-RU" sz="1400" dirty="0" smtClean="0">
                <a:latin typeface="Times New Roman" pitchFamily="18" charset="0"/>
                <a:cs typeface="Times New Roman" pitchFamily="18" charset="0"/>
              </a:rPr>
              <a:t>Принцип дробления – объединения.</a:t>
            </a:r>
            <a:endParaRPr lang="ru-RU" sz="1400" dirty="0" smtClean="0">
              <a:latin typeface="Times New Roman" pitchFamily="18" charset="0"/>
              <a:cs typeface="Times New Roman" pitchFamily="18" charset="0"/>
            </a:endParaRPr>
          </a:p>
        </p:txBody>
      </p:sp>
      <p:sp>
        <p:nvSpPr>
          <p:cNvPr id="4" name="TextBox 3"/>
          <p:cNvSpPr txBox="1"/>
          <p:nvPr/>
        </p:nvSpPr>
        <p:spPr>
          <a:xfrm>
            <a:off x="1428728" y="2143116"/>
            <a:ext cx="3857652" cy="584775"/>
          </a:xfrm>
          <a:prstGeom prst="rect">
            <a:avLst/>
          </a:prstGeom>
          <a:noFill/>
        </p:spPr>
        <p:txBody>
          <a:bodyPr wrap="square" rtlCol="0">
            <a:spAutoFit/>
          </a:bodyPr>
          <a:lstStyle/>
          <a:p>
            <a:r>
              <a:rPr lang="ru-RU" sz="1600" dirty="0" smtClean="0"/>
              <a:t>Обучая  этому, я использую  типовые приемы фантазирования:</a:t>
            </a:r>
            <a:endParaRPr lang="ru-RU" sz="1600" dirty="0"/>
          </a:p>
        </p:txBody>
      </p:sp>
      <p:pic>
        <p:nvPicPr>
          <p:cNvPr id="6" name="Рисунок 5" descr="CIMG7733.JPG"/>
          <p:cNvPicPr>
            <a:picLocks noChangeAspect="1"/>
          </p:cNvPicPr>
          <p:nvPr/>
        </p:nvPicPr>
        <p:blipFill>
          <a:blip r:embed="rId3" cstate="print"/>
          <a:stretch>
            <a:fillRect/>
          </a:stretch>
        </p:blipFill>
        <p:spPr>
          <a:xfrm>
            <a:off x="5429256" y="2285992"/>
            <a:ext cx="3000396" cy="2286016"/>
          </a:xfrm>
          <a:prstGeom prst="rect">
            <a:avLst/>
          </a:prstGeom>
        </p:spPr>
      </p:pic>
      <p:pic>
        <p:nvPicPr>
          <p:cNvPr id="7" name="Рисунок 6" descr="CIMG7734.JPG"/>
          <p:cNvPicPr>
            <a:picLocks noChangeAspect="1"/>
          </p:cNvPicPr>
          <p:nvPr/>
        </p:nvPicPr>
        <p:blipFill>
          <a:blip r:embed="rId4" cstate="print"/>
          <a:stretch>
            <a:fillRect/>
          </a:stretch>
        </p:blipFill>
        <p:spPr>
          <a:xfrm>
            <a:off x="5286380" y="4429132"/>
            <a:ext cx="3214710" cy="207170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142976" y="295611"/>
            <a:ext cx="707236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3 ЭТАП</a:t>
            </a:r>
            <a:r>
              <a:rPr kumimoji="0" lang="ru-RU" sz="2400" b="0" i="0"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a:t>
            </a:r>
            <a:r>
              <a:rPr kumimoji="0" lang="ru-RU" sz="2400" b="0" i="0"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Решать </a:t>
            </a:r>
            <a:r>
              <a:rPr kumimoji="0" lang="ru-RU" sz="2400" b="0" i="0"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сказочные </a:t>
            </a:r>
            <a:r>
              <a:rPr kumimoji="0" lang="ru-RU" sz="2400" b="0" i="0"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задачи  </a:t>
            </a:r>
            <a:r>
              <a:rPr kumimoji="0" lang="ru-RU" sz="2400" b="0" i="0"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и придумывать</a:t>
            </a:r>
            <a:r>
              <a:rPr lang="ru-RU" sz="2400" dirty="0" smtClean="0">
                <a:solidFill>
                  <a:srgbClr val="7030A0"/>
                </a:solidFill>
                <a:latin typeface="Times New Roman" pitchFamily="18" charset="0"/>
                <a:ea typeface="Times New Roman" pitchFamily="18" charset="0"/>
                <a:cs typeface="Times New Roman" pitchFamily="18" charset="0"/>
              </a:rPr>
              <a:t>    </a:t>
            </a:r>
            <a:r>
              <a:rPr kumimoji="0" lang="ru-RU" sz="2400" b="0" i="0"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новые сказки. </a:t>
            </a:r>
            <a:endParaRPr kumimoji="0" lang="ru-RU" sz="2400" b="0" i="0" strike="noStrike" cap="none" normalizeH="0" baseline="0" dirty="0" smtClean="0">
              <a:ln>
                <a:noFill/>
              </a:ln>
              <a:solidFill>
                <a:srgbClr val="7030A0"/>
              </a:solidFill>
              <a:effectLst/>
              <a:latin typeface="Times New Roman" pitchFamily="18" charset="0"/>
              <a:cs typeface="Times New Roman" pitchFamily="18" charset="0"/>
            </a:endParaRPr>
          </a:p>
        </p:txBody>
      </p:sp>
      <p:sp>
        <p:nvSpPr>
          <p:cNvPr id="2051" name="Rectangle 3"/>
          <p:cNvSpPr>
            <a:spLocks noChangeArrowheads="1"/>
          </p:cNvSpPr>
          <p:nvPr/>
        </p:nvSpPr>
        <p:spPr bwMode="auto">
          <a:xfrm>
            <a:off x="1285852" y="1142984"/>
            <a:ext cx="735811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strike="noStrike" cap="none" normalizeH="0" baseline="0" dirty="0" smtClean="0">
                <a:ln>
                  <a:noFill/>
                </a:ln>
                <a:effectLst/>
                <a:latin typeface="Times New Roman" pitchFamily="18" charset="0"/>
                <a:ea typeface="Times New Roman" pitchFamily="18" charset="0"/>
                <a:cs typeface="Times New Roman" pitchFamily="18" charset="0"/>
              </a:rPr>
              <a:t>На 3 этапе работы с детьми решаем сказочные задачи и составляем сказки. Только не надо думать, что все сказки написаны или рассказаны. Можно придумать сколько угодно новых сказок. Но прежде чем составлять сказки, целесообразно научить детей решать сказочные задачи. Мы пытаемся помочь сказочным героям, попавшим в затруднительное положение. Решение проблемы зачастую зависит от выявления и использования ресурсов, дети стремятся к идеальному конечному результату.</a:t>
            </a:r>
            <a:endParaRPr kumimoji="0" lang="ru-RU" sz="1400" b="0" i="0" strike="noStrike" cap="none" normalizeH="0" baseline="0" dirty="0" smtClean="0">
              <a:ln>
                <a:noFill/>
              </a:ln>
              <a:effectLst/>
              <a:latin typeface="Times New Roman" pitchFamily="18" charset="0"/>
              <a:cs typeface="Times New Roman" pitchFamily="18" charset="0"/>
            </a:endParaRPr>
          </a:p>
        </p:txBody>
      </p:sp>
      <p:pic>
        <p:nvPicPr>
          <p:cNvPr id="4" name="Рисунок 3" descr="img013.jpg"/>
          <p:cNvPicPr>
            <a:picLocks noChangeAspect="1"/>
          </p:cNvPicPr>
          <p:nvPr/>
        </p:nvPicPr>
        <p:blipFill>
          <a:blip r:embed="rId3" cstate="print"/>
          <a:stretch>
            <a:fillRect/>
          </a:stretch>
        </p:blipFill>
        <p:spPr>
          <a:xfrm rot="16200000">
            <a:off x="1107259" y="3393281"/>
            <a:ext cx="2286016" cy="3500463"/>
          </a:xfrm>
          <a:prstGeom prst="rect">
            <a:avLst/>
          </a:prstGeom>
          <a:ln w="190500" cap="sq">
            <a:solidFill>
              <a:schemeClr val="accent1">
                <a:lumMod val="40000"/>
                <a:lumOff val="6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img014.jpg"/>
          <p:cNvPicPr>
            <a:picLocks noChangeAspect="1"/>
          </p:cNvPicPr>
          <p:nvPr/>
        </p:nvPicPr>
        <p:blipFill>
          <a:blip r:embed="rId4" cstate="print"/>
          <a:stretch>
            <a:fillRect/>
          </a:stretch>
        </p:blipFill>
        <p:spPr>
          <a:xfrm>
            <a:off x="7072330" y="3214686"/>
            <a:ext cx="1785950" cy="2214554"/>
          </a:xfrm>
          <a:prstGeom prst="rect">
            <a:avLst/>
          </a:prstGeom>
          <a:ln w="190500" cap="sq">
            <a:solidFill>
              <a:schemeClr val="accent1">
                <a:lumMod val="40000"/>
                <a:lumOff val="6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p:cNvSpPr txBox="1"/>
          <p:nvPr/>
        </p:nvSpPr>
        <p:spPr>
          <a:xfrm>
            <a:off x="1142976" y="2714620"/>
            <a:ext cx="6143668" cy="1015663"/>
          </a:xfrm>
          <a:prstGeom prst="rect">
            <a:avLst/>
          </a:prstGeom>
          <a:noFill/>
        </p:spPr>
        <p:txBody>
          <a:bodyPr wrap="square" rtlCol="0">
            <a:spAutoFit/>
          </a:bodyPr>
          <a:lstStyle/>
          <a:p>
            <a:r>
              <a:rPr lang="ru-RU" dirty="0" smtClean="0">
                <a:solidFill>
                  <a:srgbClr val="C00000"/>
                </a:solidFill>
                <a:latin typeface="Times New Roman" pitchFamily="18" charset="0"/>
                <a:cs typeface="Times New Roman" pitchFamily="18" charset="0"/>
              </a:rPr>
              <a:t>Сказка про новую кастрюлю</a:t>
            </a:r>
            <a:r>
              <a:rPr lang="ru-RU"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Жила-была  кастрюля. Всем было некогда заниматься готовкой обеда, и кастрюля превратилась в новую. У  неё появились крылья и кастрюля сама могла летать в магазин за продуктами.</a:t>
            </a:r>
            <a:endParaRPr lang="ru-RU" sz="1400" dirty="0">
              <a:latin typeface="Times New Roman" pitchFamily="18" charset="0"/>
              <a:cs typeface="Times New Roman" pitchFamily="18" charset="0"/>
            </a:endParaRPr>
          </a:p>
        </p:txBody>
      </p:sp>
      <p:sp>
        <p:nvSpPr>
          <p:cNvPr id="7" name="TextBox 6"/>
          <p:cNvSpPr txBox="1"/>
          <p:nvPr/>
        </p:nvSpPr>
        <p:spPr>
          <a:xfrm>
            <a:off x="4143372" y="3857628"/>
            <a:ext cx="2714644" cy="2677656"/>
          </a:xfrm>
          <a:prstGeom prst="rect">
            <a:avLst/>
          </a:prstGeom>
          <a:noFill/>
        </p:spPr>
        <p:txBody>
          <a:bodyPr wrap="square" rtlCol="0">
            <a:spAutoFit/>
          </a:bodyPr>
          <a:lstStyle/>
          <a:p>
            <a:r>
              <a:rPr lang="ru-RU" sz="1400" dirty="0" smtClean="0">
                <a:latin typeface="Times New Roman" pitchFamily="18" charset="0"/>
                <a:cs typeface="Times New Roman" pitchFamily="18" charset="0"/>
              </a:rPr>
              <a:t>А чтобы все знали, что в </a:t>
            </a:r>
          </a:p>
          <a:p>
            <a:r>
              <a:rPr lang="ru-RU" sz="1400" dirty="0" smtClean="0">
                <a:latin typeface="Times New Roman" pitchFamily="18" charset="0"/>
                <a:cs typeface="Times New Roman" pitchFamily="18" charset="0"/>
              </a:rPr>
              <a:t>Ней готовится у кастрюли появился встроенный телевизор. Все могли видеть что сегодня готовится. А еще у кастрюли появились ножки, она могла передвигаться по столу и предлагать всем еду. Кастрюля была веселая и болтливая, любила поговорить с подружками.</a:t>
            </a:r>
          </a:p>
          <a:p>
            <a:endParaRPr lang="ru-RU" sz="1400" dirty="0"/>
          </a:p>
        </p:txBody>
      </p:sp>
      <p:sp>
        <p:nvSpPr>
          <p:cNvPr id="8" name="TextBox 7"/>
          <p:cNvSpPr txBox="1"/>
          <p:nvPr/>
        </p:nvSpPr>
        <p:spPr>
          <a:xfrm>
            <a:off x="7358082" y="5786454"/>
            <a:ext cx="1046890" cy="646331"/>
          </a:xfrm>
          <a:prstGeom prst="rect">
            <a:avLst/>
          </a:prstGeom>
          <a:noFill/>
        </p:spPr>
        <p:txBody>
          <a:bodyPr wrap="none" rtlCol="0">
            <a:spAutoFit/>
          </a:bodyPr>
          <a:lstStyle/>
          <a:p>
            <a:r>
              <a:rPr lang="ru-RU" dirty="0" smtClean="0"/>
              <a:t>Альбина</a:t>
            </a:r>
            <a:endParaRPr lang="ru-RU" dirty="0" smtClean="0"/>
          </a:p>
          <a:p>
            <a:r>
              <a:rPr lang="ru-RU" dirty="0" smtClean="0"/>
              <a:t>5 лет.</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0166" y="500042"/>
            <a:ext cx="5857916" cy="461665"/>
          </a:xfrm>
          <a:prstGeom prst="rect">
            <a:avLst/>
          </a:prstGeom>
          <a:noFill/>
        </p:spPr>
        <p:txBody>
          <a:bodyPr wrap="square" rtlCol="0">
            <a:spAutoFit/>
          </a:bodyPr>
          <a:lstStyle/>
          <a:p>
            <a:r>
              <a:rPr lang="ru-RU" sz="2400" dirty="0" smtClean="0">
                <a:solidFill>
                  <a:srgbClr val="C00000"/>
                </a:solidFill>
                <a:latin typeface="Times New Roman" pitchFamily="18" charset="0"/>
                <a:cs typeface="Times New Roman" pitchFamily="18" charset="0"/>
              </a:rPr>
              <a:t>4 этап              </a:t>
            </a:r>
            <a:r>
              <a:rPr lang="ru-RU" sz="2400" dirty="0" smtClean="0">
                <a:solidFill>
                  <a:srgbClr val="7030A0"/>
                </a:solidFill>
                <a:latin typeface="Times New Roman" pitchFamily="18" charset="0"/>
                <a:cs typeface="Times New Roman" pitchFamily="18" charset="0"/>
              </a:rPr>
              <a:t>Работа с загадками</a:t>
            </a:r>
            <a:endParaRPr lang="ru-RU" sz="2400" dirty="0">
              <a:solidFill>
                <a:srgbClr val="7030A0"/>
              </a:solidFill>
              <a:latin typeface="Times New Roman" pitchFamily="18" charset="0"/>
              <a:cs typeface="Times New Roman" pitchFamily="18" charset="0"/>
            </a:endParaRPr>
          </a:p>
        </p:txBody>
      </p:sp>
      <p:sp>
        <p:nvSpPr>
          <p:cNvPr id="4" name="TextBox 3"/>
          <p:cNvSpPr txBox="1"/>
          <p:nvPr/>
        </p:nvSpPr>
        <p:spPr>
          <a:xfrm>
            <a:off x="1428728" y="1714488"/>
            <a:ext cx="3143272" cy="954107"/>
          </a:xfrm>
          <a:prstGeom prst="rect">
            <a:avLst/>
          </a:prstGeom>
          <a:noFill/>
        </p:spPr>
        <p:txBody>
          <a:bodyPr wrap="square" rtlCol="0">
            <a:spAutoFit/>
          </a:bodyPr>
          <a:lstStyle/>
          <a:p>
            <a:r>
              <a:rPr lang="ru-RU" sz="1400" dirty="0" smtClean="0">
                <a:latin typeface="Times New Roman" pitchFamily="18" charset="0"/>
                <a:cs typeface="Times New Roman" pitchFamily="18" charset="0"/>
              </a:rPr>
              <a:t>На этом этапе учу детей называть одни признаки и прятать другие. Мы совершаем путешествие в страну загадок. Придумываем новые загадки.</a:t>
            </a:r>
            <a:endParaRPr lang="ru-RU" sz="1400" dirty="0">
              <a:latin typeface="Times New Roman" pitchFamily="18" charset="0"/>
              <a:cs typeface="Times New Roman" pitchFamily="18" charset="0"/>
            </a:endParaRPr>
          </a:p>
        </p:txBody>
      </p:sp>
      <p:pic>
        <p:nvPicPr>
          <p:cNvPr id="5" name="Рисунок 4" descr="CIMG8047.JPG"/>
          <p:cNvPicPr>
            <a:picLocks noChangeAspect="1"/>
          </p:cNvPicPr>
          <p:nvPr/>
        </p:nvPicPr>
        <p:blipFill>
          <a:blip r:embed="rId3" cstate="print"/>
          <a:stretch>
            <a:fillRect/>
          </a:stretch>
        </p:blipFill>
        <p:spPr>
          <a:xfrm>
            <a:off x="5214942" y="1357298"/>
            <a:ext cx="3571868" cy="2857520"/>
          </a:xfrm>
          <a:prstGeom prst="rect">
            <a:avLst/>
          </a:prstGeom>
        </p:spPr>
      </p:pic>
      <p:pic>
        <p:nvPicPr>
          <p:cNvPr id="8" name="Рисунок 7" descr="z_b90f1377.jpg"/>
          <p:cNvPicPr>
            <a:picLocks noChangeAspect="1"/>
          </p:cNvPicPr>
          <p:nvPr/>
        </p:nvPicPr>
        <p:blipFill>
          <a:blip r:embed="rId4" cstate="print"/>
          <a:stretch>
            <a:fillRect/>
          </a:stretch>
        </p:blipFill>
        <p:spPr>
          <a:xfrm>
            <a:off x="1357290" y="3214686"/>
            <a:ext cx="3429024" cy="3357562"/>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275</TotalTime>
  <Words>845</Words>
  <Application>Microsoft Office PowerPoint</Application>
  <PresentationFormat>Экран (4:3)</PresentationFormat>
  <Paragraphs>97</Paragraphs>
  <Slides>10</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Солнцестояние</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Ирина</dc:creator>
  <cp:lastModifiedBy>Admin</cp:lastModifiedBy>
  <cp:revision>32</cp:revision>
  <dcterms:created xsi:type="dcterms:W3CDTF">2011-05-26T18:12:48Z</dcterms:created>
  <dcterms:modified xsi:type="dcterms:W3CDTF">2012-02-26T16:33:56Z</dcterms:modified>
</cp:coreProperties>
</file>