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65" r:id="rId8"/>
    <p:sldId id="266" r:id="rId9"/>
    <p:sldId id="264" r:id="rId10"/>
    <p:sldId id="272" r:id="rId11"/>
    <p:sldId id="273" r:id="rId12"/>
    <p:sldId id="271" r:id="rId13"/>
    <p:sldId id="270" r:id="rId14"/>
    <p:sldId id="267" r:id="rId15"/>
    <p:sldId id="268" r:id="rId16"/>
    <p:sldId id="269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A9D005-4682-4C27-972A-59909910F947}" type="doc">
      <dgm:prSet loTypeId="urn:microsoft.com/office/officeart/2005/8/layout/target1" loCatId="relationship" qsTypeId="urn:microsoft.com/office/officeart/2005/8/quickstyle/3d2" qsCatId="3D" csTypeId="urn:microsoft.com/office/officeart/2005/8/colors/colorful5" csCatId="colorful" phldr="1"/>
      <dgm:spPr/>
    </dgm:pt>
    <dgm:pt modelId="{238DFE64-0471-4FA8-9E76-488CF22037EE}">
      <dgm:prSet phldrT="[Текст]" custT="1"/>
      <dgm:spPr/>
      <dgm:t>
        <a:bodyPr/>
        <a:lstStyle/>
        <a:p>
          <a:r>
            <a:rPr lang="ru-RU" sz="3600" dirty="0" smtClean="0">
              <a:latin typeface="Arial Black" pitchFamily="34" charset="0"/>
            </a:rPr>
            <a:t>метод</a:t>
          </a:r>
          <a:endParaRPr lang="ru-RU" sz="3600" dirty="0">
            <a:latin typeface="Arial Black" pitchFamily="34" charset="0"/>
          </a:endParaRPr>
        </a:p>
      </dgm:t>
    </dgm:pt>
    <dgm:pt modelId="{54D7230C-57B5-4622-8095-9BBE9C177509}" type="parTrans" cxnId="{6A929A57-CB27-42BF-B678-4C2FFDB78F1A}">
      <dgm:prSet/>
      <dgm:spPr/>
      <dgm:t>
        <a:bodyPr/>
        <a:lstStyle/>
        <a:p>
          <a:endParaRPr lang="ru-RU"/>
        </a:p>
      </dgm:t>
    </dgm:pt>
    <dgm:pt modelId="{6323E612-2880-46E1-9507-53FEBAD48668}" type="sibTrans" cxnId="{6A929A57-CB27-42BF-B678-4C2FFDB78F1A}">
      <dgm:prSet/>
      <dgm:spPr/>
      <dgm:t>
        <a:bodyPr/>
        <a:lstStyle/>
        <a:p>
          <a:endParaRPr lang="ru-RU"/>
        </a:p>
      </dgm:t>
    </dgm:pt>
    <dgm:pt modelId="{0D458255-4C53-4A14-9045-5AC27CBEA6AD}">
      <dgm:prSet phldrT="[Текст]" custT="1"/>
      <dgm:spPr/>
      <dgm:t>
        <a:bodyPr/>
        <a:lstStyle/>
        <a:p>
          <a:r>
            <a:rPr lang="ru-RU" sz="2800" dirty="0" smtClean="0">
              <a:latin typeface="Arial Black" pitchFamily="34" charset="0"/>
            </a:rPr>
            <a:t>методика</a:t>
          </a:r>
          <a:endParaRPr lang="ru-RU" sz="2800" dirty="0">
            <a:latin typeface="Arial Black" pitchFamily="34" charset="0"/>
          </a:endParaRPr>
        </a:p>
      </dgm:t>
    </dgm:pt>
    <dgm:pt modelId="{EC303426-ECD0-48A0-A1C5-458EF1C5659A}" type="parTrans" cxnId="{46B78C0C-A879-47CF-815F-7267A14D6D11}">
      <dgm:prSet/>
      <dgm:spPr/>
      <dgm:t>
        <a:bodyPr/>
        <a:lstStyle/>
        <a:p>
          <a:endParaRPr lang="ru-RU"/>
        </a:p>
      </dgm:t>
    </dgm:pt>
    <dgm:pt modelId="{C2A0C1B5-873B-48A7-8594-2DE473F10A08}" type="sibTrans" cxnId="{46B78C0C-A879-47CF-815F-7267A14D6D11}">
      <dgm:prSet/>
      <dgm:spPr/>
      <dgm:t>
        <a:bodyPr/>
        <a:lstStyle/>
        <a:p>
          <a:endParaRPr lang="ru-RU"/>
        </a:p>
      </dgm:t>
    </dgm:pt>
    <dgm:pt modelId="{4D6D092F-1698-4A12-BE51-1BFED776BC52}">
      <dgm:prSet phldrT="[Текст]" custT="1"/>
      <dgm:spPr/>
      <dgm:t>
        <a:bodyPr/>
        <a:lstStyle/>
        <a:p>
          <a:r>
            <a:rPr lang="ru-RU" sz="2800" dirty="0" smtClean="0">
              <a:latin typeface="Arial Black" pitchFamily="34" charset="0"/>
            </a:rPr>
            <a:t>технология</a:t>
          </a:r>
          <a:endParaRPr lang="ru-RU" sz="2800" dirty="0">
            <a:latin typeface="Arial Black" pitchFamily="34" charset="0"/>
          </a:endParaRPr>
        </a:p>
      </dgm:t>
    </dgm:pt>
    <dgm:pt modelId="{2F9D6C68-EB42-49A0-9163-FE0936ADAD3B}" type="parTrans" cxnId="{797F24FD-ACEA-4B13-9B2E-47CF2E65EFA2}">
      <dgm:prSet/>
      <dgm:spPr/>
      <dgm:t>
        <a:bodyPr/>
        <a:lstStyle/>
        <a:p>
          <a:endParaRPr lang="ru-RU"/>
        </a:p>
      </dgm:t>
    </dgm:pt>
    <dgm:pt modelId="{A9F6BE58-0226-40A9-B674-B7DA08C6CB4B}" type="sibTrans" cxnId="{797F24FD-ACEA-4B13-9B2E-47CF2E65EFA2}">
      <dgm:prSet/>
      <dgm:spPr/>
      <dgm:t>
        <a:bodyPr/>
        <a:lstStyle/>
        <a:p>
          <a:endParaRPr lang="ru-RU"/>
        </a:p>
      </dgm:t>
    </dgm:pt>
    <dgm:pt modelId="{734FCA0B-777A-4034-90D0-2848334F2AFD}" type="pres">
      <dgm:prSet presAssocID="{04A9D005-4682-4C27-972A-59909910F947}" presName="composite" presStyleCnt="0">
        <dgm:presLayoutVars>
          <dgm:chMax val="5"/>
          <dgm:dir/>
          <dgm:resizeHandles val="exact"/>
        </dgm:presLayoutVars>
      </dgm:prSet>
      <dgm:spPr/>
    </dgm:pt>
    <dgm:pt modelId="{3455F59B-E129-4F16-B649-662534BAE0E5}" type="pres">
      <dgm:prSet presAssocID="{238DFE64-0471-4FA8-9E76-488CF22037EE}" presName="circle1" presStyleLbl="lnNode1" presStyleIdx="0" presStyleCnt="3"/>
      <dgm:spPr/>
    </dgm:pt>
    <dgm:pt modelId="{D1ECFBB9-AF3F-40A6-9502-633F853D142F}" type="pres">
      <dgm:prSet presAssocID="{238DFE64-0471-4FA8-9E76-488CF22037EE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BBA6B-5286-4917-A736-5762952AD461}" type="pres">
      <dgm:prSet presAssocID="{238DFE64-0471-4FA8-9E76-488CF22037EE}" presName="line1" presStyleLbl="callout" presStyleIdx="0" presStyleCnt="6"/>
      <dgm:spPr/>
    </dgm:pt>
    <dgm:pt modelId="{8688E059-7144-48D4-A304-8CDC64C65E5D}" type="pres">
      <dgm:prSet presAssocID="{238DFE64-0471-4FA8-9E76-488CF22037EE}" presName="d1" presStyleLbl="callout" presStyleIdx="1" presStyleCnt="6"/>
      <dgm:spPr/>
    </dgm:pt>
    <dgm:pt modelId="{EF96AEEA-5188-4485-BA43-AFB72EBAA15C}" type="pres">
      <dgm:prSet presAssocID="{0D458255-4C53-4A14-9045-5AC27CBEA6AD}" presName="circle2" presStyleLbl="lnNode1" presStyleIdx="1" presStyleCnt="3"/>
      <dgm:spPr/>
    </dgm:pt>
    <dgm:pt modelId="{76453F68-C20B-467A-A124-E5F34C87722C}" type="pres">
      <dgm:prSet presAssocID="{0D458255-4C53-4A14-9045-5AC27CBEA6AD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BFCCF-E6B1-4E14-94D6-1082510F58B8}" type="pres">
      <dgm:prSet presAssocID="{0D458255-4C53-4A14-9045-5AC27CBEA6AD}" presName="line2" presStyleLbl="callout" presStyleIdx="2" presStyleCnt="6"/>
      <dgm:spPr/>
    </dgm:pt>
    <dgm:pt modelId="{7B8A56A8-2517-4230-92D3-181DDCA7224A}" type="pres">
      <dgm:prSet presAssocID="{0D458255-4C53-4A14-9045-5AC27CBEA6AD}" presName="d2" presStyleLbl="callout" presStyleIdx="3" presStyleCnt="6"/>
      <dgm:spPr/>
    </dgm:pt>
    <dgm:pt modelId="{36FA8128-6819-4C02-B596-444E20396E8F}" type="pres">
      <dgm:prSet presAssocID="{4D6D092F-1698-4A12-BE51-1BFED776BC52}" presName="circle3" presStyleLbl="lnNode1" presStyleIdx="2" presStyleCnt="3" custScaleX="122045" custScaleY="113721"/>
      <dgm:spPr/>
    </dgm:pt>
    <dgm:pt modelId="{D2EF307B-8728-4263-8097-E549B4ED6D2C}" type="pres">
      <dgm:prSet presAssocID="{4D6D092F-1698-4A12-BE51-1BFED776BC52}" presName="text3" presStyleLbl="revTx" presStyleIdx="2" presStyleCnt="3" custScaleX="112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E201D-C8A0-4FAC-A249-1DF587E2A326}" type="pres">
      <dgm:prSet presAssocID="{4D6D092F-1698-4A12-BE51-1BFED776BC52}" presName="line3" presStyleLbl="callout" presStyleIdx="4" presStyleCnt="6"/>
      <dgm:spPr/>
    </dgm:pt>
    <dgm:pt modelId="{8E7E9E49-819B-4165-A90C-6E078390641A}" type="pres">
      <dgm:prSet presAssocID="{4D6D092F-1698-4A12-BE51-1BFED776BC52}" presName="d3" presStyleLbl="callout" presStyleIdx="5" presStyleCnt="6"/>
      <dgm:spPr/>
    </dgm:pt>
  </dgm:ptLst>
  <dgm:cxnLst>
    <dgm:cxn modelId="{B7C40EA1-D65D-41E4-98AD-19631B079BC7}" type="presOf" srcId="{238DFE64-0471-4FA8-9E76-488CF22037EE}" destId="{D1ECFBB9-AF3F-40A6-9502-633F853D142F}" srcOrd="0" destOrd="0" presId="urn:microsoft.com/office/officeart/2005/8/layout/target1"/>
    <dgm:cxn modelId="{ED14B681-CD00-4A59-9C96-EC6E8434D3C2}" type="presOf" srcId="{04A9D005-4682-4C27-972A-59909910F947}" destId="{734FCA0B-777A-4034-90D0-2848334F2AFD}" srcOrd="0" destOrd="0" presId="urn:microsoft.com/office/officeart/2005/8/layout/target1"/>
    <dgm:cxn modelId="{84584A36-E141-42AB-8092-31EDB52C08C8}" type="presOf" srcId="{4D6D092F-1698-4A12-BE51-1BFED776BC52}" destId="{D2EF307B-8728-4263-8097-E549B4ED6D2C}" srcOrd="0" destOrd="0" presId="urn:microsoft.com/office/officeart/2005/8/layout/target1"/>
    <dgm:cxn modelId="{6A929A57-CB27-42BF-B678-4C2FFDB78F1A}" srcId="{04A9D005-4682-4C27-972A-59909910F947}" destId="{238DFE64-0471-4FA8-9E76-488CF22037EE}" srcOrd="0" destOrd="0" parTransId="{54D7230C-57B5-4622-8095-9BBE9C177509}" sibTransId="{6323E612-2880-46E1-9507-53FEBAD48668}"/>
    <dgm:cxn modelId="{797F24FD-ACEA-4B13-9B2E-47CF2E65EFA2}" srcId="{04A9D005-4682-4C27-972A-59909910F947}" destId="{4D6D092F-1698-4A12-BE51-1BFED776BC52}" srcOrd="2" destOrd="0" parTransId="{2F9D6C68-EB42-49A0-9163-FE0936ADAD3B}" sibTransId="{A9F6BE58-0226-40A9-B674-B7DA08C6CB4B}"/>
    <dgm:cxn modelId="{46B78C0C-A879-47CF-815F-7267A14D6D11}" srcId="{04A9D005-4682-4C27-972A-59909910F947}" destId="{0D458255-4C53-4A14-9045-5AC27CBEA6AD}" srcOrd="1" destOrd="0" parTransId="{EC303426-ECD0-48A0-A1C5-458EF1C5659A}" sibTransId="{C2A0C1B5-873B-48A7-8594-2DE473F10A08}"/>
    <dgm:cxn modelId="{4A1B5EEB-67CD-4CEC-9EFF-D995B7AE078B}" type="presOf" srcId="{0D458255-4C53-4A14-9045-5AC27CBEA6AD}" destId="{76453F68-C20B-467A-A124-E5F34C87722C}" srcOrd="0" destOrd="0" presId="urn:microsoft.com/office/officeart/2005/8/layout/target1"/>
    <dgm:cxn modelId="{A44485BD-9323-493E-B9E8-A6AB46381395}" type="presParOf" srcId="{734FCA0B-777A-4034-90D0-2848334F2AFD}" destId="{3455F59B-E129-4F16-B649-662534BAE0E5}" srcOrd="0" destOrd="0" presId="urn:microsoft.com/office/officeart/2005/8/layout/target1"/>
    <dgm:cxn modelId="{17375B29-1FAA-405B-9F8A-6AA793FC2EA4}" type="presParOf" srcId="{734FCA0B-777A-4034-90D0-2848334F2AFD}" destId="{D1ECFBB9-AF3F-40A6-9502-633F853D142F}" srcOrd="1" destOrd="0" presId="urn:microsoft.com/office/officeart/2005/8/layout/target1"/>
    <dgm:cxn modelId="{461ABB6F-9339-4C14-B5ED-4041C97465A0}" type="presParOf" srcId="{734FCA0B-777A-4034-90D0-2848334F2AFD}" destId="{F6FBBA6B-5286-4917-A736-5762952AD461}" srcOrd="2" destOrd="0" presId="urn:microsoft.com/office/officeart/2005/8/layout/target1"/>
    <dgm:cxn modelId="{F8D86E4E-B619-453F-8B1C-F0FEC46A570C}" type="presParOf" srcId="{734FCA0B-777A-4034-90D0-2848334F2AFD}" destId="{8688E059-7144-48D4-A304-8CDC64C65E5D}" srcOrd="3" destOrd="0" presId="urn:microsoft.com/office/officeart/2005/8/layout/target1"/>
    <dgm:cxn modelId="{4280615C-3A09-440B-9982-DA07800EDD73}" type="presParOf" srcId="{734FCA0B-777A-4034-90D0-2848334F2AFD}" destId="{EF96AEEA-5188-4485-BA43-AFB72EBAA15C}" srcOrd="4" destOrd="0" presId="urn:microsoft.com/office/officeart/2005/8/layout/target1"/>
    <dgm:cxn modelId="{10D0D038-AAEA-4004-836F-3C13C221AC19}" type="presParOf" srcId="{734FCA0B-777A-4034-90D0-2848334F2AFD}" destId="{76453F68-C20B-467A-A124-E5F34C87722C}" srcOrd="5" destOrd="0" presId="urn:microsoft.com/office/officeart/2005/8/layout/target1"/>
    <dgm:cxn modelId="{A794C465-91DD-4C56-AAB3-3FD9DFF40686}" type="presParOf" srcId="{734FCA0B-777A-4034-90D0-2848334F2AFD}" destId="{964BFCCF-E6B1-4E14-94D6-1082510F58B8}" srcOrd="6" destOrd="0" presId="urn:microsoft.com/office/officeart/2005/8/layout/target1"/>
    <dgm:cxn modelId="{4D093201-FDD0-4934-8DFA-84E6AAFCC656}" type="presParOf" srcId="{734FCA0B-777A-4034-90D0-2848334F2AFD}" destId="{7B8A56A8-2517-4230-92D3-181DDCA7224A}" srcOrd="7" destOrd="0" presId="urn:microsoft.com/office/officeart/2005/8/layout/target1"/>
    <dgm:cxn modelId="{9ED34797-25D0-4B14-B3F1-A181530F4707}" type="presParOf" srcId="{734FCA0B-777A-4034-90D0-2848334F2AFD}" destId="{36FA8128-6819-4C02-B596-444E20396E8F}" srcOrd="8" destOrd="0" presId="urn:microsoft.com/office/officeart/2005/8/layout/target1"/>
    <dgm:cxn modelId="{30855A2D-2D04-4D93-87C1-577D49912707}" type="presParOf" srcId="{734FCA0B-777A-4034-90D0-2848334F2AFD}" destId="{D2EF307B-8728-4263-8097-E549B4ED6D2C}" srcOrd="9" destOrd="0" presId="urn:microsoft.com/office/officeart/2005/8/layout/target1"/>
    <dgm:cxn modelId="{757074F1-04DD-413B-81D4-5C538B2834DF}" type="presParOf" srcId="{734FCA0B-777A-4034-90D0-2848334F2AFD}" destId="{2DCE201D-C8A0-4FAC-A249-1DF587E2A326}" srcOrd="10" destOrd="0" presId="urn:microsoft.com/office/officeart/2005/8/layout/target1"/>
    <dgm:cxn modelId="{09617502-9E19-43D4-9FC5-E8D568AB8F47}" type="presParOf" srcId="{734FCA0B-777A-4034-90D0-2848334F2AFD}" destId="{8E7E9E49-819B-4165-A90C-6E078390641A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FA8128-6819-4C02-B596-444E20396E8F}">
      <dsp:nvSpPr>
        <dsp:cNvPr id="0" name=""/>
        <dsp:cNvSpPr/>
      </dsp:nvSpPr>
      <dsp:spPr>
        <a:xfrm>
          <a:off x="-16740" y="1057077"/>
          <a:ext cx="5598807" cy="5216944"/>
        </a:xfrm>
        <a:prstGeom prst="ellipse">
          <a:avLst/>
        </a:prstGeom>
        <a:gradFill rotWithShape="0">
          <a:gsLst>
            <a:gs pos="0">
              <a:schemeClr val="accent5">
                <a:hueOff val="-3010874"/>
                <a:satOff val="28338"/>
                <a:lumOff val="13529"/>
                <a:alphaOff val="0"/>
                <a:shade val="63000"/>
                <a:satMod val="165000"/>
              </a:schemeClr>
            </a:gs>
            <a:gs pos="30000">
              <a:schemeClr val="accent5">
                <a:hueOff val="-3010874"/>
                <a:satOff val="28338"/>
                <a:lumOff val="13529"/>
                <a:alphaOff val="0"/>
                <a:shade val="58000"/>
                <a:satMod val="165000"/>
              </a:schemeClr>
            </a:gs>
            <a:gs pos="75000">
              <a:schemeClr val="accent5">
                <a:hueOff val="-3010874"/>
                <a:satOff val="28338"/>
                <a:lumOff val="13529"/>
                <a:alphaOff val="0"/>
                <a:shade val="30000"/>
                <a:satMod val="175000"/>
              </a:schemeClr>
            </a:gs>
            <a:gs pos="100000">
              <a:schemeClr val="accent5">
                <a:hueOff val="-3010874"/>
                <a:satOff val="28338"/>
                <a:lumOff val="1352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96AEEA-5188-4485-BA43-AFB72EBAA15C}">
      <dsp:nvSpPr>
        <dsp:cNvPr id="0" name=""/>
        <dsp:cNvSpPr/>
      </dsp:nvSpPr>
      <dsp:spPr>
        <a:xfrm>
          <a:off x="1406414" y="2289301"/>
          <a:ext cx="2752496" cy="2752496"/>
        </a:xfrm>
        <a:prstGeom prst="ellipse">
          <a:avLst/>
        </a:prstGeom>
        <a:gradFill rotWithShape="0">
          <a:gsLst>
            <a:gs pos="0">
              <a:schemeClr val="accent5">
                <a:hueOff val="-1505437"/>
                <a:satOff val="14169"/>
                <a:lumOff val="6765"/>
                <a:alphaOff val="0"/>
                <a:shade val="63000"/>
                <a:satMod val="165000"/>
              </a:schemeClr>
            </a:gs>
            <a:gs pos="30000">
              <a:schemeClr val="accent5">
                <a:hueOff val="-1505437"/>
                <a:satOff val="14169"/>
                <a:lumOff val="6765"/>
                <a:alphaOff val="0"/>
                <a:shade val="58000"/>
                <a:satMod val="165000"/>
              </a:schemeClr>
            </a:gs>
            <a:gs pos="75000">
              <a:schemeClr val="accent5">
                <a:hueOff val="-1505437"/>
                <a:satOff val="14169"/>
                <a:lumOff val="6765"/>
                <a:alphaOff val="0"/>
                <a:shade val="30000"/>
                <a:satMod val="175000"/>
              </a:schemeClr>
            </a:gs>
            <a:gs pos="100000">
              <a:schemeClr val="accent5">
                <a:hueOff val="-1505437"/>
                <a:satOff val="14169"/>
                <a:lumOff val="6765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55F59B-E129-4F16-B649-662534BAE0E5}">
      <dsp:nvSpPr>
        <dsp:cNvPr id="0" name=""/>
        <dsp:cNvSpPr/>
      </dsp:nvSpPr>
      <dsp:spPr>
        <a:xfrm>
          <a:off x="2323913" y="3206799"/>
          <a:ext cx="917498" cy="91749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ECFBB9-AF3F-40A6-9502-633F853D142F}">
      <dsp:nvSpPr>
        <dsp:cNvPr id="0" name=""/>
        <dsp:cNvSpPr/>
      </dsp:nvSpPr>
      <dsp:spPr>
        <a:xfrm>
          <a:off x="5840992" y="-157362"/>
          <a:ext cx="2293747" cy="1338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4572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Arial Black" pitchFamily="34" charset="0"/>
            </a:rPr>
            <a:t>метод</a:t>
          </a:r>
          <a:endParaRPr lang="ru-RU" sz="3600" kern="1200" dirty="0">
            <a:latin typeface="Arial Black" pitchFamily="34" charset="0"/>
          </a:endParaRPr>
        </a:p>
      </dsp:txBody>
      <dsp:txXfrm>
        <a:off x="5840992" y="-157362"/>
        <a:ext cx="2293747" cy="1338019"/>
      </dsp:txXfrm>
    </dsp:sp>
    <dsp:sp modelId="{F6FBBA6B-5286-4917-A736-5762952AD461}">
      <dsp:nvSpPr>
        <dsp:cNvPr id="0" name=""/>
        <dsp:cNvSpPr/>
      </dsp:nvSpPr>
      <dsp:spPr>
        <a:xfrm>
          <a:off x="5267555" y="511647"/>
          <a:ext cx="57343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8E059-7144-48D4-A304-8CDC64C65E5D}">
      <dsp:nvSpPr>
        <dsp:cNvPr id="0" name=""/>
        <dsp:cNvSpPr/>
      </dsp:nvSpPr>
      <dsp:spPr>
        <a:xfrm rot="5400000">
          <a:off x="2447393" y="847681"/>
          <a:ext cx="3153137" cy="2482598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453F68-C20B-467A-A124-E5F34C87722C}">
      <dsp:nvSpPr>
        <dsp:cNvPr id="0" name=""/>
        <dsp:cNvSpPr/>
      </dsp:nvSpPr>
      <dsp:spPr>
        <a:xfrm>
          <a:off x="5840992" y="1180656"/>
          <a:ext cx="2293747" cy="1338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 Black" pitchFamily="34" charset="0"/>
            </a:rPr>
            <a:t>методика</a:t>
          </a:r>
          <a:endParaRPr lang="ru-RU" sz="2800" kern="1200" dirty="0">
            <a:latin typeface="Arial Black" pitchFamily="34" charset="0"/>
          </a:endParaRPr>
        </a:p>
      </dsp:txBody>
      <dsp:txXfrm>
        <a:off x="5840992" y="1180656"/>
        <a:ext cx="2293747" cy="1338019"/>
      </dsp:txXfrm>
    </dsp:sp>
    <dsp:sp modelId="{964BFCCF-E6B1-4E14-94D6-1082510F58B8}">
      <dsp:nvSpPr>
        <dsp:cNvPr id="0" name=""/>
        <dsp:cNvSpPr/>
      </dsp:nvSpPr>
      <dsp:spPr>
        <a:xfrm>
          <a:off x="5267555" y="1849666"/>
          <a:ext cx="57343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A56A8-2517-4230-92D3-181DDCA7224A}">
      <dsp:nvSpPr>
        <dsp:cNvPr id="0" name=""/>
        <dsp:cNvSpPr/>
      </dsp:nvSpPr>
      <dsp:spPr>
        <a:xfrm rot="5400000">
          <a:off x="3124201" y="2164827"/>
          <a:ext cx="2457061" cy="1825058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EF307B-8728-4263-8097-E549B4ED6D2C}">
      <dsp:nvSpPr>
        <dsp:cNvPr id="0" name=""/>
        <dsp:cNvSpPr/>
      </dsp:nvSpPr>
      <dsp:spPr>
        <a:xfrm>
          <a:off x="5700787" y="2518675"/>
          <a:ext cx="2574157" cy="1338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 Black" pitchFamily="34" charset="0"/>
            </a:rPr>
            <a:t>технология</a:t>
          </a:r>
          <a:endParaRPr lang="ru-RU" sz="2800" kern="1200" dirty="0">
            <a:latin typeface="Arial Black" pitchFamily="34" charset="0"/>
          </a:endParaRPr>
        </a:p>
      </dsp:txBody>
      <dsp:txXfrm>
        <a:off x="5700787" y="2518675"/>
        <a:ext cx="2574157" cy="1338019"/>
      </dsp:txXfrm>
    </dsp:sp>
    <dsp:sp modelId="{2DCE201D-C8A0-4FAC-A249-1DF587E2A326}">
      <dsp:nvSpPr>
        <dsp:cNvPr id="0" name=""/>
        <dsp:cNvSpPr/>
      </dsp:nvSpPr>
      <dsp:spPr>
        <a:xfrm>
          <a:off x="5267555" y="3187685"/>
          <a:ext cx="57343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7E9E49-819B-4165-A90C-6E078390641A}">
      <dsp:nvSpPr>
        <dsp:cNvPr id="0" name=""/>
        <dsp:cNvSpPr/>
      </dsp:nvSpPr>
      <dsp:spPr>
        <a:xfrm rot="5400000">
          <a:off x="3801851" y="3480902"/>
          <a:ext cx="1755481" cy="1167517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14414" y="0"/>
            <a:ext cx="7429552" cy="314324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Педагогические  методики и технологии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i="1" dirty="0" smtClean="0">
                <a:solidFill>
                  <a:srgbClr val="0070C0"/>
                </a:solidFill>
                <a:latin typeface="Arial Black" pitchFamily="34" charset="0"/>
              </a:rPr>
              <a:t>Здоровье сберегающие технологии</a:t>
            </a:r>
            <a:br>
              <a:rPr lang="ru-RU" sz="3200" i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(по Дергунской В.А)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329642" cy="51880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 Технология – это инструмент профессиональной деятельности педагога</a:t>
            </a:r>
          </a:p>
          <a:p>
            <a:pPr algn="ctr">
              <a:buNone/>
            </a:pPr>
            <a:r>
              <a:rPr lang="ru-RU" dirty="0" smtClean="0">
                <a:latin typeface="Arial Black" pitchFamily="34" charset="0"/>
              </a:rPr>
              <a:t>  Сущность педагогической технологии заключается в том, что она имеет выраженную этапность (пошаговость) заключает в себя набор определенных профессиональных действий на каждом этапе, позволяя педагогу еще в процессе проектирования предвидеть промежуточные итоговые результаты собственной профессиональной деятельности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rgbClr val="0070C0"/>
                </a:solidFill>
                <a:latin typeface="Arial Black" pitchFamily="34" charset="0"/>
              </a:rPr>
              <a:t>Педагогическую технологию отличают</a:t>
            </a:r>
            <a:endParaRPr lang="ru-RU" sz="28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Конкретность и четкость цели и задач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Наличие этапов первичной диагностики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Отбор содержания, форм, способов и приемов его реализации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Использование совокупности средств в определенной логике с организацией промежуточной диагностики для достижения обозначенной цели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Итоговой диагностики достижения цели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Критериальной оценки результатов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18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Arial Black" pitchFamily="34" charset="0"/>
              </a:rPr>
              <a:t>  Здоровье сберегающие технологии в дошкольном образовании – технологии, направленные на решение приоритетной задачи современного дошкольного образования-задачи сохранения, поддержания и обогащения здоровья субъектов педагогического процесса в детском саду: детей педагогов и родителей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i="1" dirty="0" smtClean="0">
                <a:solidFill>
                  <a:srgbClr val="0070C0"/>
                </a:solidFill>
                <a:latin typeface="Arial Black" pitchFamily="34" charset="0"/>
              </a:rPr>
              <a:t>Виды здоровьесберегающих технологий в дошкольном образовании</a:t>
            </a:r>
            <a:endParaRPr lang="ru-RU" sz="28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Медико-профилактические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Физкультурно-оздоровительные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Здоровье сберегающие образовательные технологии в детском саду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Технологии обеспечения социально-психологического </a:t>
            </a:r>
            <a:r>
              <a:rPr lang="ru-RU" dirty="0" smtClean="0">
                <a:latin typeface="Arial Black" pitchFamily="34" charset="0"/>
              </a:rPr>
              <a:t>благополучия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Здоровьесбережения и </a:t>
            </a:r>
            <a:r>
              <a:rPr lang="ru-RU" dirty="0" err="1" smtClean="0">
                <a:latin typeface="Arial Black" pitchFamily="34" charset="0"/>
              </a:rPr>
              <a:t>здоровьеобогащения</a:t>
            </a:r>
            <a:r>
              <a:rPr lang="ru-RU" dirty="0" smtClean="0">
                <a:latin typeface="Arial Black" pitchFamily="34" charset="0"/>
              </a:rPr>
              <a:t>  педагогов </a:t>
            </a:r>
            <a:r>
              <a:rPr lang="ru-RU" dirty="0" smtClean="0">
                <a:latin typeface="Arial Black" pitchFamily="34" charset="0"/>
              </a:rPr>
              <a:t>дошкольного образования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Валеологического просвещения </a:t>
            </a:r>
            <a:r>
              <a:rPr lang="ru-RU" dirty="0" smtClean="0">
                <a:latin typeface="Arial Black" pitchFamily="34" charset="0"/>
              </a:rPr>
              <a:t>родителей</a:t>
            </a:r>
            <a:endParaRPr lang="ru-RU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i="1" dirty="0" smtClean="0">
                <a:solidFill>
                  <a:srgbClr val="0070C0"/>
                </a:solidFill>
                <a:latin typeface="Arial Black" pitchFamily="34" charset="0"/>
              </a:rPr>
              <a:t>Здоровьесберегающие технологии, технологии сохранения и стимулирования здоровья</a:t>
            </a:r>
            <a:endParaRPr lang="ru-RU" sz="28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Стрейчинг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Динамические паузы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Подвижные и спортивные игры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Релаксация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Гимнастика пальчиковая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Гимнастика для глаз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Гимнастика дыхательная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Динамическая гимнастика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Гимнастика корригирующая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Гимнастика ортопедическая</a:t>
            </a:r>
          </a:p>
          <a:p>
            <a:pPr>
              <a:buClrTx/>
              <a:buFont typeface="Wingdings" pitchFamily="2" charset="2"/>
              <a:buChar char="v"/>
            </a:pP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rgbClr val="0070C0"/>
                </a:solidFill>
                <a:latin typeface="Arial Black" pitchFamily="34" charset="0"/>
              </a:rPr>
              <a:t>Технологии обучения здоровому образу жизни</a:t>
            </a:r>
            <a:endParaRPr lang="ru-RU" sz="28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/>
          <a:lstStyle/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Физкультурное занятие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Проблемно-игровые (игротреннинги и игротерапия)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Коммуникативные игры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Занятия из серии «Здоровье»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Точечный массаж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rgbClr val="0070C0"/>
                </a:solidFill>
                <a:latin typeface="Arial Black" pitchFamily="34" charset="0"/>
              </a:rPr>
              <a:t>Коррекционные технологии</a:t>
            </a:r>
            <a:endParaRPr lang="ru-RU" sz="28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Технологии музыкального воздействия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Сказкотерапия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Arial Black" pitchFamily="34" charset="0"/>
              </a:rPr>
              <a:t>Технологии воздействия цветом</a:t>
            </a:r>
          </a:p>
          <a:p>
            <a:pPr>
              <a:buClrTx/>
              <a:buFont typeface="Wingdings" pitchFamily="2" charset="2"/>
              <a:buChar char="v"/>
            </a:pPr>
            <a:endParaRPr lang="ru-RU" dirty="0" smtClean="0">
              <a:latin typeface="Arial Black" pitchFamily="34" charset="0"/>
            </a:endParaRPr>
          </a:p>
          <a:p>
            <a:pPr algn="ctr">
              <a:buClrTx/>
              <a:buNone/>
            </a:pPr>
            <a:r>
              <a:rPr lang="ru-RU" dirty="0" smtClean="0">
                <a:latin typeface="Arial Black" pitchFamily="34" charset="0"/>
              </a:rPr>
              <a:t> 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Используемые в комплексе здоровье- сберегающие технологии в итоге формируют у ребенка стойкую мотивацию на здоровый образ жизни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i="1" dirty="0" smtClean="0">
                <a:solidFill>
                  <a:srgbClr val="0070C0"/>
                </a:solidFill>
                <a:latin typeface="Arial Black" pitchFamily="34" charset="0"/>
              </a:rPr>
              <a:t>Благодарю  за внимание</a:t>
            </a:r>
            <a:endParaRPr lang="ru-RU" sz="54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58204" cy="625966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Технология              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   –  искусство, мастерство, умение</a:t>
            </a:r>
          </a:p>
          <a:p>
            <a:pPr algn="ctr">
              <a:buNone/>
            </a:pP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  смыслу приближено к педагогическому  менеджменту, т.е. управлению условиями познавательной деятельности</a:t>
            </a:r>
          </a:p>
          <a:p>
            <a:pPr algn="ctr">
              <a:buNone/>
            </a:pP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   Основная черта – системность, все элементы взаимодействуют и взаимодополняют друг друга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58204" cy="55452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   </a:t>
            </a:r>
            <a:r>
              <a:rPr lang="ru-RU" sz="2800" dirty="0" smtClean="0">
                <a:latin typeface="Arial Black" pitchFamily="34" charset="0"/>
              </a:rPr>
              <a:t>Системный метод планирования, применения и оценивания всего процесса обучения и усвоения знаний путем учета человеческих и технических ресурсов и взаимодействия между ними для достижения более эффективной формы образования</a:t>
            </a:r>
          </a:p>
          <a:p>
            <a:pPr algn="ctr">
              <a:buNone/>
            </a:pPr>
            <a:endParaRPr lang="ru-RU" sz="28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8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800" dirty="0" smtClean="0">
              <a:latin typeface="Arial Black" pitchFamily="34" charset="0"/>
            </a:endParaRPr>
          </a:p>
          <a:p>
            <a:pPr algn="r">
              <a:buNone/>
            </a:pPr>
            <a:r>
              <a:rPr lang="ru-RU" sz="2000" dirty="0" smtClean="0">
                <a:latin typeface="Arial Black" pitchFamily="34" charset="0"/>
              </a:rPr>
              <a:t>Юнеско 1986г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28662" y="357166"/>
            <a:ext cx="8001056" cy="6215106"/>
          </a:xfrm>
          <a:prstGeom prst="ellips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3042" y="1500174"/>
            <a:ext cx="2643206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Arial Black" pitchFamily="34" charset="0"/>
              </a:rPr>
              <a:t>цель</a:t>
            </a:r>
            <a:endParaRPr lang="ru-RU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4929198"/>
            <a:ext cx="3429024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результат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500042"/>
            <a:ext cx="474145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модуль</a:t>
            </a:r>
            <a:endParaRPr lang="ru-RU" sz="6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68" y="2500306"/>
            <a:ext cx="2857520" cy="121444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Arial Black" pitchFamily="34" charset="0"/>
              </a:rPr>
              <a:t>правила использования</a:t>
            </a:r>
            <a:endParaRPr lang="ru-RU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5008" y="3714752"/>
            <a:ext cx="2643206" cy="914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latin typeface="Arial Black" pitchFamily="34" charset="0"/>
              </a:rPr>
              <a:t>средства</a:t>
            </a:r>
            <a:endParaRPr lang="ru-RU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cxnSp>
        <p:nvCxnSpPr>
          <p:cNvPr id="21" name="Соединительная линия уступом 20"/>
          <p:cNvCxnSpPr>
            <a:stCxn id="3" idx="3"/>
          </p:cNvCxnSpPr>
          <p:nvPr/>
        </p:nvCxnSpPr>
        <p:spPr>
          <a:xfrm>
            <a:off x="4286248" y="1957374"/>
            <a:ext cx="571504" cy="61437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stCxn id="8" idx="3"/>
          </p:cNvCxnSpPr>
          <p:nvPr/>
        </p:nvCxnSpPr>
        <p:spPr>
          <a:xfrm>
            <a:off x="6429388" y="3107529"/>
            <a:ext cx="428628" cy="67866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/>
          <p:nvPr/>
        </p:nvCxnSpPr>
        <p:spPr>
          <a:xfrm rot="10800000" flipV="1">
            <a:off x="4714876" y="4214818"/>
            <a:ext cx="1000132" cy="714380"/>
          </a:xfrm>
          <a:prstGeom prst="bentConnector3">
            <a:avLst>
              <a:gd name="adj1" fmla="val 99724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rgbClr val="0070C0"/>
                </a:solidFill>
                <a:latin typeface="Arial Black" pitchFamily="34" charset="0"/>
              </a:rPr>
              <a:t>метод</a:t>
            </a:r>
            <a:endParaRPr lang="ru-RU" sz="44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2800" dirty="0" smtClean="0">
                <a:latin typeface="Arial Black" pitchFamily="34" charset="0"/>
              </a:rPr>
              <a:t>Система целенаправленных действий учителя, организующих учебную деятельность учащихся, ведущая к достижению целей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329642" cy="5473844"/>
          </a:xfrm>
        </p:spPr>
        <p:txBody>
          <a:bodyPr/>
          <a:lstStyle/>
          <a:p>
            <a:pPr>
              <a:buClrTx/>
              <a:buFont typeface="Wingdings" pitchFamily="2" charset="2"/>
              <a:buChar char="v"/>
            </a:pPr>
            <a:r>
              <a:rPr lang="ru-RU" sz="2800" dirty="0" smtClean="0">
                <a:latin typeface="Arial Black" pitchFamily="34" charset="0"/>
              </a:rPr>
              <a:t>Способ деятельности учителя и учащихся</a:t>
            </a:r>
          </a:p>
          <a:p>
            <a:endParaRPr lang="ru-RU" sz="2800" dirty="0" smtClean="0">
              <a:latin typeface="Arial Black" pitchFamily="34" charset="0"/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ru-RU" sz="2800" dirty="0" smtClean="0">
                <a:latin typeface="Arial Black" pitchFamily="34" charset="0"/>
              </a:rPr>
              <a:t>Совокупность приемов работы</a:t>
            </a:r>
          </a:p>
          <a:p>
            <a:endParaRPr lang="ru-RU" sz="2800" dirty="0" smtClean="0">
              <a:latin typeface="Arial Black" pitchFamily="34" charset="0"/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ru-RU" sz="2800" dirty="0" smtClean="0">
                <a:latin typeface="Arial Black" pitchFamily="34" charset="0"/>
              </a:rPr>
              <a:t>Путь по которому учитель ведет учащегося от незнания к знанию</a:t>
            </a:r>
          </a:p>
          <a:p>
            <a:endParaRPr lang="ru-RU" sz="2800" dirty="0" smtClean="0">
              <a:latin typeface="Arial Black" pitchFamily="34" charset="0"/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ru-RU" sz="2800" dirty="0" smtClean="0">
                <a:latin typeface="Arial Black" pitchFamily="34" charset="0"/>
              </a:rPr>
              <a:t>Система действий учителя к учащемуся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0070C0"/>
                </a:solidFill>
                <a:latin typeface="Arial Black" pitchFamily="34" charset="0"/>
              </a:rPr>
              <a:t>методика</a:t>
            </a:r>
            <a:endParaRPr lang="ru-RU" sz="40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857224" y="1785926"/>
            <a:ext cx="7643866" cy="46880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Arial Black" pitchFamily="34" charset="0"/>
              </a:rPr>
              <a:t>   Методика – совокупность приёмов, способов  форм обучения,</a:t>
            </a:r>
          </a:p>
          <a:p>
            <a:pPr algn="ctr">
              <a:buNone/>
            </a:pPr>
            <a:r>
              <a:rPr lang="ru-RU" sz="2800" dirty="0" smtClean="0">
                <a:latin typeface="Arial Black" pitchFamily="34" charset="0"/>
              </a:rPr>
              <a:t>позволяющая достичь определённых результатов, поставленной цели.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3900486" cy="635798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i="1" dirty="0" smtClean="0">
                <a:solidFill>
                  <a:srgbClr val="0070C0"/>
                </a:solidFill>
                <a:latin typeface="Arial Black" pitchFamily="34" charset="0"/>
              </a:rPr>
              <a:t>методика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1600" u="sng" dirty="0" smtClean="0">
                <a:latin typeface="Arial Black" pitchFamily="34" charset="0"/>
              </a:rPr>
              <a:t>совокупность</a:t>
            </a:r>
            <a:r>
              <a:rPr lang="ru-RU" sz="1600" dirty="0" smtClean="0">
                <a:latin typeface="Arial Black" pitchFamily="34" charset="0"/>
              </a:rPr>
              <a:t> приемов, способов и форм обучения</a:t>
            </a:r>
          </a:p>
          <a:p>
            <a:pPr>
              <a:buClrTx/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ru-RU" sz="1600" dirty="0" smtClean="0">
                <a:latin typeface="Arial Black" pitchFamily="34" charset="0"/>
              </a:rPr>
              <a:t>ориентация в основном на </a:t>
            </a:r>
            <a:r>
              <a:rPr lang="ru-RU" sz="1600" u="sng" dirty="0" smtClean="0">
                <a:latin typeface="Arial Black" pitchFamily="34" charset="0"/>
              </a:rPr>
              <a:t>результат</a:t>
            </a:r>
          </a:p>
          <a:p>
            <a:pPr>
              <a:buClrTx/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ru-RU" sz="1600" dirty="0" smtClean="0">
                <a:latin typeface="Arial Black" pitchFamily="34" charset="0"/>
              </a:rPr>
              <a:t>индивидуализированная совокупность приемов и способов обучения (передача опыта затруднена)</a:t>
            </a:r>
          </a:p>
          <a:p>
            <a:pPr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ru-RU" sz="1600" dirty="0" smtClean="0">
                <a:latin typeface="Arial Black" pitchFamily="34" charset="0"/>
              </a:rPr>
              <a:t>доминирование специфики предмета</a:t>
            </a:r>
          </a:p>
          <a:p>
            <a:endParaRPr lang="ru-RU" sz="1600" dirty="0" smtClean="0">
              <a:latin typeface="Arial Black" pitchFamily="34" charset="0"/>
            </a:endParaRPr>
          </a:p>
          <a:p>
            <a:pPr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ru-RU" sz="1600" dirty="0" smtClean="0">
                <a:latin typeface="Arial Black" pitchFamily="34" charset="0"/>
              </a:rPr>
              <a:t>преобладание измерения учебной информации (ЗУН)</a:t>
            </a:r>
          </a:p>
          <a:p>
            <a:pPr>
              <a:buClrTx/>
              <a:buFont typeface="Wingdings" pitchFamily="2" charset="2"/>
              <a:buChar char="v"/>
            </a:pPr>
            <a:endParaRPr lang="ru-RU" sz="1600" dirty="0" smtClean="0">
              <a:latin typeface="Arial Black" pitchFamily="34" charset="0"/>
            </a:endParaRPr>
          </a:p>
          <a:p>
            <a:pPr>
              <a:buClrTx/>
              <a:buFont typeface="Wingdings" pitchFamily="2" charset="2"/>
              <a:buChar char="v"/>
            </a:pPr>
            <a:endParaRPr lang="ru-RU" sz="1600" dirty="0" smtClean="0">
              <a:latin typeface="Arial Black" pitchFamily="34" charset="0"/>
            </a:endParaRPr>
          </a:p>
          <a:p>
            <a:pPr>
              <a:buClrTx/>
              <a:buNone/>
            </a:pP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    Методика может являться составной частью технологии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00562" y="285728"/>
            <a:ext cx="4143404" cy="6286544"/>
          </a:xfrm>
        </p:spPr>
        <p:txBody>
          <a:bodyPr>
            <a:normAutofit lnSpcReduction="10000"/>
          </a:bodyPr>
          <a:lstStyle/>
          <a:p>
            <a:pPr algn="ctr">
              <a:buClrTx/>
              <a:buNone/>
            </a:pPr>
            <a:r>
              <a:rPr lang="ru-RU" sz="1800" i="1" dirty="0" smtClean="0">
                <a:solidFill>
                  <a:srgbClr val="0070C0"/>
                </a:solidFill>
                <a:latin typeface="Arial Black" pitchFamily="34" charset="0"/>
              </a:rPr>
              <a:t>технология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1600" u="sng" dirty="0" smtClean="0">
                <a:latin typeface="Arial Black" pitchFamily="34" charset="0"/>
              </a:rPr>
              <a:t>система </a:t>
            </a:r>
            <a:r>
              <a:rPr lang="ru-RU" sz="1600" dirty="0" smtClean="0">
                <a:latin typeface="Arial Black" pitchFamily="34" charset="0"/>
              </a:rPr>
              <a:t>приемов, способов и форм обучения</a:t>
            </a:r>
          </a:p>
          <a:p>
            <a:pPr>
              <a:buClrTx/>
              <a:buFont typeface="Wingdings" pitchFamily="2" charset="2"/>
              <a:buChar char="v"/>
            </a:pPr>
            <a:endParaRPr lang="ru-RU" sz="1600" dirty="0" smtClean="0">
              <a:latin typeface="Arial Black" pitchFamily="34" charset="0"/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ru-RU" sz="1600" dirty="0" smtClean="0">
                <a:latin typeface="Arial Black" pitchFamily="34" charset="0"/>
              </a:rPr>
              <a:t>ориентация на </a:t>
            </a:r>
            <a:r>
              <a:rPr lang="ru-RU" sz="1600" u="sng" dirty="0" smtClean="0">
                <a:latin typeface="Arial Black" pitchFamily="34" charset="0"/>
              </a:rPr>
              <a:t>процесс </a:t>
            </a:r>
            <a:r>
              <a:rPr lang="ru-RU" sz="1600" dirty="0" smtClean="0">
                <a:latin typeface="Arial Black" pitchFamily="34" charset="0"/>
              </a:rPr>
              <a:t>обучения</a:t>
            </a:r>
          </a:p>
          <a:p>
            <a:pPr>
              <a:buClrTx/>
              <a:buFont typeface="Wingdings" pitchFamily="2" charset="2"/>
              <a:buChar char="v"/>
            </a:pPr>
            <a:endParaRPr lang="ru-RU" sz="1600" dirty="0" smtClean="0">
              <a:latin typeface="Arial Black" pitchFamily="34" charset="0"/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ru-RU" sz="1600" dirty="0" smtClean="0">
                <a:latin typeface="Arial Black" pitchFamily="34" charset="0"/>
              </a:rPr>
              <a:t>менее индивидуализированная система способов и форм обучения (с возможностью передачи и расширения профессионального опыта)</a:t>
            </a:r>
          </a:p>
          <a:p>
            <a:pPr>
              <a:buClrTx/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ru-RU" sz="1600" dirty="0" smtClean="0">
                <a:latin typeface="Arial Black" pitchFamily="34" charset="0"/>
              </a:rPr>
              <a:t>доминирование универсальных связей, акцент на целостные мировоззренческие структуры</a:t>
            </a:r>
          </a:p>
          <a:p>
            <a:pPr>
              <a:buClrTx/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ru-RU" sz="1600" dirty="0" smtClean="0">
                <a:latin typeface="Arial Black" pitchFamily="34" charset="0"/>
              </a:rPr>
              <a:t>реализация движения знаний, от его научно-исследовательского генеза к образовательному истолкованию</a:t>
            </a:r>
            <a:endParaRPr lang="ru-RU" sz="1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357166"/>
          <a:ext cx="8258204" cy="6116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ysClr val="windowText" lastClr="000000"/>
      </a:dk1>
      <a:lt1>
        <a:srgbClr val="B0CCB0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F0BABA"/>
      </a:accent6>
      <a:hlink>
        <a:srgbClr val="DB5353"/>
      </a:hlink>
      <a:folHlink>
        <a:srgbClr val="90363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324</TotalTime>
  <Words>467</Words>
  <Application>Microsoft Office PowerPoint</Application>
  <PresentationFormat>Экран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Педагогические  методики и технологии</vt:lpstr>
      <vt:lpstr>Слайд 2</vt:lpstr>
      <vt:lpstr>Слайд 3</vt:lpstr>
      <vt:lpstr>Слайд 4</vt:lpstr>
      <vt:lpstr>метод</vt:lpstr>
      <vt:lpstr>Слайд 6</vt:lpstr>
      <vt:lpstr>методика</vt:lpstr>
      <vt:lpstr>Слайд 8</vt:lpstr>
      <vt:lpstr>Слайд 9</vt:lpstr>
      <vt:lpstr>Здоровье сберегающие технологии (по Дергунской В.А)</vt:lpstr>
      <vt:lpstr>Педагогическую технологию отличают</vt:lpstr>
      <vt:lpstr>Слайд 12</vt:lpstr>
      <vt:lpstr>Виды здоровьесберегающих технологий в дошкольном образовании</vt:lpstr>
      <vt:lpstr>Здоровьесберегающие технологии, технологии сохранения и стимулирования здоровья</vt:lpstr>
      <vt:lpstr>Технологии обучения здоровому образу жизни</vt:lpstr>
      <vt:lpstr>Коррекционные технологии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Игорь</cp:lastModifiedBy>
  <cp:revision>43</cp:revision>
  <dcterms:modified xsi:type="dcterms:W3CDTF">2012-10-09T08:58:36Z</dcterms:modified>
</cp:coreProperties>
</file>