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56" r:id="rId3"/>
    <p:sldId id="258" r:id="rId4"/>
    <p:sldId id="260" r:id="rId5"/>
    <p:sldId id="264" r:id="rId6"/>
    <p:sldId id="26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48" d="100"/>
          <a:sy n="48" d="100"/>
        </p:scale>
        <p:origin x="-152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F75A9-BC05-4617-9CE2-7C50D236AB74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C5F2C-080B-431F-A416-2E01DC4334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F75A9-BC05-4617-9CE2-7C50D236AB74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C5F2C-080B-431F-A416-2E01DC4334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F75A9-BC05-4617-9CE2-7C50D236AB74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C5F2C-080B-431F-A416-2E01DC4334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F75A9-BC05-4617-9CE2-7C50D236AB74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C5F2C-080B-431F-A416-2E01DC4334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F75A9-BC05-4617-9CE2-7C50D236AB74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C5F2C-080B-431F-A416-2E01DC4334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F75A9-BC05-4617-9CE2-7C50D236AB74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C5F2C-080B-431F-A416-2E01DC4334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F75A9-BC05-4617-9CE2-7C50D236AB74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C5F2C-080B-431F-A416-2E01DC4334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F75A9-BC05-4617-9CE2-7C50D236AB74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C5F2C-080B-431F-A416-2E01DC4334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F75A9-BC05-4617-9CE2-7C50D236AB74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C5F2C-080B-431F-A416-2E01DC4334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F75A9-BC05-4617-9CE2-7C50D236AB74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C5F2C-080B-431F-A416-2E01DC4334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F75A9-BC05-4617-9CE2-7C50D236AB74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C5F2C-080B-431F-A416-2E01DC4334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6AF75A9-BC05-4617-9CE2-7C50D236AB74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20C5F2C-080B-431F-A416-2E01DC4334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6406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Экологическое развитие детей и организация условий для самостоятельной деятельности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5500702"/>
            <a:ext cx="6782778" cy="1102358"/>
          </a:xfrm>
        </p:spPr>
        <p:txBody>
          <a:bodyPr/>
          <a:lstStyle/>
          <a:p>
            <a:pPr algn="r"/>
            <a:r>
              <a:rPr lang="ru-RU" dirty="0" smtClean="0"/>
              <a:t>Выполнила: Гришина И.А</a:t>
            </a:r>
          </a:p>
          <a:p>
            <a:pPr algn="r"/>
            <a:r>
              <a:rPr lang="ru-RU" dirty="0" smtClean="0"/>
              <a:t>Средняя группа №1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714488"/>
            <a:ext cx="7772400" cy="1755777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Создание предметно-развивающей среды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071942"/>
            <a:ext cx="8072462" cy="278605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Полифункциональность среды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Трансформируемость среды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Вариативность</a:t>
            </a:r>
          </a:p>
          <a:p>
            <a:pPr marL="514350" indent="-514350" algn="l">
              <a:buFont typeface="+mj-lt"/>
              <a:buAutoNum type="arabicPeriod"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7859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Реализация образовательных областей через предметно –развивающую среду.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3714776" cy="4500594"/>
          </a:xfrm>
          <a:gradFill>
            <a:gsLst>
              <a:gs pos="67000">
                <a:schemeClr val="accent1">
                  <a:tint val="92000"/>
                  <a:satMod val="170000"/>
                  <a:alpha val="0"/>
                </a:schemeClr>
              </a:gs>
              <a:gs pos="15000">
                <a:schemeClr val="accent1">
                  <a:tint val="92000"/>
                  <a:shade val="99000"/>
                  <a:satMod val="170000"/>
                </a:schemeClr>
              </a:gs>
              <a:gs pos="62000">
                <a:schemeClr val="accent1">
                  <a:tint val="96000"/>
                  <a:shade val="80000"/>
                  <a:satMod val="170000"/>
                </a:schemeClr>
              </a:gs>
              <a:gs pos="97000">
                <a:schemeClr val="accent1">
                  <a:tint val="98000"/>
                  <a:shade val="63000"/>
                  <a:satMod val="170000"/>
                </a:schemeClr>
              </a:gs>
              <a:gs pos="100000">
                <a:schemeClr val="accent1">
                  <a:shade val="62000"/>
                  <a:satMod val="17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Совместная партнерская деятельность взрослого  и детей.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Свободная самостоятельная деятельность детей.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P22204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214554"/>
            <a:ext cx="4476782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2170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071678"/>
            <a:ext cx="4667283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необходимо учитывать при создании предметно – развивающей среды.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000240"/>
            <a:ext cx="8001056" cy="4643470"/>
          </a:xfrm>
          <a:blipFill>
            <a:blip r:embed="rId2" cstate="print">
              <a:lum bright="10000" contrast="21000"/>
            </a:blip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ru-RU" dirty="0" smtClean="0">
              <a:ln w="1016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Полоролевая специфика </a:t>
            </a:r>
          </a:p>
          <a:p>
            <a:r>
              <a:rPr lang="ru-RU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Учет принципа интеграции образовательных  областей.</a:t>
            </a:r>
          </a:p>
          <a:p>
            <a:r>
              <a:rPr lang="ru-RU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Учет возрастных  особенностей.</a:t>
            </a:r>
          </a:p>
          <a:p>
            <a:r>
              <a:rPr lang="ru-RU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Гибкое зонирование</a:t>
            </a:r>
          </a:p>
          <a:p>
            <a:r>
              <a:rPr lang="ru-RU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Индивидуальная комфортность и эмоциональное благополучие каждого ребенка.</a:t>
            </a:r>
          </a:p>
          <a:p>
            <a:r>
              <a:rPr lang="ru-RU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Систематический анализ состояния  предметно – развивающей среды.</a:t>
            </a:r>
            <a:r>
              <a:rPr lang="ru-RU" dirty="0" smtClean="0"/>
              <a:t>	</a:t>
            </a:r>
          </a:p>
          <a:p>
            <a:endParaRPr lang="ru-RU" dirty="0"/>
          </a:p>
        </p:txBody>
      </p:sp>
      <p:pic>
        <p:nvPicPr>
          <p:cNvPr id="5" name="Рисунок 4" descr="P22205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285860"/>
            <a:ext cx="6357950" cy="5357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21704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1357298"/>
            <a:ext cx="6500858" cy="5107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Познавательно-исследовательская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Материалы трех типов:</a:t>
            </a:r>
          </a:p>
          <a:p>
            <a:r>
              <a:rPr lang="ru-RU" dirty="0" smtClean="0"/>
              <a:t>Объекты для исследования в реальном действии</a:t>
            </a:r>
          </a:p>
          <a:p>
            <a:r>
              <a:rPr lang="ru-RU" dirty="0" smtClean="0"/>
              <a:t>Образно- символический</a:t>
            </a:r>
          </a:p>
          <a:p>
            <a:r>
              <a:rPr lang="ru-RU" dirty="0" smtClean="0"/>
              <a:t>Нормативно-знаковый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P2280622.JPG"/>
          <p:cNvPicPr>
            <a:picLocks noChangeAspect="1"/>
          </p:cNvPicPr>
          <p:nvPr/>
        </p:nvPicPr>
        <p:blipFill>
          <a:blip r:embed="rId2" cstate="print"/>
          <a:srcRect l="25875" r="11124" b="6999"/>
          <a:stretch>
            <a:fillRect/>
          </a:stretch>
        </p:blipFill>
        <p:spPr>
          <a:xfrm>
            <a:off x="2714612" y="1500174"/>
            <a:ext cx="400052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2270575.JPG"/>
          <p:cNvPicPr>
            <a:picLocks noChangeAspect="1"/>
          </p:cNvPicPr>
          <p:nvPr/>
        </p:nvPicPr>
        <p:blipFill>
          <a:blip r:embed="rId3" cstate="print"/>
          <a:srcRect t="40500" b="6999"/>
          <a:stretch>
            <a:fillRect/>
          </a:stretch>
        </p:blipFill>
        <p:spPr>
          <a:xfrm>
            <a:off x="1571604" y="2285992"/>
            <a:ext cx="635000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2270578.JPG"/>
          <p:cNvPicPr>
            <a:picLocks noChangeAspect="1"/>
          </p:cNvPicPr>
          <p:nvPr/>
        </p:nvPicPr>
        <p:blipFill>
          <a:blip r:embed="rId4" cstate="print"/>
          <a:srcRect t="21000" r="-126" b="18999"/>
          <a:stretch>
            <a:fillRect/>
          </a:stretch>
        </p:blipFill>
        <p:spPr>
          <a:xfrm>
            <a:off x="1500166" y="2000240"/>
            <a:ext cx="635798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2270576.JPG"/>
          <p:cNvPicPr>
            <a:picLocks noChangeAspect="1"/>
          </p:cNvPicPr>
          <p:nvPr/>
        </p:nvPicPr>
        <p:blipFill>
          <a:blip r:embed="rId5" cstate="print"/>
          <a:srcRect l="1197" t="25532" b="10638"/>
          <a:stretch>
            <a:fillRect/>
          </a:stretch>
        </p:blipFill>
        <p:spPr>
          <a:xfrm>
            <a:off x="1714480" y="2071678"/>
            <a:ext cx="5897559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3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Уголок природы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Набор моделей по темам</a:t>
            </a:r>
          </a:p>
          <a:p>
            <a:r>
              <a:rPr lang="ru-RU" dirty="0" smtClean="0"/>
              <a:t>Набор экосистемы:луг,водоем,озеро,лес и т.д</a:t>
            </a:r>
          </a:p>
          <a:p>
            <a:r>
              <a:rPr lang="ru-RU" dirty="0" smtClean="0"/>
              <a:t>Муляжи фруктов,овощей,грибов.</a:t>
            </a:r>
          </a:p>
          <a:p>
            <a:r>
              <a:rPr lang="ru-RU" dirty="0" smtClean="0"/>
              <a:t>Набор  дидактических картинок для классификации:живое,неживое.</a:t>
            </a:r>
          </a:p>
          <a:p>
            <a:r>
              <a:rPr lang="ru-RU" dirty="0" smtClean="0"/>
              <a:t>Наборы демонстрационных картин о  жизни животных в их естественной среде обитания</a:t>
            </a:r>
            <a:endParaRPr lang="ru-RU" dirty="0"/>
          </a:p>
        </p:txBody>
      </p:sp>
      <p:pic>
        <p:nvPicPr>
          <p:cNvPr id="4" name="Рисунок 3" descr="P2160375.JPG"/>
          <p:cNvPicPr>
            <a:picLocks noChangeAspect="1"/>
          </p:cNvPicPr>
          <p:nvPr/>
        </p:nvPicPr>
        <p:blipFill>
          <a:blip r:embed="rId2" cstate="print"/>
          <a:srcRect r="-7650"/>
          <a:stretch>
            <a:fillRect/>
          </a:stretch>
        </p:blipFill>
        <p:spPr>
          <a:xfrm>
            <a:off x="1928794" y="1357298"/>
            <a:ext cx="6143668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P2160376.JPG"/>
          <p:cNvPicPr>
            <a:picLocks noChangeAspect="1"/>
          </p:cNvPicPr>
          <p:nvPr/>
        </p:nvPicPr>
        <p:blipFill>
          <a:blip r:embed="rId3" cstate="print"/>
          <a:srcRect l="-4500" t="-3000"/>
          <a:stretch>
            <a:fillRect/>
          </a:stretch>
        </p:blipFill>
        <p:spPr>
          <a:xfrm>
            <a:off x="1643042" y="1643050"/>
            <a:ext cx="6635752" cy="4905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print"/>
          <a:srcRect l="10125" t="13500" r="-5751" b="999"/>
          <a:stretch>
            <a:fillRect/>
          </a:stretch>
        </p:blipFill>
        <p:spPr>
          <a:xfrm>
            <a:off x="2071670" y="2000240"/>
            <a:ext cx="6072230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Совместная деятельность детей и взрослых</a:t>
            </a:r>
            <a:endParaRPr lang="ru-RU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5072098" cy="4500594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Альбом»Наши любимые животные»</a:t>
            </a: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Рисунки детей»Наши любимые животные»</a:t>
            </a: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Карточки по теме»В мире загадок»</a:t>
            </a: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Сказки детей</a:t>
            </a:r>
          </a:p>
          <a:p>
            <a:endParaRPr lang="ru-RU" dirty="0"/>
          </a:p>
        </p:txBody>
      </p:sp>
      <p:pic>
        <p:nvPicPr>
          <p:cNvPr id="4" name="Рисунок 3" descr="P2210476.JPG"/>
          <p:cNvPicPr>
            <a:picLocks noChangeAspect="1"/>
          </p:cNvPicPr>
          <p:nvPr/>
        </p:nvPicPr>
        <p:blipFill>
          <a:blip r:embed="rId2" cstate="print"/>
          <a:srcRect l="15750" t="19500" r="9999" b="6999"/>
          <a:stretch>
            <a:fillRect/>
          </a:stretch>
        </p:blipFill>
        <p:spPr>
          <a:xfrm>
            <a:off x="4429092" y="2000240"/>
            <a:ext cx="4714908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22104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357430"/>
            <a:ext cx="4191029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2210478.JPG"/>
          <p:cNvPicPr>
            <a:picLocks noChangeAspect="1"/>
          </p:cNvPicPr>
          <p:nvPr/>
        </p:nvPicPr>
        <p:blipFill>
          <a:blip r:embed="rId4" cstate="print"/>
          <a:srcRect l="21375" t="18000" r="10000" b="14499"/>
          <a:stretch>
            <a:fillRect/>
          </a:stretch>
        </p:blipFill>
        <p:spPr>
          <a:xfrm>
            <a:off x="4429124" y="2071678"/>
            <a:ext cx="435771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2280594.JPG"/>
          <p:cNvPicPr>
            <a:picLocks noChangeAspect="1"/>
          </p:cNvPicPr>
          <p:nvPr/>
        </p:nvPicPr>
        <p:blipFill>
          <a:blip r:embed="rId5" cstate="print"/>
          <a:srcRect l="25875" t="7500" r="18999"/>
          <a:stretch>
            <a:fillRect/>
          </a:stretch>
        </p:blipFill>
        <p:spPr>
          <a:xfrm>
            <a:off x="4786314" y="1500174"/>
            <a:ext cx="3500462" cy="4405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P2280596.JPG"/>
          <p:cNvPicPr>
            <a:picLocks noChangeAspect="1"/>
          </p:cNvPicPr>
          <p:nvPr/>
        </p:nvPicPr>
        <p:blipFill>
          <a:blip r:embed="rId6" cstate="print"/>
          <a:srcRect l="11125" r="6750"/>
          <a:stretch>
            <a:fillRect/>
          </a:stretch>
        </p:blipFill>
        <p:spPr>
          <a:xfrm>
            <a:off x="4528716" y="2000240"/>
            <a:ext cx="4380609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P228059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4299404" y="2201399"/>
            <a:ext cx="4545690" cy="3428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P228059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4668438" y="1546613"/>
            <a:ext cx="3950529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3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5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">
                                          <p:stCondLst>
                                            <p:cond delay="4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2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6466</TotalTime>
  <Words>153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Экологическое развитие детей и организация условий для самостоятельной деятельности</vt:lpstr>
      <vt:lpstr>Создание предметно-развивающей среды</vt:lpstr>
      <vt:lpstr>Реализация образовательных областей через предметно –развивающую среду.</vt:lpstr>
      <vt:lpstr>Что необходимо учитывать при создании предметно – развивающей среды.</vt:lpstr>
      <vt:lpstr>Познавательно-исследовательская деятельность</vt:lpstr>
      <vt:lpstr>Уголок природы</vt:lpstr>
      <vt:lpstr>Совместная деятельность детей и взрослых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предметно-развивающей среды</dc:title>
  <dc:creator>Ирина</dc:creator>
  <cp:lastModifiedBy>Ира</cp:lastModifiedBy>
  <cp:revision>106</cp:revision>
  <dcterms:created xsi:type="dcterms:W3CDTF">2012-02-16T17:50:23Z</dcterms:created>
  <dcterms:modified xsi:type="dcterms:W3CDTF">2012-03-29T06:43:24Z</dcterms:modified>
</cp:coreProperties>
</file>