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6"/>
  </p:notesMasterIdLst>
  <p:sldIdLst>
    <p:sldId id="279" r:id="rId2"/>
    <p:sldId id="282" r:id="rId3"/>
    <p:sldId id="283" r:id="rId4"/>
    <p:sldId id="280" r:id="rId5"/>
    <p:sldId id="281" r:id="rId6"/>
    <p:sldId id="284" r:id="rId7"/>
    <p:sldId id="285" r:id="rId8"/>
    <p:sldId id="286" r:id="rId9"/>
    <p:sldId id="287" r:id="rId10"/>
    <p:sldId id="288" r:id="rId11"/>
    <p:sldId id="292" r:id="rId12"/>
    <p:sldId id="289" r:id="rId13"/>
    <p:sldId id="290" r:id="rId14"/>
    <p:sldId id="29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FB"/>
    <a:srgbClr val="FED0F5"/>
    <a:srgbClr val="A2CFF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5F4B7-01FE-4489-BB6F-38C859040171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2049C-AD62-4269-A556-A0701C261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://images.yandex.ru/yandsearch?p=1&amp;text=%D0%B0%D0%B3%D1%80%D0%B5%D1%81%D1%81%D0%B8%D0%B2%D0%BD%D1%8B%D0%B9%20%D1%80%D0%B5%D0%B1%D0%B5%D0%BD%D0%BE%D0%BA%20%D0%BA%D0%B0%D1%80%D1%82%D0%B8%D0%BD%D0%BA%D0%B8&amp;img_url=dayfun.ru/wp-content/uploads/2011/07/%D0%A7%D0%B5%D0%BB%D1%8E%D1%81%D1%82%D1%8C.jpg&amp;pos=49&amp;rpt=simage" TargetMode="Externa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images.yandex.ru/yandsearch?p=2&amp;text=%D0%B4%D0%B5%D1%82%D1%81%D0%BA%D0%B8%D0%B5%20%D1%81%D1%82%D1%80%D0%B0%D1%85%D0%B8%20%D0%BA%D0%B0%D1%80%D1%82%D0%B8%D0%BD%D0%BA%D0%B8&amp;noreask=1&amp;img_url=i.ivillage.com/PP/halloween/PP_Stormynight_325.jpg&amp;pos=89&amp;rpt=simage&amp;lr=21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4&amp;text=%D0%B4%D0%B5%D1%82%D1%81%D0%BA%D0%B8%D0%B5%20%D1%81%D1%82%D1%80%D0%B0%D1%85%D0%B8%20%D0%BA%D0%B0%D1%80%D1%82%D0%B8%D0%BD%D0%BA%D0%B8&amp;noreask=1&amp;img_url=dommedika.com/psixiatria/Pic/144.jpg&amp;pos=120&amp;rpt=simage&amp;lr=21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hyperlink" Target="http://images.yandex.ru/yandsearch?text=%D0%B4%D0%B5%D1%82%D1%81%D0%BA%D0%B8%D0%B5%20%D0%9D%D0%90%D0%A1%D0%9C%D0%95%D0%A8%D0%9A%D0%98%20%D0%BA%D0%B0%D1%80%D1%82%D0%B8%D0%BD%D0%BA%D0%B8&amp;img_url=www.malinalife.ru/userfiles/picbig/img2011112600004599.jpg&amp;pos=26&amp;rpt=simage" TargetMode="External"/><Relationship Id="rId2" Type="http://schemas.openxmlformats.org/officeDocument/2006/relationships/hyperlink" Target="http://kids.amur.net/index2.php?option=com_main_ajax&amp;task=img&amp;type=width&amp;width=570&amp;num_img=3&amp;id=149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images.yandex.ru/yandsearch?p=1&amp;text=%D1%81%D1%82%D0%B8%D1%85%D0%B8%D0%B9%D0%BD%D1%8B%D0%B5%20%D0%B1%D0%B5%D0%B4%D1%81%D1%82%D0%B2%D0%B8%D1%8F%20%D0%BA%D0%B0%D1%80%D1%82%D0%B8%D0%BD%D0%BA%D0%B8&amp;img_url=www.becomeafireman.org.uk/images/how%20to%20become%20a%20fireman.jpg&amp;pos=56&amp;rpt=simag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text=%D0%91%D0%90%D0%91%D0%90%D0%99&amp;img_url=img1.liveinternet.ru/images/attach/c/2/71/46/71046715_1298365991_4178daee4b34.jpg&amp;pos=3&amp;rpt=simage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ds225.centerstart.ru/sites/ds225.centerstart.ru/files/aybolit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p=1&amp;text=%D1%81%D1%82%D0%B8%D1%85%D0%B8%D0%B9%D0%BD%D1%8B%D0%B5%20%D0%B1%D0%B5%D0%B4%D1%81%D1%82%D0%B2%D0%B8%D1%8F%20%D0%BA%D0%B0%D1%80%D1%82%D0%B8%D0%BD%D0%BA%D0%B8&amp;noreask=1&amp;img_url=www.megabook.ru/MObjects2/DATA1/pict04/bes/v00054.jpg&amp;pos=35&amp;rpt=simage&amp;lr=213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6&amp;text=%D0%B4%D0%B5%D1%82%D1%81%D0%BA%D0%B8%D0%B9%20%D1%81%D0%B0%D0%B4%20%D0%BA%D0%B0%D1%80%D1%82%D0%B8%D0%BD%D0%BA%D0%B8&amp;img_url=img0.liveinternet.ru/images/attach/c/4/78/445/78445692_1316891895_index.jpg&amp;pos=180&amp;rpt=simage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.bp.blogspot.com/-WnS7ZYh67H0/ULCU0aDt5vI/AAAAAAAABPI/2z-WkF73Guo/s1600/%D0%BF%D1%80%D0%B8%D0%B2%D0%B5%D0%B4%D0%B5%D0%BD%D0%B8%D0%B5+ir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38"/>
            <a:ext cx="9144000" cy="68681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99792" y="2204864"/>
            <a:ext cx="64442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Детские страхи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(презентация для  родителей) 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4437112"/>
            <a:ext cx="486003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Презентацию подготовила: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педагог-психолог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Фетисова Елена Евгеньевна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2012-2013 учебный год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3608" y="0"/>
            <a:ext cx="903039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Государственное бюджетное образовательное учреждение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Г. Москвы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детский сад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общеразвивающего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вида 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№ 332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332656"/>
          <a:ext cx="8784976" cy="1463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28372"/>
                <a:gridCol w="2820077"/>
                <a:gridCol w="4236527"/>
              </a:tblGrid>
              <a:tr h="396456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Текущая стрессовая ситуация</a:t>
                      </a:r>
                    </a:p>
                    <a:p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Негативные изменения в поведении ребенка: </a:t>
                      </a:r>
                      <a:r>
                        <a:rPr lang="ru-RU" baseline="0" dirty="0" err="1" smtClean="0"/>
                        <a:t>энурез</a:t>
                      </a:r>
                      <a:r>
                        <a:rPr lang="ru-RU" baseline="0" dirty="0" smtClean="0"/>
                        <a:t>, сосет палец, грызет ногти, плохой аппетит, онанизм, агрессивность, плаксивость, капризность и др.</a:t>
                      </a:r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6" name="Picture 6" descr="http://www.zauralochka.ru/images/rebenok-soset-pal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140968"/>
            <a:ext cx="3240360" cy="324036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128" name="Picture 8" descr="http://s55.radikal.ru/i147/1007/a1/c0fa72d15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988840"/>
            <a:ext cx="2520280" cy="16788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130" name="Picture 10" descr="http://gortenzija.com/wp-content/uploads/2011/06/%D0%A0%D0%B5%D0%B1%D0%B5%D0%BD%D0%BE%D0%BA-%D0%BE%D1%82%D0%BA%D0%B0%D0%B7%D1%8B%D0%B2%D0%B0%D0%B5%D1%82%D1%81%D1%8F-%D0%BE%D1%82-%D0%B5%D0%B4%D1%8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933056"/>
            <a:ext cx="2088232" cy="26679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132" name="Picture 12" descr="http://im3-tub-ru.yandex.net/i?id=254769724-17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988840"/>
            <a:ext cx="2598415" cy="16585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134" name="Picture 14" descr="http://www.avtokreslakarapuz.ru/UPLOAD/Kresla2/ebbaeee62a084611208873b26f9f06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149080"/>
            <a:ext cx="1656184" cy="24935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7884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Каким видят дети страх.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E:\Фото 4\2012-11-27 17.00.44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>
            <a:off x="467544" y="1988840"/>
            <a:ext cx="2304256" cy="1728192"/>
          </a:xfrm>
          <a:prstGeom prst="rect">
            <a:avLst/>
          </a:prstGeom>
          <a:ln w="1905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obliqueTop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E:\Фото 4\2012-11-27 17.00.58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2771800" y="1052736"/>
            <a:ext cx="1979712" cy="1484784"/>
          </a:xfrm>
          <a:prstGeom prst="rect">
            <a:avLst/>
          </a:prstGeom>
          <a:ln w="1905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obliqueTop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E:\Фото 4\2012-11-27 17.01.16.jp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4139952" y="2348880"/>
            <a:ext cx="2411760" cy="1808820"/>
          </a:xfrm>
          <a:prstGeom prst="rect">
            <a:avLst/>
          </a:prstGeom>
          <a:ln w="1905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obliqueTop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E:\Фото 4\2012-11-27 17.01.25.jpg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6228184" y="1052736"/>
            <a:ext cx="2699792" cy="2024844"/>
          </a:xfrm>
          <a:prstGeom prst="rect">
            <a:avLst/>
          </a:prstGeom>
          <a:ln w="1905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obliqueTop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E:\Фото 4\2012-11-27 19.23.29.jpg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395536" y="260648"/>
            <a:ext cx="1800200" cy="1350150"/>
          </a:xfrm>
          <a:prstGeom prst="rect">
            <a:avLst/>
          </a:prstGeom>
          <a:ln w="1905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obliqueTop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1" name="Picture 7" descr="E:\Фото 4\2012-11-27 19.24.18.jpg"/>
          <p:cNvPicPr>
            <a:picLocks noChangeAspect="1" noChangeArrowheads="1"/>
          </p:cNvPicPr>
          <p:nvPr/>
        </p:nvPicPr>
        <p:blipFill>
          <a:blip r:embed="rId7" cstate="print">
            <a:lum contrast="40000"/>
          </a:blip>
          <a:srcRect/>
          <a:stretch>
            <a:fillRect/>
          </a:stretch>
        </p:blipFill>
        <p:spPr bwMode="auto">
          <a:xfrm>
            <a:off x="6468210" y="3861048"/>
            <a:ext cx="2496277" cy="1872208"/>
          </a:xfrm>
          <a:prstGeom prst="rect">
            <a:avLst/>
          </a:prstGeom>
          <a:ln w="1905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obliqueTop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2" name="Picture 8" descr="E:\Фото 4\2012-11-27 19.24.53.jpg"/>
          <p:cNvPicPr>
            <a:picLocks noChangeAspect="1" noChangeArrowheads="1"/>
          </p:cNvPicPr>
          <p:nvPr/>
        </p:nvPicPr>
        <p:blipFill>
          <a:blip r:embed="rId8" cstate="print">
            <a:lum contrast="40000"/>
          </a:blip>
          <a:srcRect/>
          <a:stretch>
            <a:fillRect/>
          </a:stretch>
        </p:blipFill>
        <p:spPr bwMode="auto">
          <a:xfrm>
            <a:off x="2303240" y="3501008"/>
            <a:ext cx="2016224" cy="1512168"/>
          </a:xfrm>
          <a:prstGeom prst="rect">
            <a:avLst/>
          </a:prstGeom>
          <a:ln w="1905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obliqueTop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3" name="Picture 9" descr="E:\Фото 4\2012-11-27 19.25.55.jpg"/>
          <p:cNvPicPr>
            <a:picLocks noChangeAspect="1" noChangeArrowheads="1"/>
          </p:cNvPicPr>
          <p:nvPr/>
        </p:nvPicPr>
        <p:blipFill>
          <a:blip r:embed="rId9" cstate="print">
            <a:lum contrast="40000"/>
          </a:blip>
          <a:srcRect/>
          <a:stretch>
            <a:fillRect/>
          </a:stretch>
        </p:blipFill>
        <p:spPr bwMode="auto">
          <a:xfrm>
            <a:off x="2411760" y="5229200"/>
            <a:ext cx="1800200" cy="1350150"/>
          </a:xfrm>
          <a:prstGeom prst="rect">
            <a:avLst/>
          </a:prstGeom>
          <a:ln w="1905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obliqueTop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4" name="Picture 10" descr="E:\Фото 4\2012-11-27 19.25.43.jpg"/>
          <p:cNvPicPr>
            <a:picLocks noChangeAspect="1" noChangeArrowheads="1"/>
          </p:cNvPicPr>
          <p:nvPr/>
        </p:nvPicPr>
        <p:blipFill>
          <a:blip r:embed="rId10" cstate="print">
            <a:lum contrast="40000"/>
          </a:blip>
          <a:srcRect/>
          <a:stretch>
            <a:fillRect/>
          </a:stretch>
        </p:blipFill>
        <p:spPr bwMode="auto">
          <a:xfrm>
            <a:off x="4644008" y="4509120"/>
            <a:ext cx="1491630" cy="1988840"/>
          </a:xfrm>
          <a:prstGeom prst="rect">
            <a:avLst/>
          </a:prstGeom>
          <a:ln w="1905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obliqueTop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5" name="Picture 11" descr="E:\Фото 4\2012-11-27 19.25.11.jpg"/>
          <p:cNvPicPr>
            <a:picLocks noChangeAspect="1" noChangeArrowheads="1"/>
          </p:cNvPicPr>
          <p:nvPr/>
        </p:nvPicPr>
        <p:blipFill>
          <a:blip r:embed="rId11" cstate="print">
            <a:lum contrast="40000"/>
          </a:blip>
          <a:srcRect/>
          <a:stretch>
            <a:fillRect/>
          </a:stretch>
        </p:blipFill>
        <p:spPr bwMode="auto">
          <a:xfrm>
            <a:off x="251520" y="4005064"/>
            <a:ext cx="1545636" cy="2060848"/>
          </a:xfrm>
          <a:prstGeom prst="rect">
            <a:avLst/>
          </a:prstGeom>
          <a:ln w="1905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obliqueBottom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Творческие приемы борьбы со страхами.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6" descr="http://im7-tub-ru.yandex.net/i?id=343356719-1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3096344" cy="22116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Picture 8" descr="http://shkola7gnomov.ru/upload/image/914963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797152"/>
            <a:ext cx="1971675" cy="18192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7" name="TextBox 6"/>
          <p:cNvSpPr txBox="1"/>
          <p:nvPr/>
        </p:nvSpPr>
        <p:spPr>
          <a:xfrm>
            <a:off x="4139952" y="1412776"/>
            <a:ext cx="4680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b="1" dirty="0" smtClean="0"/>
              <a:t> Нарисовать </a:t>
            </a:r>
            <a:r>
              <a:rPr lang="ru-RU" sz="2400" b="1" dirty="0" smtClean="0"/>
              <a:t>страх.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Уничтожить </a:t>
            </a:r>
            <a:r>
              <a:rPr lang="ru-RU" sz="2400" b="1" dirty="0" smtClean="0"/>
              <a:t>страх.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Сочинить сказку.</a:t>
            </a:r>
            <a:endParaRPr lang="ru-RU" sz="2400" b="1" dirty="0" smtClean="0"/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Рассказать </a:t>
            </a:r>
            <a:r>
              <a:rPr lang="ru-RU" sz="2400" b="1" dirty="0" smtClean="0"/>
              <a:t>или почитать сказку.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Осуществить </a:t>
            </a:r>
            <a:r>
              <a:rPr lang="ru-RU" sz="2400" b="1" dirty="0" smtClean="0"/>
              <a:t>театральную постановку.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4581128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Переделать </a:t>
            </a:r>
            <a:r>
              <a:rPr lang="ru-RU" sz="2400" b="1" dirty="0" smtClean="0"/>
              <a:t>страх в радость.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Изготовить </a:t>
            </a:r>
            <a:r>
              <a:rPr lang="ru-RU" sz="2400" b="1" dirty="0" smtClean="0"/>
              <a:t>защитный талисман.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Придумать </a:t>
            </a:r>
            <a:r>
              <a:rPr lang="ru-RU" sz="2400" b="1" dirty="0" smtClean="0"/>
              <a:t>«</a:t>
            </a:r>
            <a:r>
              <a:rPr lang="ru-RU" sz="2400" b="1" dirty="0" err="1" smtClean="0"/>
              <a:t>противострашное</a:t>
            </a:r>
            <a:r>
              <a:rPr lang="ru-RU" sz="2400" b="1" dirty="0" smtClean="0"/>
              <a:t>» заклинание.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192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667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Профилактика переживания ребенком сильного страха.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988840"/>
            <a:ext cx="647799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Рисунок </a:t>
            </a:r>
            <a:r>
              <a:rPr lang="ru-RU" sz="2400" b="1" dirty="0" smtClean="0"/>
              <a:t>«Место, в котором я счастлив (а)»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Загадки</a:t>
            </a:r>
            <a:r>
              <a:rPr lang="ru-RU" sz="2400" b="1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Коллаж </a:t>
            </a:r>
            <a:r>
              <a:rPr lang="ru-RU" sz="2400" b="1" dirty="0" smtClean="0"/>
              <a:t>успеха.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Мои </a:t>
            </a:r>
            <a:r>
              <a:rPr lang="ru-RU" sz="2400" b="1" dirty="0" smtClean="0"/>
              <a:t>достижения.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Копилка </a:t>
            </a:r>
            <a:r>
              <a:rPr lang="ru-RU" sz="2400" b="1" dirty="0" smtClean="0"/>
              <a:t>достижений.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Что </a:t>
            </a:r>
            <a:r>
              <a:rPr lang="ru-RU" sz="2400" b="1" dirty="0" smtClean="0"/>
              <a:t>нас делает счастливыми?</a:t>
            </a:r>
          </a:p>
          <a:p>
            <a:endParaRPr lang="ru-RU" dirty="0"/>
          </a:p>
        </p:txBody>
      </p:sp>
      <p:pic>
        <p:nvPicPr>
          <p:cNvPr id="3074" name="Picture 2" descr="http://lifeglobe.net/media/entry/300/b9291cecac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789040"/>
            <a:ext cx="4131302" cy="2664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1.bp.blogspot.com/-PrL2kW6-YeU/ULCabIuUydI/AAAAAAAABQM/ooaLy6Fgk_c/s1600/%D0%B2%D0%B5%D1%81%D1%91%D0%BB%D0%BE%D0%B5+%D0%BF%D1%80%D0%B8%D0%B2%D0%B5%D0%B4%D0%B5%D0%BD%D0%B8%D0%B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9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83671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Спасибо за внимание!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836712"/>
            <a:ext cx="468052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Причина детских страхов та же, что и взрослых страхов, - это реакция на опасность. Страх – проявление инстинкта самосохранения. Так что, если </a:t>
            </a:r>
            <a:r>
              <a:rPr lang="ru-RU" sz="2000" b="1" dirty="0" err="1" smtClean="0"/>
              <a:t>зрить</a:t>
            </a:r>
            <a:r>
              <a:rPr lang="ru-RU" sz="2000" b="1" dirty="0" smtClean="0"/>
              <a:t> в корень, как учил </a:t>
            </a:r>
            <a:r>
              <a:rPr lang="ru-RU" sz="2000" b="1" dirty="0" err="1" smtClean="0"/>
              <a:t>Козьма</a:t>
            </a:r>
            <a:r>
              <a:rPr lang="ru-RU" sz="2000" b="1" dirty="0" smtClean="0"/>
              <a:t> Прутков, при всем многообразии страхов боимся мы все – и старый, и малый одного – перестать существовать, то есть смерти. И правильно делаем. Потому что существо, лишенное страха, обречено на гибель.</a:t>
            </a:r>
          </a:p>
          <a:p>
            <a:endParaRPr lang="ru-RU" sz="2000" b="1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im0-tub-ru.yandex.net/i?id=451325176-0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653136"/>
            <a:ext cx="3950359" cy="20223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TextBox 4"/>
          <p:cNvSpPr txBox="1"/>
          <p:nvPr/>
        </p:nvSpPr>
        <p:spPr>
          <a:xfrm>
            <a:off x="4932040" y="3501008"/>
            <a:ext cx="42119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Генетически в нас заложен механизм спасения при угрозе жизни. Но не всегда наши страхи адекватны ситуации. Иногда они такой продолжительности и силы, что не дают нам спокойно жить. Вот эти страхи нас интересуют.</a:t>
            </a:r>
          </a:p>
          <a:p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88640"/>
            <a:ext cx="558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Причина детских страхов</a:t>
            </a:r>
            <a:endParaRPr lang="ru-RU" dirty="0"/>
          </a:p>
        </p:txBody>
      </p:sp>
      <p:pic>
        <p:nvPicPr>
          <p:cNvPr id="13318" name="Picture 6" descr="http://smi2.ru/data/images/54815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04664"/>
            <a:ext cx="2736304" cy="2856194"/>
          </a:xfrm>
          <a:prstGeom prst="rect">
            <a:avLst/>
          </a:prstGeom>
          <a:noFill/>
          <a:scene3d>
            <a:camera prst="obliqueTopLef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68" y="260648"/>
            <a:ext cx="338437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Родители могут дать своим детям, - любовь и защиту. Ощущая, что он любим, ребенок испытывает чувство безопасности и покоя. У него большой запас сил для того, чтобы справляться с проблемными или пугающими ситуациями.</a:t>
            </a:r>
          </a:p>
          <a:p>
            <a:r>
              <a:rPr lang="ru-RU" sz="2000" b="1" dirty="0" smtClean="0"/>
              <a:t>Страхи, возникающие в жизни ребенка, говорят о том, что он чувствует угрозу своему благополучию – безопасности, самооценке, любви близких. Ребенок реагирует страхом, так как боится потерять что-то жизненно важное для себя.</a:t>
            </a:r>
            <a:endParaRPr lang="ru-RU" sz="2000" b="1" dirty="0"/>
          </a:p>
        </p:txBody>
      </p:sp>
      <p:pic>
        <p:nvPicPr>
          <p:cNvPr id="5" name="Picture 2" descr="http://do.gendocs.ru/pars_docs/tw_refs/263/262368/262368_html_m16d57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772816"/>
            <a:ext cx="3017217" cy="3174114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1748" name="Picture 4" descr="http://www.valleyflora.ru/images/strahi-u-detyei-doshkolnogo-vozras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1757941" cy="26369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Picture 2" descr="http://womensnote.ru/images/stories/detskie_stra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1905000" cy="17907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Возрастные страхи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 ситуации развития ребенка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496" y="1196752"/>
          <a:ext cx="9108504" cy="55172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19672"/>
                <a:gridCol w="3456384"/>
                <a:gridCol w="4032448"/>
              </a:tblGrid>
              <a:tr h="40846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Возраст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Страх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Ситуация развития</a:t>
                      </a:r>
                      <a:endParaRPr lang="ru-RU" sz="2000" dirty="0"/>
                    </a:p>
                  </a:txBody>
                  <a:tcPr/>
                </a:tc>
              </a:tr>
              <a:tr h="2073745">
                <a:tc>
                  <a:txBody>
                    <a:bodyPr/>
                    <a:lstStyle/>
                    <a:p>
                      <a:r>
                        <a:rPr lang="ru-RU" dirty="0" smtClean="0"/>
                        <a:t>3-4</a:t>
                      </a:r>
                      <a:r>
                        <a:rPr lang="ru-RU" baseline="0" dirty="0" smtClean="0"/>
                        <a:t>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Бабы Яги, Кощея Бессмертного, </a:t>
                      </a:r>
                      <a:r>
                        <a:rPr lang="ru-RU" dirty="0" err="1" smtClean="0"/>
                        <a:t>Бармалея</a:t>
                      </a:r>
                      <a:r>
                        <a:rPr lang="ru-RU" dirty="0" smtClean="0"/>
                        <a:t> и т.п.</a:t>
                      </a:r>
                    </a:p>
                    <a:p>
                      <a:r>
                        <a:rPr lang="ru-RU" dirty="0" smtClean="0"/>
                        <a:t>Темноты</a:t>
                      </a:r>
                    </a:p>
                    <a:p>
                      <a:r>
                        <a:rPr lang="ru-RU" dirty="0" smtClean="0"/>
                        <a:t>Огня,</a:t>
                      </a:r>
                      <a:r>
                        <a:rPr lang="ru-RU" baseline="0" dirty="0" smtClean="0"/>
                        <a:t> пожара</a:t>
                      </a:r>
                    </a:p>
                    <a:p>
                      <a:r>
                        <a:rPr lang="ru-RU" baseline="0" dirty="0" smtClean="0"/>
                        <a:t>Врачей, уколов</a:t>
                      </a:r>
                    </a:p>
                    <a:p>
                      <a:r>
                        <a:rPr lang="ru-RU" baseline="0" dirty="0" smtClean="0"/>
                        <a:t>Воды</a:t>
                      </a:r>
                    </a:p>
                    <a:p>
                      <a:r>
                        <a:rPr lang="ru-RU" baseline="0" dirty="0" smtClean="0"/>
                        <a:t>Страшных снов (с 4 лет)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Непроизвольность психических процессов.</a:t>
                      </a:r>
                    </a:p>
                    <a:p>
                      <a:r>
                        <a:rPr lang="ru-RU" dirty="0" smtClean="0"/>
                        <a:t>Мышление конкретное.</a:t>
                      </a:r>
                    </a:p>
                    <a:p>
                      <a:r>
                        <a:rPr lang="ru-RU" dirty="0" smtClean="0"/>
                        <a:t>Сфера деятельности – непосредственное окружение.</a:t>
                      </a:r>
                    </a:p>
                    <a:p>
                      <a:r>
                        <a:rPr lang="ru-RU" dirty="0" smtClean="0"/>
                        <a:t>Речь в становлении.</a:t>
                      </a:r>
                      <a:endParaRPr lang="ru-RU" dirty="0"/>
                    </a:p>
                  </a:txBody>
                  <a:tcPr/>
                </a:tc>
              </a:tr>
              <a:tr h="3035022">
                <a:tc>
                  <a:txBody>
                    <a:bodyPr/>
                    <a:lstStyle/>
                    <a:p>
                      <a:r>
                        <a:rPr lang="ru-RU" dirty="0" smtClean="0"/>
                        <a:t>5-6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Заболеть, заразиться</a:t>
                      </a:r>
                    </a:p>
                    <a:p>
                      <a:r>
                        <a:rPr lang="ru-RU" dirty="0" smtClean="0"/>
                        <a:t>Транспорта</a:t>
                      </a:r>
                    </a:p>
                    <a:p>
                      <a:r>
                        <a:rPr lang="ru-RU" dirty="0" smtClean="0"/>
                        <a:t>Грабителей</a:t>
                      </a:r>
                    </a:p>
                    <a:p>
                      <a:r>
                        <a:rPr lang="ru-RU" dirty="0" smtClean="0"/>
                        <a:t>Войны</a:t>
                      </a:r>
                    </a:p>
                    <a:p>
                      <a:r>
                        <a:rPr lang="ru-RU" dirty="0" smtClean="0"/>
                        <a:t>Больших перемещений, улиц</a:t>
                      </a:r>
                    </a:p>
                    <a:p>
                      <a:r>
                        <a:rPr lang="ru-RU" dirty="0" smtClean="0"/>
                        <a:t>Страшных снов</a:t>
                      </a:r>
                    </a:p>
                    <a:p>
                      <a:r>
                        <a:rPr lang="ru-RU" dirty="0" smtClean="0"/>
                        <a:t>Одиночества</a:t>
                      </a:r>
                    </a:p>
                    <a:p>
                      <a:r>
                        <a:rPr lang="ru-RU" dirty="0" smtClean="0"/>
                        <a:t>Насмешек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Непроизвольность психических процессов.</a:t>
                      </a:r>
                    </a:p>
                    <a:p>
                      <a:r>
                        <a:rPr lang="ru-RU" dirty="0" smtClean="0"/>
                        <a:t>Завершение</a:t>
                      </a:r>
                      <a:r>
                        <a:rPr lang="ru-RU" baseline="0" dirty="0" smtClean="0"/>
                        <a:t> становления речи.</a:t>
                      </a:r>
                    </a:p>
                    <a:p>
                      <a:r>
                        <a:rPr lang="ru-RU" baseline="0" dirty="0" smtClean="0"/>
                        <a:t>Возможность мыслить о вещах, отсутствующих в непосредственном окружении.</a:t>
                      </a:r>
                    </a:p>
                    <a:p>
                      <a:r>
                        <a:rPr lang="ru-RU" baseline="0" dirty="0" smtClean="0"/>
                        <a:t>Потребность в общении (социальный опыт).</a:t>
                      </a:r>
                    </a:p>
                    <a:p>
                      <a:r>
                        <a:rPr lang="ru-RU" baseline="0" dirty="0" smtClean="0"/>
                        <a:t>Сформировано представление об обратимых и необратимых процессах.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1" descr="C:\Documents and Settings\Admin\Рабочий стол\Картинки детские страхи\6c7c7a3542673c6cfbd8cfa6e13b21eb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5339" y="5229200"/>
            <a:ext cx="1710189" cy="1368152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Picture 2" descr="http://im6-tub.yandex.net/i?id=40027924-19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6872"/>
            <a:ext cx="1433327" cy="1309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ngle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6588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Возрастные страхи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 ситуации развития ребенка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2276872"/>
          <a:ext cx="9144000" cy="43924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19672"/>
                <a:gridCol w="3456384"/>
                <a:gridCol w="4067944"/>
              </a:tblGrid>
              <a:tr h="57098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Возраст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Страх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Ситуация развития</a:t>
                      </a:r>
                      <a:endParaRPr lang="ru-RU" sz="2000" dirty="0"/>
                    </a:p>
                  </a:txBody>
                  <a:tcPr/>
                </a:tc>
              </a:tr>
              <a:tr h="3821508">
                <a:tc>
                  <a:txBody>
                    <a:bodyPr/>
                    <a:lstStyle/>
                    <a:p>
                      <a:r>
                        <a:rPr lang="ru-RU" dirty="0" smtClean="0"/>
                        <a:t>7-11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Нападения</a:t>
                      </a:r>
                    </a:p>
                    <a:p>
                      <a:r>
                        <a:rPr lang="ru-RU" dirty="0" smtClean="0"/>
                        <a:t>Умереть</a:t>
                      </a:r>
                    </a:p>
                    <a:p>
                      <a:r>
                        <a:rPr lang="ru-RU" dirty="0" smtClean="0"/>
                        <a:t>Темноты </a:t>
                      </a:r>
                    </a:p>
                    <a:p>
                      <a:r>
                        <a:rPr lang="ru-RU" dirty="0" smtClean="0"/>
                        <a:t>Чужих</a:t>
                      </a:r>
                      <a:r>
                        <a:rPr lang="ru-RU" baseline="0" dirty="0" smtClean="0"/>
                        <a:t> людей</a:t>
                      </a:r>
                    </a:p>
                    <a:p>
                      <a:r>
                        <a:rPr lang="ru-RU" baseline="0" dirty="0" smtClean="0"/>
                        <a:t>Высоты</a:t>
                      </a:r>
                    </a:p>
                    <a:p>
                      <a:r>
                        <a:rPr lang="ru-RU" baseline="0" dirty="0" smtClean="0"/>
                        <a:t>Глубины</a:t>
                      </a:r>
                    </a:p>
                    <a:p>
                      <a:r>
                        <a:rPr lang="ru-RU" baseline="0" dirty="0" smtClean="0"/>
                        <a:t>Насмешек</a:t>
                      </a:r>
                    </a:p>
                    <a:p>
                      <a:r>
                        <a:rPr lang="ru-RU" baseline="0" dirty="0" smtClean="0"/>
                        <a:t>Не справиться с заданием</a:t>
                      </a:r>
                    </a:p>
                    <a:p>
                      <a:r>
                        <a:rPr lang="ru-RU" baseline="0" dirty="0" smtClean="0"/>
                        <a:t>Стихийных бедствий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Произвольность психических</a:t>
                      </a:r>
                    </a:p>
                    <a:p>
                      <a:r>
                        <a:rPr lang="ru-RU" dirty="0" smtClean="0"/>
                        <a:t>процессов.</a:t>
                      </a:r>
                    </a:p>
                    <a:p>
                      <a:r>
                        <a:rPr lang="ru-RU" dirty="0" smtClean="0"/>
                        <a:t>Поиск причинно-следственных связей.</a:t>
                      </a:r>
                    </a:p>
                    <a:p>
                      <a:r>
                        <a:rPr lang="ru-RU" dirty="0" smtClean="0"/>
                        <a:t>Внутренний план действий.</a:t>
                      </a:r>
                    </a:p>
                    <a:p>
                      <a:r>
                        <a:rPr lang="ru-RU" dirty="0" smtClean="0"/>
                        <a:t>Формирование представлений</a:t>
                      </a:r>
                      <a:r>
                        <a:rPr lang="ru-RU" baseline="0" dirty="0" smtClean="0"/>
                        <a:t> о своей личности.</a:t>
                      </a:r>
                    </a:p>
                    <a:p>
                      <a:r>
                        <a:rPr lang="ru-RU" baseline="0" dirty="0" smtClean="0"/>
                        <a:t>Представление о морали.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Картинка 54 из 3141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068960"/>
            <a:ext cx="1817290" cy="1196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12" descr="http://im2-tub-ru.yandex.net/i?id=176940136-6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5085184"/>
            <a:ext cx="2143125" cy="14287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3" descr="C:\Documents and Settings\Admin\Рабочий стол\Картинки детские страхи\AL3F0CAI6U3GSCATOYEGICA40BP6FCAXO7GYNCAXPBYI5CAR79L9GCANF56B7CA8E0VT5CA6MEAQECACU4WR6CA7VC5IUCAEPIYYNCADO8Y0UCA5YOUD2CAJVU71OCAOY3H9CCA21N7DBCA9P3DQDCAZ3Q9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88640"/>
            <a:ext cx="1979712" cy="1942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4" descr="http://im6-tub-ru.yandex.net/i?id=539735755-61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120680"/>
            <a:ext cx="1440160" cy="14401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Причины возникновения страхов у ребенка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124745"/>
          <a:ext cx="8784976" cy="55446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28371"/>
                <a:gridCol w="2822642"/>
                <a:gridCol w="4233963"/>
              </a:tblGrid>
              <a:tr h="7636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Группа причин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Причины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Факторы</a:t>
                      </a:r>
                      <a:endParaRPr lang="ru-RU" sz="2000" dirty="0"/>
                    </a:p>
                  </a:txBody>
                  <a:tcPr/>
                </a:tc>
              </a:tr>
              <a:tr h="159366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Семейные причины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Условная любовь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Случается,</a:t>
                      </a:r>
                      <a:r>
                        <a:rPr lang="ru-RU" baseline="0" dirty="0" smtClean="0"/>
                        <a:t> что ребенку говорят: «Будешь плохо себя вести – любить тебя не буду».</a:t>
                      </a:r>
                    </a:p>
                    <a:p>
                      <a:r>
                        <a:rPr lang="ru-RU" baseline="0" dirty="0" smtClean="0"/>
                        <a:t>Ребенок слышит в свой адрес: «Ты плохой» и другие высказывания, в неуважительном стиле.</a:t>
                      </a:r>
                      <a:endParaRPr lang="ru-RU" b="1" dirty="0"/>
                    </a:p>
                  </a:txBody>
                  <a:tcPr/>
                </a:tc>
              </a:tr>
              <a:tr h="21912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Напряженный</a:t>
                      </a:r>
                      <a:r>
                        <a:rPr lang="ru-RU" baseline="0" dirty="0" smtClean="0"/>
                        <a:t> эмоциональный климат в семье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Ссоры между родителями.</a:t>
                      </a:r>
                    </a:p>
                    <a:p>
                      <a:r>
                        <a:rPr lang="ru-RU" dirty="0" smtClean="0"/>
                        <a:t>Шумные</a:t>
                      </a:r>
                      <a:r>
                        <a:rPr lang="ru-RU" baseline="0" dirty="0" smtClean="0"/>
                        <a:t> выяснения отношений.</a:t>
                      </a:r>
                    </a:p>
                    <a:p>
                      <a:r>
                        <a:rPr lang="ru-RU" baseline="0" dirty="0" smtClean="0"/>
                        <a:t>Разногласия в методах воспитания.</a:t>
                      </a:r>
                    </a:p>
                    <a:p>
                      <a:r>
                        <a:rPr lang="ru-RU" baseline="0" dirty="0" smtClean="0"/>
                        <a:t>Конкуренция между детьми в семье, ревность к братьям и сестрам.</a:t>
                      </a:r>
                    </a:p>
                    <a:p>
                      <a:r>
                        <a:rPr lang="ru-RU" baseline="0" dirty="0" smtClean="0"/>
                        <a:t>Папа и мама уделяют общению с ребенком менее 30 минут в день.</a:t>
                      </a:r>
                      <a:endParaRPr lang="ru-RU" b="1" dirty="0"/>
                    </a:p>
                  </a:txBody>
                  <a:tcPr/>
                </a:tc>
              </a:tr>
              <a:tr h="9960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Запугивающее воспитание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ситуации непослушания ребенка пугают, что его запрет </a:t>
                      </a:r>
                      <a:r>
                        <a:rPr lang="ru-RU" dirty="0" err="1" smtClean="0"/>
                        <a:t>Бабай</a:t>
                      </a:r>
                      <a:r>
                        <a:rPr lang="ru-RU" dirty="0" smtClean="0"/>
                        <a:t>, милиционер, </a:t>
                      </a:r>
                      <a:r>
                        <a:rPr lang="ru-RU" dirty="0" err="1" smtClean="0"/>
                        <a:t>барабашка</a:t>
                      </a:r>
                      <a:r>
                        <a:rPr lang="ru-RU" dirty="0" smtClean="0"/>
                        <a:t> и т.п.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6" descr="http://im3-tub-ru.yandex.net/i?id=62834332-6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157192"/>
            <a:ext cx="1466850" cy="1428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4744" y="188641"/>
          <a:ext cx="8809744" cy="599852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33244"/>
                <a:gridCol w="2828028"/>
                <a:gridCol w="4248472"/>
              </a:tblGrid>
              <a:tr h="83899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Группа причин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Причины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Факторы</a:t>
                      </a:r>
                      <a:endParaRPr lang="ru-RU" sz="2000" dirty="0"/>
                    </a:p>
                  </a:txBody>
                  <a:tcPr/>
                </a:tc>
              </a:tr>
              <a:tr h="81718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Семейные причины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Запугивающее воспитание</a:t>
                      </a:r>
                    </a:p>
                    <a:p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Ребенку грозят, что его отдадут Цыганам, Дяде и т.п.</a:t>
                      </a:r>
                      <a:endParaRPr lang="ru-RU" b="1" baseline="0" dirty="0" smtClean="0"/>
                    </a:p>
                  </a:txBody>
                  <a:tcPr/>
                </a:tc>
              </a:tr>
              <a:tr h="7486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Имитация поведения взрослых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Родители сами испытывают</a:t>
                      </a:r>
                      <a:r>
                        <a:rPr lang="ru-RU" baseline="0" dirty="0" smtClean="0"/>
                        <a:t> страхи, сходные со страхами ребенка. Какие?</a:t>
                      </a:r>
                      <a:endParaRPr lang="ru-RU" b="1" dirty="0" smtClean="0"/>
                    </a:p>
                  </a:txBody>
                  <a:tcPr/>
                </a:tc>
              </a:tr>
              <a:tr h="128348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Личные причины появления страхов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Особенности</a:t>
                      </a:r>
                      <a:r>
                        <a:rPr lang="ru-RU" baseline="0" dirty="0" smtClean="0"/>
                        <a:t> темперамента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 ребенка явно выраженный</a:t>
                      </a:r>
                      <a:r>
                        <a:rPr lang="ru-RU" baseline="0" dirty="0" smtClean="0"/>
                        <a:t> холерический или меланхолический темперамент.</a:t>
                      </a:r>
                      <a:endParaRPr lang="ru-RU" b="1" dirty="0"/>
                    </a:p>
                  </a:txBody>
                  <a:tcPr/>
                </a:tc>
              </a:tr>
              <a:tr h="1094340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Возрастные страхи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Ребенку 3-4 года.</a:t>
                      </a:r>
                    </a:p>
                    <a:p>
                      <a:r>
                        <a:rPr lang="ru-RU" dirty="0" smtClean="0"/>
                        <a:t>Он боится: темноты, сказочных персонажей,</a:t>
                      </a:r>
                      <a:r>
                        <a:rPr lang="ru-RU" baseline="0" dirty="0" smtClean="0"/>
                        <a:t> огня, пожара, воды, врачей.</a:t>
                      </a:r>
                      <a:endParaRPr lang="ru-RU" b="1" dirty="0"/>
                    </a:p>
                  </a:txBody>
                  <a:tcPr/>
                </a:tc>
              </a:tr>
              <a:tr h="1094340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Ребенку 5-6 лет.</a:t>
                      </a:r>
                    </a:p>
                    <a:p>
                      <a:r>
                        <a:rPr lang="ru-RU" dirty="0" smtClean="0"/>
                        <a:t>Он боится:</a:t>
                      </a:r>
                      <a:r>
                        <a:rPr lang="ru-RU" baseline="0" dirty="0" smtClean="0"/>
                        <a:t> заболеть, заразиться, транспорта, грабителей, войны, больших перемещений, одиночества, насмешек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5" descr="Картинка 63 из 721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21088"/>
            <a:ext cx="1343550" cy="1728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3" y="241972"/>
          <a:ext cx="8784976" cy="613935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28372"/>
                <a:gridCol w="2820077"/>
                <a:gridCol w="4236527"/>
              </a:tblGrid>
              <a:tr h="88528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Группа причин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Причины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Факторы</a:t>
                      </a:r>
                      <a:endParaRPr lang="ru-RU" sz="2000" dirty="0"/>
                    </a:p>
                  </a:txBody>
                  <a:tcPr/>
                </a:tc>
              </a:tr>
              <a:tr h="19337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Личные причины появления страхов</a:t>
                      </a:r>
                    </a:p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Возрастные страхи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больших перемещений, одиночества, насмешек, страшных снов.</a:t>
                      </a:r>
                    </a:p>
                  </a:txBody>
                  <a:tcPr/>
                </a:tc>
              </a:tr>
              <a:tr h="17513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Ребенку 7-11 лет.</a:t>
                      </a:r>
                    </a:p>
                    <a:p>
                      <a:r>
                        <a:rPr lang="ru-RU" dirty="0" smtClean="0"/>
                        <a:t>Он боится: нападения, умереть, стихийных бедствий, чужих людей, темноты, высоты,</a:t>
                      </a:r>
                      <a:r>
                        <a:rPr lang="ru-RU" baseline="0" dirty="0" smtClean="0"/>
                        <a:t> глубины, насмешек, не справиться с заданием.</a:t>
                      </a:r>
                      <a:endParaRPr lang="ru-RU" dirty="0" smtClean="0"/>
                    </a:p>
                  </a:txBody>
                  <a:tcPr/>
                </a:tc>
              </a:tr>
              <a:tr h="156892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Ситуационные причины появления страхов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Переживание испуга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Ребенка что-то (или кто-то) сильно</a:t>
                      </a:r>
                      <a:r>
                        <a:rPr lang="ru-RU" baseline="0" dirty="0" smtClean="0"/>
                        <a:t> напугало (напугал).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http://im2-tub-ru.yandex.net/i?id=177096918-27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1162050" cy="1428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476672"/>
          <a:ext cx="8784976" cy="603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28372"/>
                <a:gridCol w="2820077"/>
                <a:gridCol w="4236527"/>
              </a:tblGrid>
              <a:tr h="396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Ситуационные причины появления страхов</a:t>
                      </a:r>
                    </a:p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Чувство вины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Ребенок часто обвиняется в проступках.</a:t>
                      </a:r>
                    </a:p>
                    <a:p>
                      <a:r>
                        <a:rPr lang="ru-RU" dirty="0" smtClean="0"/>
                        <a:t>За проступки обычно не получает адекватного наказания.</a:t>
                      </a:r>
                    </a:p>
                    <a:p>
                      <a:r>
                        <a:rPr lang="ru-RU" dirty="0" smtClean="0"/>
                        <a:t>Ребенок совершил что-то плохое, что неизвестно взрослым, и страдает от мук совести.</a:t>
                      </a:r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96456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Ситуация новизны</a:t>
                      </a:r>
                    </a:p>
                    <a:p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Семья переехала на новое место жительства.</a:t>
                      </a:r>
                    </a:p>
                    <a:p>
                      <a:r>
                        <a:rPr lang="ru-RU" dirty="0" smtClean="0"/>
                        <a:t>Ребенок начал посещать детский сад – школу.</a:t>
                      </a:r>
                    </a:p>
                    <a:p>
                      <a:r>
                        <a:rPr lang="ru-RU" dirty="0" smtClean="0"/>
                        <a:t>Другие новшества в жизни ребенка: …</a:t>
                      </a:r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96456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Текущая стрессовая ситуация</a:t>
                      </a:r>
                    </a:p>
                    <a:p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Потеря близкого человека или домашнего животного.</a:t>
                      </a:r>
                    </a:p>
                    <a:p>
                      <a:r>
                        <a:rPr lang="ru-RU" dirty="0" smtClean="0"/>
                        <a:t>Ребенка обижают в детском саду или в школе, напряженные отношения с воспитателем</a:t>
                      </a:r>
                      <a:r>
                        <a:rPr lang="ru-RU" baseline="0" dirty="0" smtClean="0"/>
                        <a:t> или учителем.</a:t>
                      </a:r>
                    </a:p>
                    <a:p>
                      <a:r>
                        <a:rPr lang="ru-RU" baseline="0" dirty="0" smtClean="0"/>
                        <a:t>В семье появился еще один ребенок.</a:t>
                      </a:r>
                    </a:p>
                    <a:p>
                      <a:r>
                        <a:rPr lang="ru-RU" baseline="0" dirty="0" smtClean="0"/>
                        <a:t>Другая стрессовая ситуация в жизни ребенка.</a:t>
                      </a:r>
                    </a:p>
                    <a:p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stolicadetstva.com/images/text/9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509120"/>
            <a:ext cx="1344149" cy="2016224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Picture 8" descr="http://im7-tub-ru.yandex.net/i?id=125669849-30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80928"/>
            <a:ext cx="1603065" cy="10687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759</TotalTime>
  <Words>871</Words>
  <Application>Microsoft Office PowerPoint</Application>
  <PresentationFormat>Экран (4:3)</PresentationFormat>
  <Paragraphs>144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79</cp:revision>
  <dcterms:modified xsi:type="dcterms:W3CDTF">2012-11-27T19:38:59Z</dcterms:modified>
</cp:coreProperties>
</file>